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6" r:id="rId4"/>
    <p:sldId id="298" r:id="rId5"/>
    <p:sldId id="299" r:id="rId6"/>
    <p:sldId id="300" r:id="rId7"/>
    <p:sldId id="301" r:id="rId8"/>
    <p:sldId id="302" r:id="rId9"/>
    <p:sldId id="303" r:id="rId10"/>
    <p:sldId id="272" r:id="rId11"/>
    <p:sldId id="304" r:id="rId12"/>
    <p:sldId id="307" r:id="rId13"/>
    <p:sldId id="305" r:id="rId14"/>
    <p:sldId id="308" r:id="rId15"/>
    <p:sldId id="309" r:id="rId16"/>
    <p:sldId id="258" r:id="rId17"/>
    <p:sldId id="259" r:id="rId18"/>
    <p:sldId id="260" r:id="rId19"/>
    <p:sldId id="273" r:id="rId20"/>
    <p:sldId id="261" r:id="rId21"/>
    <p:sldId id="262" r:id="rId22"/>
    <p:sldId id="263" r:id="rId23"/>
    <p:sldId id="264" r:id="rId24"/>
    <p:sldId id="265" r:id="rId25"/>
    <p:sldId id="266" r:id="rId26"/>
    <p:sldId id="267" r:id="rId27"/>
    <p:sldId id="268" r:id="rId28"/>
    <p:sldId id="269" r:id="rId29"/>
    <p:sldId id="270" r:id="rId30"/>
    <p:sldId id="271" r:id="rId31"/>
    <p:sldId id="274" r:id="rId32"/>
    <p:sldId id="275" r:id="rId33"/>
    <p:sldId id="276" r:id="rId34"/>
    <p:sldId id="277" r:id="rId35"/>
    <p:sldId id="281" r:id="rId36"/>
    <p:sldId id="282" r:id="rId37"/>
    <p:sldId id="283" r:id="rId38"/>
    <p:sldId id="284" r:id="rId39"/>
    <p:sldId id="285" r:id="rId40"/>
    <p:sldId id="286" r:id="rId41"/>
    <p:sldId id="287" r:id="rId42"/>
    <p:sldId id="288" r:id="rId43"/>
    <p:sldId id="289" r:id="rId44"/>
    <p:sldId id="290" r:id="rId45"/>
    <p:sldId id="291" r:id="rId46"/>
    <p:sldId id="310" r:id="rId47"/>
  </p:sldIdLst>
  <p:sldSz cx="9144000" cy="5143500" type="screen16x9"/>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33CCCC"/>
    <a:srgbClr val="008080"/>
    <a:srgbClr val="FFFFFF"/>
    <a:srgbClr val="CCFFFF"/>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74" y="-53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03362-C8C9-4FE6-9089-B641815B15D7}" type="doc">
      <dgm:prSet loTypeId="urn:microsoft.com/office/officeart/2005/8/layout/radial6" loCatId="cycle" qsTypeId="urn:microsoft.com/office/officeart/2005/8/quickstyle/3d4" qsCatId="3D" csTypeId="urn:microsoft.com/office/officeart/2005/8/colors/accent1_2" csCatId="accent1" phldr="1"/>
      <dgm:spPr/>
      <dgm:t>
        <a:bodyPr/>
        <a:lstStyle/>
        <a:p>
          <a:endParaRPr lang="ru-RU"/>
        </a:p>
      </dgm:t>
    </dgm:pt>
    <dgm:pt modelId="{73F3FF0B-83D8-41AB-93C4-FB02B5F1FE69}">
      <dgm:prSet phldrT="[Текст]" custT="1"/>
      <dgm:spPr>
        <a:xfrm>
          <a:off x="2860279" y="1737643"/>
          <a:ext cx="1917948" cy="1917948"/>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sz="2000" b="1" dirty="0" smtClean="0">
              <a:solidFill>
                <a:srgbClr val="000066"/>
              </a:solidFill>
              <a:latin typeface="Times New Roman" panose="02020603050405020304" pitchFamily="18" charset="0"/>
              <a:cs typeface="Times New Roman" panose="02020603050405020304" pitchFamily="18" charset="0"/>
            </a:rPr>
            <a:t>Quality</a:t>
          </a:r>
          <a:endParaRPr lang="ru-RU" sz="2000" b="1" dirty="0">
            <a:solidFill>
              <a:srgbClr val="000066"/>
            </a:solidFill>
            <a:latin typeface="Times New Roman" panose="02020603050405020304" pitchFamily="18" charset="0"/>
            <a:ea typeface="+mn-ea"/>
            <a:cs typeface="Times New Roman" panose="02020603050405020304" pitchFamily="18" charset="0"/>
          </a:endParaRPr>
        </a:p>
      </dgm:t>
    </dgm:pt>
    <dgm:pt modelId="{255AAEFD-1067-476A-B817-FA05E54EE02B}" type="parTrans" cxnId="{A17A14CF-021A-4DDA-9D02-05D4752EAAA3}">
      <dgm:prSet/>
      <dgm:spPr/>
      <dgm:t>
        <a:bodyPr/>
        <a:lstStyle/>
        <a:p>
          <a:endParaRPr lang="ru-RU"/>
        </a:p>
      </dgm:t>
    </dgm:pt>
    <dgm:pt modelId="{97265B09-9294-4641-8345-7657B8F839B1}" type="sibTrans" cxnId="{A17A14CF-021A-4DDA-9D02-05D4752EAAA3}">
      <dgm:prSet/>
      <dgm:spPr/>
      <dgm:t>
        <a:bodyPr/>
        <a:lstStyle/>
        <a:p>
          <a:endParaRPr lang="ru-RU"/>
        </a:p>
      </dgm:t>
    </dgm:pt>
    <dgm:pt modelId="{56259B66-731C-42BE-B750-113EB68FF654}">
      <dgm:prSet phldrT="[Текст]" custT="1"/>
      <dgm:spPr>
        <a:xfrm>
          <a:off x="2384764" y="49867"/>
          <a:ext cx="2719644" cy="1599409"/>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sz="1600" dirty="0" smtClean="0">
              <a:solidFill>
                <a:srgbClr val="000066"/>
              </a:solidFill>
              <a:latin typeface="Times New Roman" panose="02020603050405020304" pitchFamily="18" charset="0"/>
              <a:cs typeface="Times New Roman" panose="02020603050405020304" pitchFamily="18" charset="0"/>
            </a:rPr>
            <a:t>Morphological structure </a:t>
          </a:r>
          <a:endParaRPr lang="ru-RU" sz="1600" dirty="0">
            <a:solidFill>
              <a:srgbClr val="000066"/>
            </a:solidFill>
            <a:latin typeface="Times New Roman" panose="02020603050405020304" pitchFamily="18" charset="0"/>
            <a:ea typeface="+mn-ea"/>
            <a:cs typeface="Times New Roman" panose="02020603050405020304" pitchFamily="18" charset="0"/>
          </a:endParaRPr>
        </a:p>
      </dgm:t>
    </dgm:pt>
    <dgm:pt modelId="{91A6F5F8-FA8B-4B06-B432-448E6F26A898}" type="parTrans" cxnId="{5B77B5BD-7567-4526-89C3-9858C07FA377}">
      <dgm:prSet/>
      <dgm:spPr/>
      <dgm:t>
        <a:bodyPr/>
        <a:lstStyle/>
        <a:p>
          <a:endParaRPr lang="ru-RU"/>
        </a:p>
      </dgm:t>
    </dgm:pt>
    <dgm:pt modelId="{F0F2E0AB-D559-4B6B-9179-07A2FA6C8261}" type="sibTrans" cxnId="{5B77B5BD-7567-4526-89C3-9858C07FA377}">
      <dgm:prSet/>
      <dgm:spPr>
        <a:xfrm>
          <a:off x="2072414" y="758753"/>
          <a:ext cx="4172230" cy="4172230"/>
        </a:xfrm>
        <a:prstGeom prst="blockArc">
          <a:avLst>
            <a:gd name="adj1" fmla="val 15496783"/>
            <a:gd name="adj2" fmla="val 21285102"/>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gm:spPr>
      <dgm:t>
        <a:bodyPr/>
        <a:lstStyle/>
        <a:p>
          <a:endParaRPr lang="ru-RU"/>
        </a:p>
      </dgm:t>
    </dgm:pt>
    <dgm:pt modelId="{686D82B8-4BDE-43B1-AD88-A16038B49D83}">
      <dgm:prSet phldrT="[Текст]" custT="1"/>
      <dgm:spPr>
        <a:xfrm>
          <a:off x="5013684" y="1858763"/>
          <a:ext cx="2348170" cy="1599409"/>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sz="1600" dirty="0" err="1" smtClean="0">
              <a:solidFill>
                <a:srgbClr val="000066"/>
              </a:solidFill>
              <a:latin typeface="Times New Roman" panose="02020603050405020304" pitchFamily="18" charset="0"/>
              <a:ea typeface="+mn-ea"/>
              <a:cs typeface="Times New Roman" panose="02020603050405020304" pitchFamily="18" charset="0"/>
            </a:rPr>
            <a:t>Valueable</a:t>
          </a:r>
          <a:r>
            <a:rPr lang="en-US" sz="1600" dirty="0" smtClean="0">
              <a:solidFill>
                <a:srgbClr val="000066"/>
              </a:solidFill>
              <a:latin typeface="Times New Roman" panose="02020603050405020304" pitchFamily="18" charset="0"/>
              <a:ea typeface="+mn-ea"/>
              <a:cs typeface="Times New Roman" panose="02020603050405020304" pitchFamily="18" charset="0"/>
            </a:rPr>
            <a:t> conditionality</a:t>
          </a:r>
          <a:endParaRPr lang="ru-RU" sz="1600" dirty="0">
            <a:solidFill>
              <a:srgbClr val="000066"/>
            </a:solidFill>
            <a:latin typeface="Times New Roman" panose="02020603050405020304" pitchFamily="18" charset="0"/>
            <a:ea typeface="+mn-ea"/>
            <a:cs typeface="Times New Roman" panose="02020603050405020304" pitchFamily="18" charset="0"/>
          </a:endParaRPr>
        </a:p>
      </dgm:t>
    </dgm:pt>
    <dgm:pt modelId="{D54ABF7E-6617-4DA0-9E3C-6DB17D6F6190}" type="parTrans" cxnId="{D0A6E178-A314-4C4D-AA1E-BAF6B8C9FBED}">
      <dgm:prSet/>
      <dgm:spPr/>
      <dgm:t>
        <a:bodyPr/>
        <a:lstStyle/>
        <a:p>
          <a:endParaRPr lang="ru-RU"/>
        </a:p>
      </dgm:t>
    </dgm:pt>
    <dgm:pt modelId="{CC86BF06-8F2B-463E-97F6-D5880D3D5A4E}" type="sibTrans" cxnId="{D0A6E178-A314-4C4D-AA1E-BAF6B8C9FBED}">
      <dgm:prSet/>
      <dgm:spPr>
        <a:xfrm>
          <a:off x="2064192" y="536182"/>
          <a:ext cx="4172230" cy="4172230"/>
        </a:xfrm>
        <a:prstGeom prst="blockArc">
          <a:avLst>
            <a:gd name="adj1" fmla="val 61023"/>
            <a:gd name="adj2" fmla="val 6091789"/>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gm:spPr>
      <dgm:t>
        <a:bodyPr/>
        <a:lstStyle/>
        <a:p>
          <a:endParaRPr lang="ru-RU"/>
        </a:p>
      </dgm:t>
    </dgm:pt>
    <dgm:pt modelId="{64358194-4073-4F71-8860-C4EAE798C950}">
      <dgm:prSet phldrT="[Текст]" custT="1"/>
      <dgm:spPr>
        <a:xfrm>
          <a:off x="2472035" y="3819255"/>
          <a:ext cx="2541929" cy="1599409"/>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sz="1600" dirty="0" smtClean="0">
              <a:solidFill>
                <a:srgbClr val="000066"/>
              </a:solidFill>
              <a:latin typeface="Times New Roman" panose="02020603050405020304" pitchFamily="18" charset="0"/>
              <a:ea typeface="+mn-ea"/>
              <a:cs typeface="Times New Roman" panose="02020603050405020304" pitchFamily="18" charset="0"/>
            </a:rPr>
            <a:t>Functional structure</a:t>
          </a:r>
          <a:endParaRPr lang="ru-RU" sz="1600" dirty="0">
            <a:solidFill>
              <a:srgbClr val="000066"/>
            </a:solidFill>
            <a:latin typeface="Times New Roman" panose="02020603050405020304" pitchFamily="18" charset="0"/>
            <a:ea typeface="+mn-ea"/>
            <a:cs typeface="Times New Roman" panose="02020603050405020304" pitchFamily="18" charset="0"/>
          </a:endParaRPr>
        </a:p>
      </dgm:t>
    </dgm:pt>
    <dgm:pt modelId="{F1A1C7D4-224B-43A2-810D-4980177009A6}" type="parTrans" cxnId="{A31E25AC-CED2-42C3-BE3C-29794583814E}">
      <dgm:prSet/>
      <dgm:spPr/>
      <dgm:t>
        <a:bodyPr/>
        <a:lstStyle/>
        <a:p>
          <a:endParaRPr lang="ru-RU"/>
        </a:p>
      </dgm:t>
    </dgm:pt>
    <dgm:pt modelId="{0E9327E6-81A0-4F9B-982F-577FFA26F9F3}" type="sibTrans" cxnId="{A31E25AC-CED2-42C3-BE3C-29794583814E}">
      <dgm:prSet/>
      <dgm:spPr>
        <a:xfrm>
          <a:off x="1362689" y="516410"/>
          <a:ext cx="4172230" cy="4172230"/>
        </a:xfrm>
        <a:prstGeom prst="blockArc">
          <a:avLst>
            <a:gd name="adj1" fmla="val 4901952"/>
            <a:gd name="adj2" fmla="val 10662657"/>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gm:spPr>
      <dgm:t>
        <a:bodyPr/>
        <a:lstStyle/>
        <a:p>
          <a:endParaRPr lang="ru-RU"/>
        </a:p>
      </dgm:t>
    </dgm:pt>
    <dgm:pt modelId="{5697E162-0143-4100-8A52-D562959F17D3}">
      <dgm:prSet phldrT="[Текст]" custT="1"/>
      <dgm:spPr>
        <a:xfrm>
          <a:off x="220163" y="1884211"/>
          <a:ext cx="2384970" cy="1599409"/>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sz="1600" dirty="0" smtClean="0">
              <a:solidFill>
                <a:srgbClr val="000066"/>
              </a:solidFill>
              <a:latin typeface="Times New Roman" panose="02020603050405020304" pitchFamily="18" charset="0"/>
              <a:ea typeface="+mn-ea"/>
              <a:cs typeface="Times New Roman" panose="02020603050405020304" pitchFamily="18" charset="0"/>
            </a:rPr>
            <a:t>Constructive action</a:t>
          </a:r>
          <a:endParaRPr lang="ru-RU" sz="1600" dirty="0">
            <a:solidFill>
              <a:srgbClr val="000066"/>
            </a:solidFill>
            <a:latin typeface="Times New Roman" panose="02020603050405020304" pitchFamily="18" charset="0"/>
            <a:ea typeface="+mn-ea"/>
            <a:cs typeface="Times New Roman" panose="02020603050405020304" pitchFamily="18" charset="0"/>
          </a:endParaRPr>
        </a:p>
      </dgm:t>
    </dgm:pt>
    <dgm:pt modelId="{AD0046AB-7AEB-4863-8F5A-CC353D7A382D}" type="parTrans" cxnId="{B08C661F-1FE2-4321-97B7-0C4D014A28C8}">
      <dgm:prSet/>
      <dgm:spPr/>
      <dgm:t>
        <a:bodyPr/>
        <a:lstStyle/>
        <a:p>
          <a:endParaRPr lang="ru-RU"/>
        </a:p>
      </dgm:t>
    </dgm:pt>
    <dgm:pt modelId="{BDF10D2D-C3B7-46A0-A4BA-20536BF70D0C}" type="sibTrans" cxnId="{B08C661F-1FE2-4321-97B7-0C4D014A28C8}">
      <dgm:prSet/>
      <dgm:spPr>
        <a:xfrm>
          <a:off x="1356270" y="778706"/>
          <a:ext cx="4172230" cy="4172230"/>
        </a:xfrm>
        <a:prstGeom prst="blockArc">
          <a:avLst>
            <a:gd name="adj1" fmla="val 11105591"/>
            <a:gd name="adj2" fmla="val 16711703"/>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gm:spPr>
      <dgm:t>
        <a:bodyPr/>
        <a:lstStyle/>
        <a:p>
          <a:endParaRPr lang="ru-RU"/>
        </a:p>
      </dgm:t>
    </dgm:pt>
    <dgm:pt modelId="{28B2A0E1-D5F2-45D3-85CB-BF1AAD4D4954}" type="pres">
      <dgm:prSet presAssocID="{52303362-C8C9-4FE6-9089-B641815B15D7}" presName="Name0" presStyleCnt="0">
        <dgm:presLayoutVars>
          <dgm:chMax val="1"/>
          <dgm:dir/>
          <dgm:animLvl val="ctr"/>
          <dgm:resizeHandles val="exact"/>
        </dgm:presLayoutVars>
      </dgm:prSet>
      <dgm:spPr/>
      <dgm:t>
        <a:bodyPr/>
        <a:lstStyle/>
        <a:p>
          <a:endParaRPr lang="ru-RU"/>
        </a:p>
      </dgm:t>
    </dgm:pt>
    <dgm:pt modelId="{123C364E-5568-41A6-8743-0A8A89C1EBBD}" type="pres">
      <dgm:prSet presAssocID="{73F3FF0B-83D8-41AB-93C4-FB02B5F1FE69}" presName="centerShape" presStyleLbl="node0" presStyleIdx="0" presStyleCnt="1" custLinFactNeighborX="-136" custLinFactNeighborY="-16"/>
      <dgm:spPr/>
      <dgm:t>
        <a:bodyPr/>
        <a:lstStyle/>
        <a:p>
          <a:endParaRPr lang="ru-RU"/>
        </a:p>
      </dgm:t>
    </dgm:pt>
    <dgm:pt modelId="{FA8ECB3C-B778-41D9-8416-1282BAF8851C}" type="pres">
      <dgm:prSet presAssocID="{56259B66-731C-42BE-B750-113EB68FF654}" presName="node" presStyleLbl="node1" presStyleIdx="0" presStyleCnt="4" custScaleX="202571" custScaleY="119131" custRadScaleRad="91264" custRadScaleInc="163">
        <dgm:presLayoutVars>
          <dgm:bulletEnabled val="1"/>
        </dgm:presLayoutVars>
      </dgm:prSet>
      <dgm:spPr/>
      <dgm:t>
        <a:bodyPr/>
        <a:lstStyle/>
        <a:p>
          <a:endParaRPr lang="ru-RU"/>
        </a:p>
      </dgm:t>
    </dgm:pt>
    <dgm:pt modelId="{252EE838-44DA-4F85-B926-EEEB9C662603}" type="pres">
      <dgm:prSet presAssocID="{56259B66-731C-42BE-B750-113EB68FF654}" presName="dummy" presStyleCnt="0"/>
      <dgm:spPr/>
    </dgm:pt>
    <dgm:pt modelId="{087A0E4D-3E1A-43DE-9ED3-5A7851F45C5B}" type="pres">
      <dgm:prSet presAssocID="{F0F2E0AB-D559-4B6B-9179-07A2FA6C8261}" presName="sibTrans" presStyleLbl="sibTrans2D1" presStyleIdx="0" presStyleCnt="4"/>
      <dgm:spPr/>
      <dgm:t>
        <a:bodyPr/>
        <a:lstStyle/>
        <a:p>
          <a:endParaRPr lang="ru-RU"/>
        </a:p>
      </dgm:t>
    </dgm:pt>
    <dgm:pt modelId="{1420C95A-5E5A-4BCE-A563-68D7ECF8E8FC}" type="pres">
      <dgm:prSet presAssocID="{686D82B8-4BDE-43B1-AD88-A16038B49D83}" presName="node" presStyleLbl="node1" presStyleIdx="1" presStyleCnt="4" custScaleX="196056" custScaleY="119131" custRadScaleRad="119998" custRadScaleInc="-3973">
        <dgm:presLayoutVars>
          <dgm:bulletEnabled val="1"/>
        </dgm:presLayoutVars>
      </dgm:prSet>
      <dgm:spPr/>
      <dgm:t>
        <a:bodyPr/>
        <a:lstStyle/>
        <a:p>
          <a:endParaRPr lang="ru-RU"/>
        </a:p>
      </dgm:t>
    </dgm:pt>
    <dgm:pt modelId="{208179BE-1718-4187-A4B1-0A24B55C0A39}" type="pres">
      <dgm:prSet presAssocID="{686D82B8-4BDE-43B1-AD88-A16038B49D83}" presName="dummy" presStyleCnt="0"/>
      <dgm:spPr/>
    </dgm:pt>
    <dgm:pt modelId="{10337340-E64C-46DA-A1EE-AECA1FB86677}" type="pres">
      <dgm:prSet presAssocID="{CC86BF06-8F2B-463E-97F6-D5880D3D5A4E}" presName="sibTrans" presStyleLbl="sibTrans2D1" presStyleIdx="1" presStyleCnt="4"/>
      <dgm:spPr/>
      <dgm:t>
        <a:bodyPr/>
        <a:lstStyle/>
        <a:p>
          <a:endParaRPr lang="ru-RU"/>
        </a:p>
      </dgm:t>
    </dgm:pt>
    <dgm:pt modelId="{2CA11659-C3A4-4A80-B31B-8E4E6CF2542A}" type="pres">
      <dgm:prSet presAssocID="{64358194-4073-4F71-8860-C4EAE798C950}" presName="node" presStyleLbl="node1" presStyleIdx="2" presStyleCnt="4" custScaleX="189334" custScaleY="119131" custRadScaleRad="93711">
        <dgm:presLayoutVars>
          <dgm:bulletEnabled val="1"/>
        </dgm:presLayoutVars>
      </dgm:prSet>
      <dgm:spPr/>
      <dgm:t>
        <a:bodyPr/>
        <a:lstStyle/>
        <a:p>
          <a:endParaRPr lang="ru-RU"/>
        </a:p>
      </dgm:t>
    </dgm:pt>
    <dgm:pt modelId="{6A1400D9-093F-46EC-BE1B-4B59B5B2E42D}" type="pres">
      <dgm:prSet presAssocID="{64358194-4073-4F71-8860-C4EAE798C950}" presName="dummy" presStyleCnt="0"/>
      <dgm:spPr/>
    </dgm:pt>
    <dgm:pt modelId="{319F1BF7-43CE-460F-9464-12001B671E9C}" type="pres">
      <dgm:prSet presAssocID="{0E9327E6-81A0-4F9B-982F-577FFA26F9F3}" presName="sibTrans" presStyleLbl="sibTrans2D1" presStyleIdx="2" presStyleCnt="4"/>
      <dgm:spPr/>
      <dgm:t>
        <a:bodyPr/>
        <a:lstStyle/>
        <a:p>
          <a:endParaRPr lang="ru-RU"/>
        </a:p>
      </dgm:t>
    </dgm:pt>
    <dgm:pt modelId="{5EF99799-5F88-431D-863B-D2F096972B89}" type="pres">
      <dgm:prSet presAssocID="{5697E162-0143-4100-8A52-D562959F17D3}" presName="node" presStyleLbl="node1" presStyleIdx="3" presStyleCnt="4" custScaleX="177643" custScaleY="119131" custRadScaleRad="114364" custRadScaleInc="2083">
        <dgm:presLayoutVars>
          <dgm:bulletEnabled val="1"/>
        </dgm:presLayoutVars>
      </dgm:prSet>
      <dgm:spPr/>
      <dgm:t>
        <a:bodyPr/>
        <a:lstStyle/>
        <a:p>
          <a:endParaRPr lang="ru-RU"/>
        </a:p>
      </dgm:t>
    </dgm:pt>
    <dgm:pt modelId="{B28D1848-A25D-4A5C-AA8E-2ADBDD55018C}" type="pres">
      <dgm:prSet presAssocID="{5697E162-0143-4100-8A52-D562959F17D3}" presName="dummy" presStyleCnt="0"/>
      <dgm:spPr/>
    </dgm:pt>
    <dgm:pt modelId="{9F9B8740-69DA-45C0-AEA8-B670ED8DFC20}" type="pres">
      <dgm:prSet presAssocID="{BDF10D2D-C3B7-46A0-A4BA-20536BF70D0C}" presName="sibTrans" presStyleLbl="sibTrans2D1" presStyleIdx="3" presStyleCnt="4"/>
      <dgm:spPr/>
      <dgm:t>
        <a:bodyPr/>
        <a:lstStyle/>
        <a:p>
          <a:endParaRPr lang="ru-RU"/>
        </a:p>
      </dgm:t>
    </dgm:pt>
  </dgm:ptLst>
  <dgm:cxnLst>
    <dgm:cxn modelId="{5AFD8BD4-54E3-4764-9407-ED72384D0DC3}" type="presOf" srcId="{686D82B8-4BDE-43B1-AD88-A16038B49D83}" destId="{1420C95A-5E5A-4BCE-A563-68D7ECF8E8FC}" srcOrd="0" destOrd="0" presId="urn:microsoft.com/office/officeart/2005/8/layout/radial6"/>
    <dgm:cxn modelId="{B08C661F-1FE2-4321-97B7-0C4D014A28C8}" srcId="{73F3FF0B-83D8-41AB-93C4-FB02B5F1FE69}" destId="{5697E162-0143-4100-8A52-D562959F17D3}" srcOrd="3" destOrd="0" parTransId="{AD0046AB-7AEB-4863-8F5A-CC353D7A382D}" sibTransId="{BDF10D2D-C3B7-46A0-A4BA-20536BF70D0C}"/>
    <dgm:cxn modelId="{378F110A-F59E-47FB-9B26-DC9397975724}" type="presOf" srcId="{5697E162-0143-4100-8A52-D562959F17D3}" destId="{5EF99799-5F88-431D-863B-D2F096972B89}" srcOrd="0" destOrd="0" presId="urn:microsoft.com/office/officeart/2005/8/layout/radial6"/>
    <dgm:cxn modelId="{5B77B5BD-7567-4526-89C3-9858C07FA377}" srcId="{73F3FF0B-83D8-41AB-93C4-FB02B5F1FE69}" destId="{56259B66-731C-42BE-B750-113EB68FF654}" srcOrd="0" destOrd="0" parTransId="{91A6F5F8-FA8B-4B06-B432-448E6F26A898}" sibTransId="{F0F2E0AB-D559-4B6B-9179-07A2FA6C8261}"/>
    <dgm:cxn modelId="{87EBE208-4BE2-4E7E-B108-841160324BEC}" type="presOf" srcId="{73F3FF0B-83D8-41AB-93C4-FB02B5F1FE69}" destId="{123C364E-5568-41A6-8743-0A8A89C1EBBD}" srcOrd="0" destOrd="0" presId="urn:microsoft.com/office/officeart/2005/8/layout/radial6"/>
    <dgm:cxn modelId="{A17A14CF-021A-4DDA-9D02-05D4752EAAA3}" srcId="{52303362-C8C9-4FE6-9089-B641815B15D7}" destId="{73F3FF0B-83D8-41AB-93C4-FB02B5F1FE69}" srcOrd="0" destOrd="0" parTransId="{255AAEFD-1067-476A-B817-FA05E54EE02B}" sibTransId="{97265B09-9294-4641-8345-7657B8F839B1}"/>
    <dgm:cxn modelId="{A31E25AC-CED2-42C3-BE3C-29794583814E}" srcId="{73F3FF0B-83D8-41AB-93C4-FB02B5F1FE69}" destId="{64358194-4073-4F71-8860-C4EAE798C950}" srcOrd="2" destOrd="0" parTransId="{F1A1C7D4-224B-43A2-810D-4980177009A6}" sibTransId="{0E9327E6-81A0-4F9B-982F-577FFA26F9F3}"/>
    <dgm:cxn modelId="{75655F77-FAC7-4248-A5A6-4429E3C74CB3}" type="presOf" srcId="{56259B66-731C-42BE-B750-113EB68FF654}" destId="{FA8ECB3C-B778-41D9-8416-1282BAF8851C}" srcOrd="0" destOrd="0" presId="urn:microsoft.com/office/officeart/2005/8/layout/radial6"/>
    <dgm:cxn modelId="{295696A4-36CF-4950-8487-1E32904BC3E9}" type="presOf" srcId="{64358194-4073-4F71-8860-C4EAE798C950}" destId="{2CA11659-C3A4-4A80-B31B-8E4E6CF2542A}" srcOrd="0" destOrd="0" presId="urn:microsoft.com/office/officeart/2005/8/layout/radial6"/>
    <dgm:cxn modelId="{9FA9E3E8-C3C2-4B5C-B916-2154DFBEBD02}" type="presOf" srcId="{BDF10D2D-C3B7-46A0-A4BA-20536BF70D0C}" destId="{9F9B8740-69DA-45C0-AEA8-B670ED8DFC20}" srcOrd="0" destOrd="0" presId="urn:microsoft.com/office/officeart/2005/8/layout/radial6"/>
    <dgm:cxn modelId="{AA526A5D-F5C9-49B6-B654-530259912BC2}" type="presOf" srcId="{CC86BF06-8F2B-463E-97F6-D5880D3D5A4E}" destId="{10337340-E64C-46DA-A1EE-AECA1FB86677}" srcOrd="0" destOrd="0" presId="urn:microsoft.com/office/officeart/2005/8/layout/radial6"/>
    <dgm:cxn modelId="{C11844E0-B625-4F47-B24E-25F8C061B4E4}" type="presOf" srcId="{F0F2E0AB-D559-4B6B-9179-07A2FA6C8261}" destId="{087A0E4D-3E1A-43DE-9ED3-5A7851F45C5B}" srcOrd="0" destOrd="0" presId="urn:microsoft.com/office/officeart/2005/8/layout/radial6"/>
    <dgm:cxn modelId="{D0A6E178-A314-4C4D-AA1E-BAF6B8C9FBED}" srcId="{73F3FF0B-83D8-41AB-93C4-FB02B5F1FE69}" destId="{686D82B8-4BDE-43B1-AD88-A16038B49D83}" srcOrd="1" destOrd="0" parTransId="{D54ABF7E-6617-4DA0-9E3C-6DB17D6F6190}" sibTransId="{CC86BF06-8F2B-463E-97F6-D5880D3D5A4E}"/>
    <dgm:cxn modelId="{F1DF1C00-4435-4A6A-93C2-7C9A631F352F}" type="presOf" srcId="{52303362-C8C9-4FE6-9089-B641815B15D7}" destId="{28B2A0E1-D5F2-45D3-85CB-BF1AAD4D4954}" srcOrd="0" destOrd="0" presId="urn:microsoft.com/office/officeart/2005/8/layout/radial6"/>
    <dgm:cxn modelId="{01B54DE4-AA3D-4ECC-A6C8-FBBF05DEC932}" type="presOf" srcId="{0E9327E6-81A0-4F9B-982F-577FFA26F9F3}" destId="{319F1BF7-43CE-460F-9464-12001B671E9C}" srcOrd="0" destOrd="0" presId="urn:microsoft.com/office/officeart/2005/8/layout/radial6"/>
    <dgm:cxn modelId="{617EC1FE-6682-4CBC-9B15-BA97206270FA}" type="presParOf" srcId="{28B2A0E1-D5F2-45D3-85CB-BF1AAD4D4954}" destId="{123C364E-5568-41A6-8743-0A8A89C1EBBD}" srcOrd="0" destOrd="0" presId="urn:microsoft.com/office/officeart/2005/8/layout/radial6"/>
    <dgm:cxn modelId="{0DD76F1F-F006-41BE-BBB0-91782521AFD1}" type="presParOf" srcId="{28B2A0E1-D5F2-45D3-85CB-BF1AAD4D4954}" destId="{FA8ECB3C-B778-41D9-8416-1282BAF8851C}" srcOrd="1" destOrd="0" presId="urn:microsoft.com/office/officeart/2005/8/layout/radial6"/>
    <dgm:cxn modelId="{1899E072-6C49-44F3-BCF7-A067574B746D}" type="presParOf" srcId="{28B2A0E1-D5F2-45D3-85CB-BF1AAD4D4954}" destId="{252EE838-44DA-4F85-B926-EEEB9C662603}" srcOrd="2" destOrd="0" presId="urn:microsoft.com/office/officeart/2005/8/layout/radial6"/>
    <dgm:cxn modelId="{10C3D2F5-7AFE-4BE7-AD1D-0EBF453AACB7}" type="presParOf" srcId="{28B2A0E1-D5F2-45D3-85CB-BF1AAD4D4954}" destId="{087A0E4D-3E1A-43DE-9ED3-5A7851F45C5B}" srcOrd="3" destOrd="0" presId="urn:microsoft.com/office/officeart/2005/8/layout/radial6"/>
    <dgm:cxn modelId="{6A3786EC-E48F-400F-A00C-224705B92090}" type="presParOf" srcId="{28B2A0E1-D5F2-45D3-85CB-BF1AAD4D4954}" destId="{1420C95A-5E5A-4BCE-A563-68D7ECF8E8FC}" srcOrd="4" destOrd="0" presId="urn:microsoft.com/office/officeart/2005/8/layout/radial6"/>
    <dgm:cxn modelId="{D9B5C82D-7E5C-4945-A89F-E67745728147}" type="presParOf" srcId="{28B2A0E1-D5F2-45D3-85CB-BF1AAD4D4954}" destId="{208179BE-1718-4187-A4B1-0A24B55C0A39}" srcOrd="5" destOrd="0" presId="urn:microsoft.com/office/officeart/2005/8/layout/radial6"/>
    <dgm:cxn modelId="{0E7A83C1-062C-4B65-B937-79D9B0795F06}" type="presParOf" srcId="{28B2A0E1-D5F2-45D3-85CB-BF1AAD4D4954}" destId="{10337340-E64C-46DA-A1EE-AECA1FB86677}" srcOrd="6" destOrd="0" presId="urn:microsoft.com/office/officeart/2005/8/layout/radial6"/>
    <dgm:cxn modelId="{7D9787C7-6F7F-4DF5-ADF1-EDDCFD526796}" type="presParOf" srcId="{28B2A0E1-D5F2-45D3-85CB-BF1AAD4D4954}" destId="{2CA11659-C3A4-4A80-B31B-8E4E6CF2542A}" srcOrd="7" destOrd="0" presId="urn:microsoft.com/office/officeart/2005/8/layout/radial6"/>
    <dgm:cxn modelId="{3AEBE1F8-62FD-4D6B-B0C8-721EBE974A16}" type="presParOf" srcId="{28B2A0E1-D5F2-45D3-85CB-BF1AAD4D4954}" destId="{6A1400D9-093F-46EC-BE1B-4B59B5B2E42D}" srcOrd="8" destOrd="0" presId="urn:microsoft.com/office/officeart/2005/8/layout/radial6"/>
    <dgm:cxn modelId="{C4215DD1-9D63-42AF-A520-AC52ACB15FE6}" type="presParOf" srcId="{28B2A0E1-D5F2-45D3-85CB-BF1AAD4D4954}" destId="{319F1BF7-43CE-460F-9464-12001B671E9C}" srcOrd="9" destOrd="0" presId="urn:microsoft.com/office/officeart/2005/8/layout/radial6"/>
    <dgm:cxn modelId="{F935A020-64F2-4B95-9370-4A476C846C9B}" type="presParOf" srcId="{28B2A0E1-D5F2-45D3-85CB-BF1AAD4D4954}" destId="{5EF99799-5F88-431D-863B-D2F096972B89}" srcOrd="10" destOrd="0" presId="urn:microsoft.com/office/officeart/2005/8/layout/radial6"/>
    <dgm:cxn modelId="{7062C097-060B-4A8A-89C6-3346CD0FA67F}" type="presParOf" srcId="{28B2A0E1-D5F2-45D3-85CB-BF1AAD4D4954}" destId="{B28D1848-A25D-4A5C-AA8E-2ADBDD55018C}" srcOrd="11" destOrd="0" presId="urn:microsoft.com/office/officeart/2005/8/layout/radial6"/>
    <dgm:cxn modelId="{D0F682A1-06EB-465A-B808-68A52CFD05A9}" type="presParOf" srcId="{28B2A0E1-D5F2-45D3-85CB-BF1AAD4D4954}" destId="{9F9B8740-69DA-45C0-AEA8-B670ED8DFC20}"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112E6-6B4C-40D7-93D2-77FA4365DA62}" type="doc">
      <dgm:prSet loTypeId="urn:microsoft.com/office/officeart/2008/layout/AscendingPictureAccentProcess" loCatId="process" qsTypeId="urn:microsoft.com/office/officeart/2005/8/quickstyle/simple3" qsCatId="simple" csTypeId="urn:microsoft.com/office/officeart/2005/8/colors/accent1_2" csCatId="accent1" phldr="1"/>
      <dgm:spPr/>
      <dgm:t>
        <a:bodyPr/>
        <a:lstStyle/>
        <a:p>
          <a:endParaRPr lang="ru-RU"/>
        </a:p>
      </dgm:t>
    </dgm:pt>
    <dgm:pt modelId="{CFD519C6-692F-4283-AFB1-F1F6575076F2}">
      <dgm:prSet phldrT="[Текст]" custT="1"/>
      <dgm:spPr>
        <a:xfrm>
          <a:off x="2914081" y="952842"/>
          <a:ext cx="7558630" cy="2069757"/>
        </a:xfrm>
        <a:prstGeom prst="roundRect">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en-US" sz="1800" b="1" dirty="0" smtClean="0">
              <a:solidFill>
                <a:schemeClr val="tx2">
                  <a:lumMod val="50000"/>
                </a:schemeClr>
              </a:solidFill>
              <a:latin typeface="Times New Roman" panose="02020603050405020304" pitchFamily="18" charset="0"/>
              <a:ea typeface="+mn-ea"/>
              <a:cs typeface="Times New Roman" panose="02020603050405020304" pitchFamily="18" charset="0"/>
            </a:rPr>
            <a:t>The quality of education </a:t>
          </a:r>
          <a:r>
            <a:rPr lang="en-US" sz="1800" dirty="0" smtClean="0">
              <a:solidFill>
                <a:schemeClr val="tx2">
                  <a:lumMod val="50000"/>
                </a:schemeClr>
              </a:solidFill>
              <a:latin typeface="Times New Roman" panose="02020603050405020304" pitchFamily="18" charset="0"/>
              <a:ea typeface="+mn-ea"/>
              <a:cs typeface="Times New Roman" panose="02020603050405020304" pitchFamily="18" charset="0"/>
            </a:rPr>
            <a:t>is a complex system, a philosophical or moral concept, a characteristic of a certain educational product, a characteristic of education as a process from the point of view of the subjects of this process, which is the sphere of their professional activity</a:t>
          </a:r>
          <a:r>
            <a:rPr lang="uk-UA" sz="1800" dirty="0" smtClean="0">
              <a:solidFill>
                <a:schemeClr val="tx2">
                  <a:lumMod val="50000"/>
                </a:schemeClr>
              </a:solidFill>
              <a:latin typeface="Times New Roman" panose="02020603050405020304" pitchFamily="18" charset="0"/>
              <a:ea typeface="+mn-ea"/>
              <a:cs typeface="Times New Roman" panose="02020603050405020304" pitchFamily="18" charset="0"/>
            </a:rPr>
            <a:t>…. </a:t>
          </a:r>
          <a:endParaRPr lang="ru-RU" sz="1800" i="1" dirty="0">
            <a:solidFill>
              <a:schemeClr val="tx2">
                <a:lumMod val="50000"/>
              </a:schemeClr>
            </a:solidFill>
            <a:latin typeface="Times New Roman" panose="02020603050405020304" pitchFamily="18" charset="0"/>
            <a:ea typeface="+mn-ea"/>
            <a:cs typeface="Times New Roman" panose="02020603050405020304" pitchFamily="18" charset="0"/>
          </a:endParaRPr>
        </a:p>
      </dgm:t>
    </dgm:pt>
    <dgm:pt modelId="{ABEA559B-9AF8-4BCD-B517-A5DDA8E48766}" type="parTrans" cxnId="{A2DF2CC9-AFBE-40F9-B6A3-CE77BF270B4F}">
      <dgm:prSet/>
      <dgm:spPr/>
      <dgm:t>
        <a:bodyPr/>
        <a:lstStyle/>
        <a:p>
          <a:endParaRPr lang="ru-RU"/>
        </a:p>
      </dgm:t>
    </dgm:pt>
    <dgm:pt modelId="{CDFDED10-9CB6-46FD-8157-B9008715D700}" type="sibTrans" cxnId="{A2DF2CC9-AFBE-40F9-B6A3-CE77BF270B4F}">
      <dgm:prSet/>
      <dgm:spPr>
        <a:xfrm>
          <a:off x="1560544" y="1084860"/>
          <a:ext cx="1808068" cy="1854402"/>
        </a:xfrm>
        <a:prstGeom prst="ellipse">
          <a:avLst/>
        </a:prstGeom>
        <a:blipFill rotWithShape="1">
          <a:blip xmlns:r="http://schemas.openxmlformats.org/officeDocument/2006/relationships" r:embed="rId1"/>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ru-RU"/>
        </a:p>
      </dgm:t>
    </dgm:pt>
    <dgm:pt modelId="{CD565D7E-C3A7-402D-9460-CC9397EC3781}">
      <dgm:prSet phldrT="[Текст]" custT="1"/>
      <dgm:spPr>
        <a:xfrm>
          <a:off x="2721194" y="3230894"/>
          <a:ext cx="7579632" cy="912448"/>
        </a:xfrm>
        <a:prstGeom prst="roundRect">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en-US" sz="1800" dirty="0" smtClean="0">
              <a:solidFill>
                <a:schemeClr val="tx2">
                  <a:lumMod val="50000"/>
                </a:schemeClr>
              </a:solidFill>
              <a:latin typeface="Times New Roman" panose="02020603050405020304" pitchFamily="18" charset="0"/>
              <a:ea typeface="+mn-ea"/>
              <a:cs typeface="Times New Roman" panose="02020603050405020304" pitchFamily="18" charset="0"/>
            </a:rPr>
            <a:t>Systemic character of the category of education quality as a complex, open, nonlinear synergistic system</a:t>
          </a:r>
          <a:endParaRPr lang="ru-RU" sz="1800" dirty="0">
            <a:solidFill>
              <a:schemeClr val="tx2">
                <a:lumMod val="50000"/>
              </a:schemeClr>
            </a:solidFill>
            <a:latin typeface="Times New Roman" panose="02020603050405020304" pitchFamily="18" charset="0"/>
            <a:ea typeface="+mn-ea"/>
            <a:cs typeface="Times New Roman" panose="02020603050405020304" pitchFamily="18" charset="0"/>
          </a:endParaRPr>
        </a:p>
      </dgm:t>
    </dgm:pt>
    <dgm:pt modelId="{982089BB-93B1-4FE7-A096-05B41C46F432}" type="parTrans" cxnId="{1F85B69C-6C0C-4636-92AD-589A2BC53373}">
      <dgm:prSet/>
      <dgm:spPr/>
      <dgm:t>
        <a:bodyPr/>
        <a:lstStyle/>
        <a:p>
          <a:endParaRPr lang="ru-RU"/>
        </a:p>
      </dgm:t>
    </dgm:pt>
    <dgm:pt modelId="{E075D20C-E45A-49C9-B1B7-CD8ED576BE25}" type="sibTrans" cxnId="{1F85B69C-6C0C-4636-92AD-589A2BC53373}">
      <dgm:prSet/>
      <dgm:spPr>
        <a:xfrm>
          <a:off x="1869917" y="3079326"/>
          <a:ext cx="1159691" cy="1116540"/>
        </a:xfrm>
        <a:prstGeom prst="ellipse">
          <a:avLst/>
        </a:prstGeom>
        <a:blipFill rotWithShape="1">
          <a:blip xmlns:r="http://schemas.openxmlformats.org/officeDocument/2006/relationships" r:embed="rId2"/>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ru-RU"/>
        </a:p>
      </dgm:t>
    </dgm:pt>
    <dgm:pt modelId="{772E1B6A-D84F-4684-A0E7-3CD8096CE33A}" type="pres">
      <dgm:prSet presAssocID="{0F5112E6-6B4C-40D7-93D2-77FA4365DA62}" presName="Name0" presStyleCnt="0">
        <dgm:presLayoutVars>
          <dgm:chMax val="7"/>
          <dgm:chPref val="7"/>
          <dgm:dir/>
        </dgm:presLayoutVars>
      </dgm:prSet>
      <dgm:spPr/>
      <dgm:t>
        <a:bodyPr/>
        <a:lstStyle/>
        <a:p>
          <a:endParaRPr lang="ru-RU"/>
        </a:p>
      </dgm:t>
    </dgm:pt>
    <dgm:pt modelId="{7A001489-991A-449B-8CD2-2B495FCCC7E4}" type="pres">
      <dgm:prSet presAssocID="{0F5112E6-6B4C-40D7-93D2-77FA4365DA62}" presName="dot1" presStyleLbl="alignNode1" presStyleIdx="0" presStyleCnt="10" custLinFactX="88336" custLinFactY="300000" custLinFactNeighborX="100000" custLinFactNeighborY="342742"/>
      <dgm:spPr>
        <a:xfrm>
          <a:off x="4695086" y="2559544"/>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2DD31FD2-7382-4811-823B-41EA3E9FD6D9}" type="pres">
      <dgm:prSet presAssocID="{0F5112E6-6B4C-40D7-93D2-77FA4365DA62}" presName="dot2" presStyleLbl="alignNode1" presStyleIdx="1" presStyleCnt="10" custFlipVert="1" custScaleX="164040" custScaleY="262332" custLinFactY="53984" custLinFactNeighborX="71021" custLinFactNeighborY="100000"/>
      <dgm:spPr>
        <a:xfrm flipV="1">
          <a:off x="4460134" y="2133599"/>
          <a:ext cx="162666" cy="260136"/>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53161C23-ED02-4339-B7B6-D2EF43F43FA4}" type="pres">
      <dgm:prSet presAssocID="{0F5112E6-6B4C-40D7-93D2-77FA4365DA62}" presName="dot3" presStyleLbl="alignNode1" presStyleIdx="2" presStyleCnt="10"/>
      <dgm:spPr>
        <a:xfrm>
          <a:off x="4317933" y="2181915"/>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B4FCF105-3F65-447E-9DCE-7B6D66A676FA}" type="pres">
      <dgm:prSet presAssocID="{0F5112E6-6B4C-40D7-93D2-77FA4365DA62}" presName="dotArrow1" presStyleLbl="alignNode1" presStyleIdx="3" presStyleCnt="10"/>
      <dgm:spPr>
        <a:xfrm>
          <a:off x="4441689" y="521151"/>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31F595EA-B526-4F99-A692-FD8597A969B1}" type="pres">
      <dgm:prSet presAssocID="{0F5112E6-6B4C-40D7-93D2-77FA4365DA62}" presName="dotArrow2" presStyleLbl="alignNode1" presStyleIdx="4" presStyleCnt="10"/>
      <dgm:spPr>
        <a:xfrm>
          <a:off x="4574171" y="442205"/>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5943F13F-F667-4ECC-83A6-24143532630C}" type="pres">
      <dgm:prSet presAssocID="{0F5112E6-6B4C-40D7-93D2-77FA4365DA62}" presName="dotArrow3" presStyleLbl="alignNode1" presStyleIdx="5" presStyleCnt="10"/>
      <dgm:spPr>
        <a:xfrm>
          <a:off x="4706256" y="363259"/>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E18BFD6C-E967-4B04-97C9-BC3E70B803B1}" type="pres">
      <dgm:prSet presAssocID="{0F5112E6-6B4C-40D7-93D2-77FA4365DA62}" presName="dotArrow4" presStyleLbl="alignNode1" presStyleIdx="6" presStyleCnt="10"/>
      <dgm:spPr>
        <a:xfrm>
          <a:off x="4838341" y="442205"/>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449EC431-3F13-47F0-B0EF-FE83FBC15373}" type="pres">
      <dgm:prSet presAssocID="{0F5112E6-6B4C-40D7-93D2-77FA4365DA62}" presName="dotArrow5" presStyleLbl="alignNode1" presStyleIdx="7" presStyleCnt="10"/>
      <dgm:spPr>
        <a:xfrm>
          <a:off x="4970822" y="521151"/>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602E67ED-EBDB-4406-93A6-EF3EB50CD69B}" type="pres">
      <dgm:prSet presAssocID="{0F5112E6-6B4C-40D7-93D2-77FA4365DA62}" presName="dotArrow6" presStyleLbl="alignNode1" presStyleIdx="8" presStyleCnt="10"/>
      <dgm:spPr>
        <a:xfrm>
          <a:off x="4706256" y="529835"/>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4C8B509D-7F10-4B81-9B40-77B5E8D11B95}" type="pres">
      <dgm:prSet presAssocID="{0F5112E6-6B4C-40D7-93D2-77FA4365DA62}" presName="dotArrow7" presStyleLbl="alignNode1" presStyleIdx="9" presStyleCnt="10"/>
      <dgm:spPr>
        <a:xfrm>
          <a:off x="4706256" y="696412"/>
          <a:ext cx="99162" cy="99162"/>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ru-RU"/>
        </a:p>
      </dgm:t>
    </dgm:pt>
    <dgm:pt modelId="{F8E999ED-DAC0-436A-9BBB-2C796BFAA9FC}" type="pres">
      <dgm:prSet presAssocID="{CFD519C6-692F-4283-AFB1-F1F6575076F2}" presName="parTx1" presStyleLbl="node1" presStyleIdx="0" presStyleCnt="2" custScaleX="353414" custScaleY="360789" custLinFactY="-46989" custLinFactNeighborX="80634" custLinFactNeighborY="-100000"/>
      <dgm:spPr/>
      <dgm:t>
        <a:bodyPr/>
        <a:lstStyle/>
        <a:p>
          <a:endParaRPr lang="ru-RU"/>
        </a:p>
      </dgm:t>
    </dgm:pt>
    <dgm:pt modelId="{FD54A1F5-1F7E-4CE5-B3AC-750C3F803B59}" type="pres">
      <dgm:prSet presAssocID="{CDFDED10-9CB6-46FD-8157-B9008715D700}" presName="picture1" presStyleCnt="0"/>
      <dgm:spPr/>
    </dgm:pt>
    <dgm:pt modelId="{FC273799-5248-4ACD-BC6D-E285C022AFD4}" type="pres">
      <dgm:prSet presAssocID="{CDFDED10-9CB6-46FD-8157-B9008715D700}" presName="imageRepeatNode" presStyleLbl="fgImgPlace1" presStyleIdx="0" presStyleCnt="2" custScaleX="182333" custScaleY="187018" custLinFactX="-63360" custLinFactNeighborX="-100000" custLinFactNeighborY="-53702"/>
      <dgm:spPr/>
      <dgm:t>
        <a:bodyPr/>
        <a:lstStyle/>
        <a:p>
          <a:endParaRPr lang="ru-RU"/>
        </a:p>
      </dgm:t>
    </dgm:pt>
    <dgm:pt modelId="{A45EFD9D-4354-4DB7-9599-0A36B026CF96}" type="pres">
      <dgm:prSet presAssocID="{CD565D7E-C3A7-402D-9460-CC9397EC3781}" presName="parTx2" presStyleLbl="node1" presStyleIdx="1" presStyleCnt="2" custScaleX="354396" custScaleY="159053" custLinFactY="144837" custLinFactNeighborX="29840" custLinFactNeighborY="200000"/>
      <dgm:spPr/>
      <dgm:t>
        <a:bodyPr/>
        <a:lstStyle/>
        <a:p>
          <a:endParaRPr lang="ru-RU"/>
        </a:p>
      </dgm:t>
    </dgm:pt>
    <dgm:pt modelId="{DCA5C870-053A-4ED4-9188-D6C02B8D4339}" type="pres">
      <dgm:prSet presAssocID="{E075D20C-E45A-49C9-B1B7-CD8ED576BE25}" presName="picture2" presStyleCnt="0"/>
      <dgm:spPr/>
    </dgm:pt>
    <dgm:pt modelId="{1378DED7-E66F-4B84-A8D7-CB8E90F25F96}" type="pres">
      <dgm:prSet presAssocID="{E075D20C-E45A-49C9-B1B7-CD8ED576BE25}" presName="imageRepeatNode" presStyleLbl="fgImgPlace1" presStyleIdx="1" presStyleCnt="2" custScaleX="116948" custScaleY="112604" custLinFactX="-100000" custLinFactY="100000" custLinFactNeighborX="-127554" custLinFactNeighborY="130129"/>
      <dgm:spPr/>
      <dgm:t>
        <a:bodyPr/>
        <a:lstStyle/>
        <a:p>
          <a:endParaRPr lang="ru-RU"/>
        </a:p>
      </dgm:t>
    </dgm:pt>
  </dgm:ptLst>
  <dgm:cxnLst>
    <dgm:cxn modelId="{B2E2C2D8-2101-4CCE-9036-653DC9D22E9E}" type="presOf" srcId="{CD565D7E-C3A7-402D-9460-CC9397EC3781}" destId="{A45EFD9D-4354-4DB7-9599-0A36B026CF96}" srcOrd="0" destOrd="0" presId="urn:microsoft.com/office/officeart/2008/layout/AscendingPictureAccentProcess"/>
    <dgm:cxn modelId="{0B3971A5-0FF8-46B7-8EC4-78443F95F1CB}" type="presOf" srcId="{0F5112E6-6B4C-40D7-93D2-77FA4365DA62}" destId="{772E1B6A-D84F-4684-A0E7-3CD8096CE33A}" srcOrd="0" destOrd="0" presId="urn:microsoft.com/office/officeart/2008/layout/AscendingPictureAccentProcess"/>
    <dgm:cxn modelId="{8E72FD03-331A-499A-B6DF-BDC23496B642}" type="presOf" srcId="{E075D20C-E45A-49C9-B1B7-CD8ED576BE25}" destId="{1378DED7-E66F-4B84-A8D7-CB8E90F25F96}" srcOrd="0" destOrd="0" presId="urn:microsoft.com/office/officeart/2008/layout/AscendingPictureAccentProcess"/>
    <dgm:cxn modelId="{D2E36281-2CDA-4A66-88E0-A32537DC49CC}" type="presOf" srcId="{CDFDED10-9CB6-46FD-8157-B9008715D700}" destId="{FC273799-5248-4ACD-BC6D-E285C022AFD4}" srcOrd="0" destOrd="0" presId="urn:microsoft.com/office/officeart/2008/layout/AscendingPictureAccentProcess"/>
    <dgm:cxn modelId="{E0AF2B3F-A598-488D-AC01-8157A8525612}" type="presOf" srcId="{CFD519C6-692F-4283-AFB1-F1F6575076F2}" destId="{F8E999ED-DAC0-436A-9BBB-2C796BFAA9FC}" srcOrd="0" destOrd="0" presId="urn:microsoft.com/office/officeart/2008/layout/AscendingPictureAccentProcess"/>
    <dgm:cxn modelId="{A2DF2CC9-AFBE-40F9-B6A3-CE77BF270B4F}" srcId="{0F5112E6-6B4C-40D7-93D2-77FA4365DA62}" destId="{CFD519C6-692F-4283-AFB1-F1F6575076F2}" srcOrd="0" destOrd="0" parTransId="{ABEA559B-9AF8-4BCD-B517-A5DDA8E48766}" sibTransId="{CDFDED10-9CB6-46FD-8157-B9008715D700}"/>
    <dgm:cxn modelId="{1F85B69C-6C0C-4636-92AD-589A2BC53373}" srcId="{0F5112E6-6B4C-40D7-93D2-77FA4365DA62}" destId="{CD565D7E-C3A7-402D-9460-CC9397EC3781}" srcOrd="1" destOrd="0" parTransId="{982089BB-93B1-4FE7-A096-05B41C46F432}" sibTransId="{E075D20C-E45A-49C9-B1B7-CD8ED576BE25}"/>
    <dgm:cxn modelId="{D905CBA6-F69B-4D4D-B34A-0AE3A756D197}" type="presParOf" srcId="{772E1B6A-D84F-4684-A0E7-3CD8096CE33A}" destId="{7A001489-991A-449B-8CD2-2B495FCCC7E4}" srcOrd="0" destOrd="0" presId="urn:microsoft.com/office/officeart/2008/layout/AscendingPictureAccentProcess"/>
    <dgm:cxn modelId="{CC895E42-B47C-4B00-882A-05F1B917187A}" type="presParOf" srcId="{772E1B6A-D84F-4684-A0E7-3CD8096CE33A}" destId="{2DD31FD2-7382-4811-823B-41EA3E9FD6D9}" srcOrd="1" destOrd="0" presId="urn:microsoft.com/office/officeart/2008/layout/AscendingPictureAccentProcess"/>
    <dgm:cxn modelId="{260B46FE-82A4-456E-8B27-14F421EECF19}" type="presParOf" srcId="{772E1B6A-D84F-4684-A0E7-3CD8096CE33A}" destId="{53161C23-ED02-4339-B7B6-D2EF43F43FA4}" srcOrd="2" destOrd="0" presId="urn:microsoft.com/office/officeart/2008/layout/AscendingPictureAccentProcess"/>
    <dgm:cxn modelId="{089DC879-6B11-4201-AC2B-DCB8ED29EFE8}" type="presParOf" srcId="{772E1B6A-D84F-4684-A0E7-3CD8096CE33A}" destId="{B4FCF105-3F65-447E-9DCE-7B6D66A676FA}" srcOrd="3" destOrd="0" presId="urn:microsoft.com/office/officeart/2008/layout/AscendingPictureAccentProcess"/>
    <dgm:cxn modelId="{C4CE4895-FC9F-4820-A17A-6EC98006AACF}" type="presParOf" srcId="{772E1B6A-D84F-4684-A0E7-3CD8096CE33A}" destId="{31F595EA-B526-4F99-A692-FD8597A969B1}" srcOrd="4" destOrd="0" presId="urn:microsoft.com/office/officeart/2008/layout/AscendingPictureAccentProcess"/>
    <dgm:cxn modelId="{A4B361FB-93E6-41C7-A5AD-8D0CCE8E5876}" type="presParOf" srcId="{772E1B6A-D84F-4684-A0E7-3CD8096CE33A}" destId="{5943F13F-F667-4ECC-83A6-24143532630C}" srcOrd="5" destOrd="0" presId="urn:microsoft.com/office/officeart/2008/layout/AscendingPictureAccentProcess"/>
    <dgm:cxn modelId="{22D682C7-0795-4EC4-9A8C-A5E8E411646A}" type="presParOf" srcId="{772E1B6A-D84F-4684-A0E7-3CD8096CE33A}" destId="{E18BFD6C-E967-4B04-97C9-BC3E70B803B1}" srcOrd="6" destOrd="0" presId="urn:microsoft.com/office/officeart/2008/layout/AscendingPictureAccentProcess"/>
    <dgm:cxn modelId="{1C3F0471-AF4C-4896-B053-9104B6580CEA}" type="presParOf" srcId="{772E1B6A-D84F-4684-A0E7-3CD8096CE33A}" destId="{449EC431-3F13-47F0-B0EF-FE83FBC15373}" srcOrd="7" destOrd="0" presId="urn:microsoft.com/office/officeart/2008/layout/AscendingPictureAccentProcess"/>
    <dgm:cxn modelId="{D8353118-C796-44A5-8538-9D611D2F5C1A}" type="presParOf" srcId="{772E1B6A-D84F-4684-A0E7-3CD8096CE33A}" destId="{602E67ED-EBDB-4406-93A6-EF3EB50CD69B}" srcOrd="8" destOrd="0" presId="urn:microsoft.com/office/officeart/2008/layout/AscendingPictureAccentProcess"/>
    <dgm:cxn modelId="{6BA93B5D-1DDA-4EBB-A5E3-6DEBB1F069F2}" type="presParOf" srcId="{772E1B6A-D84F-4684-A0E7-3CD8096CE33A}" destId="{4C8B509D-7F10-4B81-9B40-77B5E8D11B95}" srcOrd="9" destOrd="0" presId="urn:microsoft.com/office/officeart/2008/layout/AscendingPictureAccentProcess"/>
    <dgm:cxn modelId="{A6BC0A13-80E6-4D29-B1BC-44370B8DE54F}" type="presParOf" srcId="{772E1B6A-D84F-4684-A0E7-3CD8096CE33A}" destId="{F8E999ED-DAC0-436A-9BBB-2C796BFAA9FC}" srcOrd="10" destOrd="0" presId="urn:microsoft.com/office/officeart/2008/layout/AscendingPictureAccentProcess"/>
    <dgm:cxn modelId="{75BD704A-62C2-4CE4-9DBD-700066E8F589}" type="presParOf" srcId="{772E1B6A-D84F-4684-A0E7-3CD8096CE33A}" destId="{FD54A1F5-1F7E-4CE5-B3AC-750C3F803B59}" srcOrd="11" destOrd="0" presId="urn:microsoft.com/office/officeart/2008/layout/AscendingPictureAccentProcess"/>
    <dgm:cxn modelId="{CFE68DD2-11A8-478A-960A-8AD51C684956}" type="presParOf" srcId="{FD54A1F5-1F7E-4CE5-B3AC-750C3F803B59}" destId="{FC273799-5248-4ACD-BC6D-E285C022AFD4}" srcOrd="0" destOrd="0" presId="urn:microsoft.com/office/officeart/2008/layout/AscendingPictureAccentProcess"/>
    <dgm:cxn modelId="{E2DC2F79-0972-4B04-A34E-9429466B9E1F}" type="presParOf" srcId="{772E1B6A-D84F-4684-A0E7-3CD8096CE33A}" destId="{A45EFD9D-4354-4DB7-9599-0A36B026CF96}" srcOrd="12" destOrd="0" presId="urn:microsoft.com/office/officeart/2008/layout/AscendingPictureAccentProcess"/>
    <dgm:cxn modelId="{BC9BBA7E-4487-4DD3-9EF3-82A27E4DF4D3}" type="presParOf" srcId="{772E1B6A-D84F-4684-A0E7-3CD8096CE33A}" destId="{DCA5C870-053A-4ED4-9188-D6C02B8D4339}" srcOrd="13" destOrd="0" presId="urn:microsoft.com/office/officeart/2008/layout/AscendingPictureAccentProcess"/>
    <dgm:cxn modelId="{962E75B2-4580-4800-8D0F-A27230F15A23}" type="presParOf" srcId="{DCA5C870-053A-4ED4-9188-D6C02B8D4339}" destId="{1378DED7-E66F-4B84-A8D7-CB8E90F25F96}" srcOrd="0" destOrd="0" presId="urn:microsoft.com/office/officeart/2008/layout/AscendingPictureAccen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1D0BA-8F12-4A6A-9E65-DD0E8B0017BD}"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ru-RU"/>
        </a:p>
      </dgm:t>
    </dgm:pt>
    <dgm:pt modelId="{89ADB718-011A-4CEE-8167-0CCA986B49C5}">
      <dgm:prSet phldrT="[Текст]" custT="1"/>
      <dgm:spPr>
        <a:xfrm rot="10800000">
          <a:off x="0" y="722"/>
          <a:ext cx="10648950" cy="1553948"/>
        </a:xfrm>
        <a:prstGeom prst="upArrowCallout">
          <a:avLst/>
        </a:prstGeom>
        <a:solidFill>
          <a:srgbClr val="6FEBA0">
            <a:lumMod val="20000"/>
            <a:lumOff val="80000"/>
          </a:srgbClr>
        </a:solidFill>
        <a:ln w="25400" cap="flat" cmpd="sng" algn="ctr">
          <a:solidFill>
            <a:srgbClr val="00C6BB">
              <a:shade val="80000"/>
              <a:hueOff val="0"/>
              <a:satOff val="0"/>
              <a:lumOff val="0"/>
              <a:alphaOff val="0"/>
            </a:srgbClr>
          </a:solidFill>
          <a:prstDash val="solid"/>
        </a:ln>
        <a:effectLst/>
      </dgm:spPr>
      <dgm:t>
        <a:bodyPr/>
        <a:lstStyle/>
        <a:p>
          <a:pPr algn="just"/>
          <a:r>
            <a:rPr lang="en-US" sz="1600" b="1" i="0" dirty="0" smtClean="0">
              <a:solidFill>
                <a:schemeClr val="tx2">
                  <a:lumMod val="50000"/>
                </a:schemeClr>
              </a:solidFill>
              <a:latin typeface="Times New Roman" panose="02020603050405020304" pitchFamily="18" charset="0"/>
              <a:ea typeface="+mn-ea"/>
              <a:cs typeface="Times New Roman" panose="02020603050405020304" pitchFamily="18" charset="0"/>
            </a:rPr>
            <a:t>The quality of educational activity </a:t>
          </a:r>
          <a:r>
            <a:rPr lang="en-US" sz="1600" i="0" dirty="0" smtClean="0">
              <a:solidFill>
                <a:schemeClr val="tx2">
                  <a:lumMod val="50000"/>
                </a:schemeClr>
              </a:solidFill>
              <a:latin typeface="Times New Roman" panose="02020603050405020304" pitchFamily="18" charset="0"/>
              <a:ea typeface="+mn-ea"/>
              <a:cs typeface="Times New Roman" panose="02020603050405020304" pitchFamily="18" charset="0"/>
            </a:rPr>
            <a:t>is the level of organization of educational process at the higher education institution, which corresponds to the standards of higher education, ensures the acquisition of higher education qualities and promotes the creation of new knowledge</a:t>
          </a:r>
          <a:r>
            <a:rPr lang="en-US" sz="1600" i="1" dirty="0" smtClean="0">
              <a:solidFill>
                <a:schemeClr val="tx2">
                  <a:lumMod val="50000"/>
                </a:schemeClr>
              </a:solidFill>
              <a:latin typeface="Times New Roman" panose="02020603050405020304" pitchFamily="18" charset="0"/>
              <a:ea typeface="+mn-ea"/>
              <a:cs typeface="Times New Roman" panose="02020603050405020304" pitchFamily="18" charset="0"/>
            </a:rPr>
            <a:t>.</a:t>
          </a:r>
          <a:endParaRPr lang="ru-RU" sz="1600" i="1" dirty="0">
            <a:solidFill>
              <a:schemeClr val="tx2">
                <a:lumMod val="50000"/>
              </a:schemeClr>
            </a:solidFill>
            <a:latin typeface="Times New Roman" panose="02020603050405020304" pitchFamily="18" charset="0"/>
            <a:ea typeface="+mn-ea"/>
            <a:cs typeface="Times New Roman" panose="02020603050405020304" pitchFamily="18" charset="0"/>
          </a:endParaRPr>
        </a:p>
      </dgm:t>
    </dgm:pt>
    <dgm:pt modelId="{6AEBF964-164B-4442-A253-86C81F7BA77C}" type="parTrans" cxnId="{201E7584-7EBD-446F-9DDD-04FB129EA67C}">
      <dgm:prSet/>
      <dgm:spPr/>
      <dgm:t>
        <a:bodyPr/>
        <a:lstStyle/>
        <a:p>
          <a:endParaRPr lang="ru-RU"/>
        </a:p>
      </dgm:t>
    </dgm:pt>
    <dgm:pt modelId="{09DA8B78-58A5-473B-B740-62D60F6FE57C}" type="sibTrans" cxnId="{201E7584-7EBD-446F-9DDD-04FB129EA67C}">
      <dgm:prSet/>
      <dgm:spPr/>
      <dgm:t>
        <a:bodyPr/>
        <a:lstStyle/>
        <a:p>
          <a:endParaRPr lang="ru-RU"/>
        </a:p>
      </dgm:t>
    </dgm:pt>
    <dgm:pt modelId="{963B63E7-D715-4E3B-8735-169D0C1E18DD}">
      <dgm:prSet phldrT="[Текст]" custT="1"/>
      <dgm:spPr>
        <a:xfrm rot="10800000">
          <a:off x="0" y="1539515"/>
          <a:ext cx="10648950" cy="1553948"/>
        </a:xfrm>
        <a:prstGeom prst="upArrowCallout">
          <a:avLst/>
        </a:prstGeom>
        <a:solidFill>
          <a:srgbClr val="00C6BB">
            <a:lumMod val="20000"/>
            <a:lumOff val="80000"/>
          </a:srgbClr>
        </a:solidFill>
        <a:ln w="25400" cap="flat" cmpd="sng" algn="ctr">
          <a:solidFill>
            <a:srgbClr val="00C6BB">
              <a:shade val="80000"/>
              <a:hueOff val="0"/>
              <a:satOff val="0"/>
              <a:lumOff val="0"/>
              <a:alphaOff val="0"/>
            </a:srgbClr>
          </a:solidFill>
          <a:prstDash val="solid"/>
        </a:ln>
        <a:effectLst/>
      </dgm:spPr>
      <dgm:t>
        <a:bodyPr/>
        <a:lstStyle/>
        <a:p>
          <a:pPr algn="ctr"/>
          <a:r>
            <a:rPr lang="en-US" sz="2000" b="0" u="sng" dirty="0" smtClean="0">
              <a:ln>
                <a:noFill/>
              </a:ln>
              <a:solidFill>
                <a:schemeClr val="tx2">
                  <a:lumMod val="50000"/>
                </a:schemeClr>
              </a:solidFill>
              <a:latin typeface="Times New Roman" panose="02020603050405020304" pitchFamily="18" charset="0"/>
              <a:ea typeface="+mn-ea"/>
              <a:cs typeface="Times New Roman" panose="02020603050405020304" pitchFamily="18" charset="0"/>
            </a:rPr>
            <a:t>Quality of educational activity</a:t>
          </a:r>
          <a:endParaRPr lang="ru-RU" sz="2000" b="0" u="sng" dirty="0">
            <a:ln>
              <a:noFill/>
            </a:ln>
            <a:solidFill>
              <a:schemeClr val="tx2">
                <a:lumMod val="50000"/>
              </a:schemeClr>
            </a:solidFill>
            <a:latin typeface="Times New Roman" panose="02020603050405020304" pitchFamily="18" charset="0"/>
            <a:ea typeface="+mn-ea"/>
            <a:cs typeface="Times New Roman" panose="02020603050405020304" pitchFamily="18" charset="0"/>
          </a:endParaRPr>
        </a:p>
      </dgm:t>
    </dgm:pt>
    <dgm:pt modelId="{FB994CC2-C8A8-44C1-8954-BB7EC17DDEFE}" type="parTrans" cxnId="{E6F0080B-91D4-42DF-93D2-90858DA253A7}">
      <dgm:prSet/>
      <dgm:spPr/>
      <dgm:t>
        <a:bodyPr/>
        <a:lstStyle/>
        <a:p>
          <a:endParaRPr lang="ru-RU"/>
        </a:p>
      </dgm:t>
    </dgm:pt>
    <dgm:pt modelId="{F79D86D6-0C8B-4875-9346-0C8BA78DBA82}" type="sibTrans" cxnId="{E6F0080B-91D4-42DF-93D2-90858DA253A7}">
      <dgm:prSet/>
      <dgm:spPr/>
      <dgm:t>
        <a:bodyPr/>
        <a:lstStyle/>
        <a:p>
          <a:endParaRPr lang="ru-RU"/>
        </a:p>
      </dgm:t>
    </dgm:pt>
    <dgm:pt modelId="{4AAC77FA-D933-4503-952B-20341BA9AB71}">
      <dgm:prSet phldrT="[Текст]" custT="1"/>
      <dgm:spPr>
        <a:xfrm>
          <a:off x="0" y="2084951"/>
          <a:ext cx="10648950" cy="464630"/>
        </a:xfrm>
        <a:prstGeom prst="rect">
          <a:avLst/>
        </a:prstGeom>
        <a:solidFill>
          <a:sysClr val="window" lastClr="FFFFFF">
            <a:alpha val="90000"/>
            <a:tint val="40000"/>
            <a:hueOff val="0"/>
            <a:satOff val="0"/>
            <a:lumOff val="0"/>
            <a:alphaOff val="0"/>
          </a:sysClr>
        </a:solidFill>
        <a:ln w="25400" cap="flat" cmpd="sng" algn="ctr">
          <a:solidFill>
            <a:srgbClr val="00C6BB">
              <a:alpha val="90000"/>
              <a:hueOff val="0"/>
              <a:satOff val="0"/>
              <a:lumOff val="0"/>
              <a:alphaOff val="0"/>
            </a:srgbClr>
          </a:solidFill>
          <a:prstDash val="solid"/>
        </a:ln>
        <a:effectLst/>
      </dgm:spPr>
      <dgm:t>
        <a:bodyPr/>
        <a:lstStyle/>
        <a:p>
          <a:pPr algn="ctr"/>
          <a:r>
            <a:rPr lang="en-US" sz="2000" b="0" i="1" dirty="0" smtClean="0">
              <a:ln>
                <a:noFill/>
              </a:ln>
              <a:solidFill>
                <a:schemeClr val="tx2">
                  <a:lumMod val="50000"/>
                </a:schemeClr>
              </a:solidFill>
              <a:latin typeface="Times New Roman" panose="02020603050405020304" pitchFamily="18" charset="0"/>
              <a:ea typeface="+mn-ea"/>
              <a:cs typeface="Times New Roman" panose="02020603050405020304" pitchFamily="18" charset="0"/>
            </a:rPr>
            <a:t>Quality of higher education</a:t>
          </a:r>
          <a:endParaRPr lang="ru-RU" sz="2000" b="0" i="1" dirty="0">
            <a:ln>
              <a:noFill/>
            </a:ln>
            <a:solidFill>
              <a:schemeClr val="tx2">
                <a:lumMod val="50000"/>
              </a:schemeClr>
            </a:solidFill>
            <a:latin typeface="Times New Roman" panose="02020603050405020304" pitchFamily="18" charset="0"/>
            <a:ea typeface="+mn-ea"/>
            <a:cs typeface="Times New Roman" panose="02020603050405020304" pitchFamily="18" charset="0"/>
          </a:endParaRPr>
        </a:p>
      </dgm:t>
    </dgm:pt>
    <dgm:pt modelId="{C620641E-D323-452B-9467-612DE946B26E}" type="parTrans" cxnId="{1AE773E9-3482-4B4D-87D7-80CD5FF4AE3F}">
      <dgm:prSet/>
      <dgm:spPr/>
      <dgm:t>
        <a:bodyPr/>
        <a:lstStyle/>
        <a:p>
          <a:endParaRPr lang="ru-RU"/>
        </a:p>
      </dgm:t>
    </dgm:pt>
    <dgm:pt modelId="{6AE6901D-777C-405F-AF2D-FCE8D8B60756}" type="sibTrans" cxnId="{1AE773E9-3482-4B4D-87D7-80CD5FF4AE3F}">
      <dgm:prSet/>
      <dgm:spPr/>
      <dgm:t>
        <a:bodyPr/>
        <a:lstStyle/>
        <a:p>
          <a:endParaRPr lang="ru-RU"/>
        </a:p>
      </dgm:t>
    </dgm:pt>
    <dgm:pt modelId="{89B3E481-A57B-42F7-8615-192173B4A679}">
      <dgm:prSet phldrT="[Текст]" custT="1"/>
      <dgm:spPr>
        <a:xfrm>
          <a:off x="0" y="3078307"/>
          <a:ext cx="10648950" cy="1010369"/>
        </a:xfrm>
        <a:prstGeom prst="rect">
          <a:avLst/>
        </a:prstGeom>
        <a:solidFill>
          <a:srgbClr val="B6DF5E">
            <a:lumMod val="20000"/>
            <a:lumOff val="80000"/>
          </a:srgbClr>
        </a:solidFill>
        <a:ln w="25400" cap="flat" cmpd="sng" algn="ctr">
          <a:solidFill>
            <a:srgbClr val="00C6BB">
              <a:shade val="80000"/>
              <a:hueOff val="0"/>
              <a:satOff val="0"/>
              <a:lumOff val="0"/>
              <a:alphaOff val="0"/>
            </a:srgbClr>
          </a:solidFill>
          <a:prstDash val="solid"/>
        </a:ln>
        <a:effectLst/>
      </dgm:spPr>
      <dgm:t>
        <a:bodyPr/>
        <a:lstStyle/>
        <a:p>
          <a:pPr algn="just"/>
          <a:r>
            <a:rPr lang="en-US" sz="1600" b="1" i="0" dirty="0" smtClean="0">
              <a:solidFill>
                <a:schemeClr val="tx2">
                  <a:lumMod val="50000"/>
                </a:schemeClr>
              </a:solidFill>
              <a:latin typeface="Times New Roman" panose="02020603050405020304" pitchFamily="18" charset="0"/>
              <a:ea typeface="+mn-ea"/>
              <a:cs typeface="Times New Roman" panose="02020603050405020304" pitchFamily="18" charset="0"/>
            </a:rPr>
            <a:t>The quality of educational activity </a:t>
          </a:r>
          <a:r>
            <a:rPr lang="en-US" sz="1600" i="0" dirty="0" smtClean="0">
              <a:solidFill>
                <a:schemeClr val="tx2">
                  <a:lumMod val="50000"/>
                </a:schemeClr>
              </a:solidFill>
              <a:latin typeface="Times New Roman" panose="02020603050405020304" pitchFamily="18" charset="0"/>
              <a:ea typeface="+mn-ea"/>
              <a:cs typeface="Times New Roman" panose="02020603050405020304" pitchFamily="18" charset="0"/>
            </a:rPr>
            <a:t>is the subsystem of the quality of education of a higher education institution, which is implemented taking into account the following components: methods, teaching aids, materials for the organization of educational process, control and management of the educational process, personal qualities of teachers and students, external socio-economic environment</a:t>
          </a:r>
          <a:endParaRPr lang="ru-RU" sz="1600" i="1" dirty="0">
            <a:solidFill>
              <a:schemeClr val="tx2">
                <a:lumMod val="50000"/>
              </a:schemeClr>
            </a:solidFill>
            <a:latin typeface="Times New Roman" panose="02020603050405020304" pitchFamily="18" charset="0"/>
            <a:ea typeface="+mn-ea"/>
            <a:cs typeface="Times New Roman" panose="02020603050405020304" pitchFamily="18" charset="0"/>
          </a:endParaRPr>
        </a:p>
      </dgm:t>
    </dgm:pt>
    <dgm:pt modelId="{F22A1A18-0AC1-4D12-A87A-253C8561C9FA}" type="parTrans" cxnId="{E2F621CF-5CF1-4EB9-9ADC-24CC30C58CB2}">
      <dgm:prSet/>
      <dgm:spPr/>
      <dgm:t>
        <a:bodyPr/>
        <a:lstStyle/>
        <a:p>
          <a:endParaRPr lang="ru-RU"/>
        </a:p>
      </dgm:t>
    </dgm:pt>
    <dgm:pt modelId="{36A02AC9-2138-4AE3-9BED-4963D15EAA16}" type="sibTrans" cxnId="{E2F621CF-5CF1-4EB9-9ADC-24CC30C58CB2}">
      <dgm:prSet/>
      <dgm:spPr/>
      <dgm:t>
        <a:bodyPr/>
        <a:lstStyle/>
        <a:p>
          <a:endParaRPr lang="ru-RU"/>
        </a:p>
      </dgm:t>
    </dgm:pt>
    <dgm:pt modelId="{F1A7DCB8-4BF0-46CA-909D-9A7476F5862D}" type="pres">
      <dgm:prSet presAssocID="{CE61D0BA-8F12-4A6A-9E65-DD0E8B0017BD}" presName="Name0" presStyleCnt="0">
        <dgm:presLayoutVars>
          <dgm:dir/>
          <dgm:animLvl val="lvl"/>
          <dgm:resizeHandles val="exact"/>
        </dgm:presLayoutVars>
      </dgm:prSet>
      <dgm:spPr/>
      <dgm:t>
        <a:bodyPr/>
        <a:lstStyle/>
        <a:p>
          <a:endParaRPr lang="ru-RU"/>
        </a:p>
      </dgm:t>
    </dgm:pt>
    <dgm:pt modelId="{A58F0080-7435-46EE-B720-B040258D39AA}" type="pres">
      <dgm:prSet presAssocID="{89B3E481-A57B-42F7-8615-192173B4A679}" presName="boxAndChildren" presStyleCnt="0"/>
      <dgm:spPr/>
    </dgm:pt>
    <dgm:pt modelId="{484D7F4C-F065-4C04-A5E4-EBF9945A7C76}" type="pres">
      <dgm:prSet presAssocID="{89B3E481-A57B-42F7-8615-192173B4A679}" presName="parentTextBox" presStyleLbl="node1" presStyleIdx="0" presStyleCnt="3" custScaleY="73086"/>
      <dgm:spPr/>
      <dgm:t>
        <a:bodyPr/>
        <a:lstStyle/>
        <a:p>
          <a:endParaRPr lang="ru-RU"/>
        </a:p>
      </dgm:t>
    </dgm:pt>
    <dgm:pt modelId="{DF729780-5610-40BD-91E3-1B7071105C6D}" type="pres">
      <dgm:prSet presAssocID="{F79D86D6-0C8B-4875-9346-0C8BA78DBA82}" presName="sp" presStyleCnt="0"/>
      <dgm:spPr/>
    </dgm:pt>
    <dgm:pt modelId="{11449AD1-F703-4FC2-820A-99EA1EBC61AC}" type="pres">
      <dgm:prSet presAssocID="{963B63E7-D715-4E3B-8735-169D0C1E18DD}" presName="arrowAndChildren" presStyleCnt="0"/>
      <dgm:spPr/>
    </dgm:pt>
    <dgm:pt modelId="{4D59A8DC-7A89-4B5E-892E-BF69C0161F30}" type="pres">
      <dgm:prSet presAssocID="{963B63E7-D715-4E3B-8735-169D0C1E18DD}" presName="parentTextArrow" presStyleLbl="node1" presStyleIdx="0" presStyleCnt="3"/>
      <dgm:spPr/>
      <dgm:t>
        <a:bodyPr/>
        <a:lstStyle/>
        <a:p>
          <a:endParaRPr lang="ru-RU"/>
        </a:p>
      </dgm:t>
    </dgm:pt>
    <dgm:pt modelId="{0998C08F-F835-45ED-86E8-BCB175D7ACEB}" type="pres">
      <dgm:prSet presAssocID="{963B63E7-D715-4E3B-8735-169D0C1E18DD}" presName="arrow" presStyleLbl="node1" presStyleIdx="1" presStyleCnt="3" custScaleY="57578"/>
      <dgm:spPr/>
      <dgm:t>
        <a:bodyPr/>
        <a:lstStyle/>
        <a:p>
          <a:endParaRPr lang="ru-RU"/>
        </a:p>
      </dgm:t>
    </dgm:pt>
    <dgm:pt modelId="{CF79BBFF-CEB8-4C81-BA9E-FDCDC61B240C}" type="pres">
      <dgm:prSet presAssocID="{963B63E7-D715-4E3B-8735-169D0C1E18DD}" presName="descendantArrow" presStyleCnt="0"/>
      <dgm:spPr/>
    </dgm:pt>
    <dgm:pt modelId="{400DA65D-88EC-436F-9789-4A2E99410106}" type="pres">
      <dgm:prSet presAssocID="{4AAC77FA-D933-4503-952B-20341BA9AB71}" presName="childTextArrow" presStyleLbl="fgAccFollowNode1" presStyleIdx="0" presStyleCnt="1" custScaleY="51063">
        <dgm:presLayoutVars>
          <dgm:bulletEnabled val="1"/>
        </dgm:presLayoutVars>
      </dgm:prSet>
      <dgm:spPr/>
      <dgm:t>
        <a:bodyPr/>
        <a:lstStyle/>
        <a:p>
          <a:endParaRPr lang="ru-RU"/>
        </a:p>
      </dgm:t>
    </dgm:pt>
    <dgm:pt modelId="{80B62837-0ED1-488A-9CA9-0786E472FAD1}" type="pres">
      <dgm:prSet presAssocID="{09DA8B78-58A5-473B-B740-62D60F6FE57C}" presName="sp" presStyleCnt="0"/>
      <dgm:spPr/>
    </dgm:pt>
    <dgm:pt modelId="{7E7DEF4C-76D8-4996-B7F6-5E7B8F776756}" type="pres">
      <dgm:prSet presAssocID="{89ADB718-011A-4CEE-8167-0CCA986B49C5}" presName="arrowAndChildren" presStyleCnt="0"/>
      <dgm:spPr/>
    </dgm:pt>
    <dgm:pt modelId="{B2CF0D47-F6CF-45BF-A454-B756ED5780DF}" type="pres">
      <dgm:prSet presAssocID="{89ADB718-011A-4CEE-8167-0CCA986B49C5}" presName="parentTextArrow" presStyleLbl="node1" presStyleIdx="2" presStyleCnt="3" custScaleY="71317"/>
      <dgm:spPr/>
      <dgm:t>
        <a:bodyPr/>
        <a:lstStyle/>
        <a:p>
          <a:endParaRPr lang="ru-RU"/>
        </a:p>
      </dgm:t>
    </dgm:pt>
  </dgm:ptLst>
  <dgm:cxnLst>
    <dgm:cxn modelId="{D8024E22-8B68-4BDE-9BF3-BA3A55A4EFD2}" type="presOf" srcId="{963B63E7-D715-4E3B-8735-169D0C1E18DD}" destId="{0998C08F-F835-45ED-86E8-BCB175D7ACEB}" srcOrd="1" destOrd="0" presId="urn:microsoft.com/office/officeart/2005/8/layout/process4"/>
    <dgm:cxn modelId="{1AE773E9-3482-4B4D-87D7-80CD5FF4AE3F}" srcId="{963B63E7-D715-4E3B-8735-169D0C1E18DD}" destId="{4AAC77FA-D933-4503-952B-20341BA9AB71}" srcOrd="0" destOrd="0" parTransId="{C620641E-D323-452B-9467-612DE946B26E}" sibTransId="{6AE6901D-777C-405F-AF2D-FCE8D8B60756}"/>
    <dgm:cxn modelId="{2FD7162B-CDD4-44C5-A93A-C38AF8CA292A}" type="presOf" srcId="{CE61D0BA-8F12-4A6A-9E65-DD0E8B0017BD}" destId="{F1A7DCB8-4BF0-46CA-909D-9A7476F5862D}" srcOrd="0" destOrd="0" presId="urn:microsoft.com/office/officeart/2005/8/layout/process4"/>
    <dgm:cxn modelId="{9BE8253A-DB2C-42BB-8703-FEAADD10EF7E}" type="presOf" srcId="{4AAC77FA-D933-4503-952B-20341BA9AB71}" destId="{400DA65D-88EC-436F-9789-4A2E99410106}" srcOrd="0" destOrd="0" presId="urn:microsoft.com/office/officeart/2005/8/layout/process4"/>
    <dgm:cxn modelId="{CDE2EFE5-EFF5-413D-A28C-7152A28AE262}" type="presOf" srcId="{89ADB718-011A-4CEE-8167-0CCA986B49C5}" destId="{B2CF0D47-F6CF-45BF-A454-B756ED5780DF}" srcOrd="0" destOrd="0" presId="urn:microsoft.com/office/officeart/2005/8/layout/process4"/>
    <dgm:cxn modelId="{201E7584-7EBD-446F-9DDD-04FB129EA67C}" srcId="{CE61D0BA-8F12-4A6A-9E65-DD0E8B0017BD}" destId="{89ADB718-011A-4CEE-8167-0CCA986B49C5}" srcOrd="0" destOrd="0" parTransId="{6AEBF964-164B-4442-A253-86C81F7BA77C}" sibTransId="{09DA8B78-58A5-473B-B740-62D60F6FE57C}"/>
    <dgm:cxn modelId="{E6F0080B-91D4-42DF-93D2-90858DA253A7}" srcId="{CE61D0BA-8F12-4A6A-9E65-DD0E8B0017BD}" destId="{963B63E7-D715-4E3B-8735-169D0C1E18DD}" srcOrd="1" destOrd="0" parTransId="{FB994CC2-C8A8-44C1-8954-BB7EC17DDEFE}" sibTransId="{F79D86D6-0C8B-4875-9346-0C8BA78DBA82}"/>
    <dgm:cxn modelId="{794F28C1-3F67-4C34-8C77-210BEF07795F}" type="presOf" srcId="{89B3E481-A57B-42F7-8615-192173B4A679}" destId="{484D7F4C-F065-4C04-A5E4-EBF9945A7C76}" srcOrd="0" destOrd="0" presId="urn:microsoft.com/office/officeart/2005/8/layout/process4"/>
    <dgm:cxn modelId="{58F6B60B-A5D4-4CD6-9EEB-4B14E3F13025}" type="presOf" srcId="{963B63E7-D715-4E3B-8735-169D0C1E18DD}" destId="{4D59A8DC-7A89-4B5E-892E-BF69C0161F30}" srcOrd="0" destOrd="0" presId="urn:microsoft.com/office/officeart/2005/8/layout/process4"/>
    <dgm:cxn modelId="{E2F621CF-5CF1-4EB9-9ADC-24CC30C58CB2}" srcId="{CE61D0BA-8F12-4A6A-9E65-DD0E8B0017BD}" destId="{89B3E481-A57B-42F7-8615-192173B4A679}" srcOrd="2" destOrd="0" parTransId="{F22A1A18-0AC1-4D12-A87A-253C8561C9FA}" sibTransId="{36A02AC9-2138-4AE3-9BED-4963D15EAA16}"/>
    <dgm:cxn modelId="{73D7F5C0-1743-41AD-96DD-F02D25B559FA}" type="presParOf" srcId="{F1A7DCB8-4BF0-46CA-909D-9A7476F5862D}" destId="{A58F0080-7435-46EE-B720-B040258D39AA}" srcOrd="0" destOrd="0" presId="urn:microsoft.com/office/officeart/2005/8/layout/process4"/>
    <dgm:cxn modelId="{05703066-425D-45FB-AC4B-7C28B7BEC850}" type="presParOf" srcId="{A58F0080-7435-46EE-B720-B040258D39AA}" destId="{484D7F4C-F065-4C04-A5E4-EBF9945A7C76}" srcOrd="0" destOrd="0" presId="urn:microsoft.com/office/officeart/2005/8/layout/process4"/>
    <dgm:cxn modelId="{3BAFBDF7-2BEB-476A-83CF-256FAF77FE3D}" type="presParOf" srcId="{F1A7DCB8-4BF0-46CA-909D-9A7476F5862D}" destId="{DF729780-5610-40BD-91E3-1B7071105C6D}" srcOrd="1" destOrd="0" presId="urn:microsoft.com/office/officeart/2005/8/layout/process4"/>
    <dgm:cxn modelId="{AFBE0AA7-61AB-4483-A43A-6426F5638AB0}" type="presParOf" srcId="{F1A7DCB8-4BF0-46CA-909D-9A7476F5862D}" destId="{11449AD1-F703-4FC2-820A-99EA1EBC61AC}" srcOrd="2" destOrd="0" presId="urn:microsoft.com/office/officeart/2005/8/layout/process4"/>
    <dgm:cxn modelId="{CE32FCFE-87C5-45C3-BF9D-60F2F7186C77}" type="presParOf" srcId="{11449AD1-F703-4FC2-820A-99EA1EBC61AC}" destId="{4D59A8DC-7A89-4B5E-892E-BF69C0161F30}" srcOrd="0" destOrd="0" presId="urn:microsoft.com/office/officeart/2005/8/layout/process4"/>
    <dgm:cxn modelId="{AA4A90BC-66A2-4286-824C-3F454FAB2224}" type="presParOf" srcId="{11449AD1-F703-4FC2-820A-99EA1EBC61AC}" destId="{0998C08F-F835-45ED-86E8-BCB175D7ACEB}" srcOrd="1" destOrd="0" presId="urn:microsoft.com/office/officeart/2005/8/layout/process4"/>
    <dgm:cxn modelId="{CDBE79F3-AF21-47F6-93B9-948B21C877AC}" type="presParOf" srcId="{11449AD1-F703-4FC2-820A-99EA1EBC61AC}" destId="{CF79BBFF-CEB8-4C81-BA9E-FDCDC61B240C}" srcOrd="2" destOrd="0" presId="urn:microsoft.com/office/officeart/2005/8/layout/process4"/>
    <dgm:cxn modelId="{E9CBD36F-ECA3-4194-A56B-7342A038E45A}" type="presParOf" srcId="{CF79BBFF-CEB8-4C81-BA9E-FDCDC61B240C}" destId="{400DA65D-88EC-436F-9789-4A2E99410106}" srcOrd="0" destOrd="0" presId="urn:microsoft.com/office/officeart/2005/8/layout/process4"/>
    <dgm:cxn modelId="{29CFB05B-BCE1-41FF-BC6D-5277EAF1603F}" type="presParOf" srcId="{F1A7DCB8-4BF0-46CA-909D-9A7476F5862D}" destId="{80B62837-0ED1-488A-9CA9-0786E472FAD1}" srcOrd="3" destOrd="0" presId="urn:microsoft.com/office/officeart/2005/8/layout/process4"/>
    <dgm:cxn modelId="{62BFCEB3-E517-453A-B08C-7CC510370116}" type="presParOf" srcId="{F1A7DCB8-4BF0-46CA-909D-9A7476F5862D}" destId="{7E7DEF4C-76D8-4996-B7F6-5E7B8F776756}" srcOrd="4" destOrd="0" presId="urn:microsoft.com/office/officeart/2005/8/layout/process4"/>
    <dgm:cxn modelId="{4E4C0CC1-B9F7-4D64-A3E1-0BAC64CD13F6}" type="presParOf" srcId="{7E7DEF4C-76D8-4996-B7F6-5E7B8F776756}" destId="{B2CF0D47-F6CF-45BF-A454-B756ED5780D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D090EB-11B6-460C-9C25-F4460EDE91C2}" type="doc">
      <dgm:prSet loTypeId="urn:microsoft.com/office/officeart/2008/layout/RadialCluster" loCatId="relationship" qsTypeId="urn:microsoft.com/office/officeart/2005/8/quickstyle/simple1" qsCatId="simple" csTypeId="urn:microsoft.com/office/officeart/2005/8/colors/accent1_1" csCatId="accent1" phldr="1"/>
      <dgm:spPr/>
      <dgm:t>
        <a:bodyPr/>
        <a:lstStyle/>
        <a:p>
          <a:endParaRPr lang="ru-RU"/>
        </a:p>
      </dgm:t>
    </dgm:pt>
    <dgm:pt modelId="{CC39FB66-3314-48B9-B99B-A87FADD13F1C}">
      <dgm:prSet phldrT="[Текст]" custT="1"/>
      <dgm:spPr>
        <a:xfrm>
          <a:off x="3982304" y="1432637"/>
          <a:ext cx="2258794" cy="1245696"/>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gm:spPr>
      <dgm:t>
        <a:bodyPr/>
        <a:lstStyle/>
        <a:p>
          <a:r>
            <a:rPr lang="en-US" sz="3200" b="1" dirty="0" smtClean="0">
              <a:latin typeface="Times New Roman" pitchFamily="18" charset="0"/>
              <a:cs typeface="Times New Roman" pitchFamily="18" charset="0"/>
            </a:rPr>
            <a:t>Quality</a:t>
          </a:r>
          <a:endParaRPr lang="uk-UA" sz="3200" b="1" dirty="0" smtClean="0">
            <a:ln>
              <a:solidFill>
                <a:srgbClr val="000066"/>
              </a:solidFill>
            </a:ln>
            <a:solidFill>
              <a:schemeClr val="tx2">
                <a:lumMod val="50000"/>
              </a:schemeClr>
            </a:solidFill>
            <a:latin typeface="Times New Roman" pitchFamily="18" charset="0"/>
            <a:ea typeface="+mn-ea"/>
            <a:cs typeface="Times New Roman" pitchFamily="18" charset="0"/>
          </a:endParaRPr>
        </a:p>
      </dgm:t>
    </dgm:pt>
    <dgm:pt modelId="{886AE333-5BC7-46D6-A713-52BE9D500390}" type="parTrans" cxnId="{0649E1D3-268E-4A03-A028-EB68FAF1530F}">
      <dgm:prSet/>
      <dgm:spPr/>
      <dgm:t>
        <a:bodyPr/>
        <a:lstStyle/>
        <a:p>
          <a:endParaRPr lang="ru-RU">
            <a:latin typeface="Times New Roman" pitchFamily="18" charset="0"/>
            <a:cs typeface="Times New Roman" pitchFamily="18" charset="0"/>
          </a:endParaRPr>
        </a:p>
      </dgm:t>
    </dgm:pt>
    <dgm:pt modelId="{78F85BE0-26A4-4330-B32E-121FFAE8603B}" type="sibTrans" cxnId="{0649E1D3-268E-4A03-A028-EB68FAF1530F}">
      <dgm:prSet/>
      <dgm:spPr/>
      <dgm:t>
        <a:bodyPr/>
        <a:lstStyle/>
        <a:p>
          <a:endParaRPr lang="ru-RU">
            <a:latin typeface="Times New Roman" pitchFamily="18" charset="0"/>
            <a:cs typeface="Times New Roman" pitchFamily="18" charset="0"/>
          </a:endParaRPr>
        </a:p>
      </dgm:t>
    </dgm:pt>
    <dgm:pt modelId="{E7447AA9-21DB-4D3F-932C-C0B58D679E25}">
      <dgm:prSet phldrT="[Текст]" custT="1"/>
      <dgm:spPr>
        <a:xfrm>
          <a:off x="4090782" y="70726"/>
          <a:ext cx="1965636" cy="819856"/>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gm:spPr>
      <dgm:t>
        <a:bodyPr/>
        <a:lstStyle/>
        <a:p>
          <a:r>
            <a:rPr lang="en-US" sz="1800" b="1" dirty="0" smtClean="0">
              <a:latin typeface="Times New Roman" pitchFamily="18" charset="0"/>
              <a:cs typeface="Times New Roman" pitchFamily="18" charset="0"/>
            </a:rPr>
            <a:t>Quality of education</a:t>
          </a:r>
          <a:endParaRPr lang="ru-RU" sz="1800" dirty="0">
            <a:solidFill>
              <a:schemeClr val="tx2">
                <a:lumMod val="50000"/>
              </a:schemeClr>
            </a:solidFill>
            <a:latin typeface="Times New Roman" pitchFamily="18" charset="0"/>
            <a:ea typeface="+mn-ea"/>
            <a:cs typeface="Times New Roman" pitchFamily="18" charset="0"/>
          </a:endParaRPr>
        </a:p>
      </dgm:t>
    </dgm:pt>
    <dgm:pt modelId="{C46BDEFE-2E51-4D70-81C4-45F80D02906D}" type="parTrans" cxnId="{1FA0CB33-5CB3-41B8-A83C-9D4EB8361136}">
      <dgm:prSet/>
      <dgm:spPr>
        <a:xfrm rot="16116845">
          <a:off x="4818969" y="1161610"/>
          <a:ext cx="542212" cy="0"/>
        </a:xfrm>
        <a:custGeom>
          <a:avLst/>
          <a:gdLst/>
          <a:ahLst/>
          <a:cxnLst/>
          <a:rect l="0" t="0" r="0" b="0"/>
          <a:pathLst>
            <a:path>
              <a:moveTo>
                <a:pt x="0" y="0"/>
              </a:moveTo>
              <a:lnTo>
                <a:pt x="542212" y="0"/>
              </a:lnTo>
            </a:path>
          </a:pathLst>
        </a:custGeom>
        <a:noFill/>
        <a:ln w="25400" cap="flat" cmpd="sng" algn="ctr">
          <a:solidFill>
            <a:srgbClr val="00C6BB">
              <a:shade val="60000"/>
              <a:hueOff val="0"/>
              <a:satOff val="0"/>
              <a:lumOff val="0"/>
              <a:alphaOff val="0"/>
            </a:srgbClr>
          </a:solidFill>
          <a:prstDash val="solid"/>
        </a:ln>
        <a:effectLst/>
      </dgm:spPr>
      <dgm:t>
        <a:bodyPr/>
        <a:lstStyle/>
        <a:p>
          <a:endParaRPr lang="ru-RU">
            <a:latin typeface="Times New Roman" pitchFamily="18" charset="0"/>
            <a:cs typeface="Times New Roman" pitchFamily="18" charset="0"/>
          </a:endParaRPr>
        </a:p>
      </dgm:t>
    </dgm:pt>
    <dgm:pt modelId="{49A25EFB-70AB-44C0-8295-AEB495765558}" type="sibTrans" cxnId="{1FA0CB33-5CB3-41B8-A83C-9D4EB8361136}">
      <dgm:prSet/>
      <dgm:spPr/>
      <dgm:t>
        <a:bodyPr/>
        <a:lstStyle/>
        <a:p>
          <a:endParaRPr lang="ru-RU">
            <a:latin typeface="Times New Roman" pitchFamily="18" charset="0"/>
            <a:cs typeface="Times New Roman" pitchFamily="18" charset="0"/>
          </a:endParaRPr>
        </a:p>
      </dgm:t>
    </dgm:pt>
    <dgm:pt modelId="{CAD6059A-A4D2-4DB8-B95E-2D4D196327E0}">
      <dgm:prSet phldrT="[Текст]" custT="1"/>
      <dgm:spPr>
        <a:xfrm>
          <a:off x="6809762" y="1370232"/>
          <a:ext cx="2657117" cy="1141890"/>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gm:spPr>
      <dgm:t>
        <a:bodyPr/>
        <a:lstStyle/>
        <a:p>
          <a:r>
            <a:rPr lang="en-US" sz="1800" b="1" dirty="0" smtClean="0">
              <a:ln>
                <a:noFill/>
              </a:ln>
              <a:solidFill>
                <a:schemeClr val="tx2">
                  <a:lumMod val="50000"/>
                </a:schemeClr>
              </a:solidFill>
              <a:latin typeface="Times New Roman" pitchFamily="18" charset="0"/>
              <a:ea typeface="+mn-ea"/>
              <a:cs typeface="Times New Roman" pitchFamily="18" charset="0"/>
            </a:rPr>
            <a:t>Quality of educational activity</a:t>
          </a:r>
          <a:endParaRPr lang="ru-RU" sz="1800" b="1" dirty="0">
            <a:ln>
              <a:noFill/>
            </a:ln>
            <a:solidFill>
              <a:schemeClr val="tx2">
                <a:lumMod val="50000"/>
              </a:schemeClr>
            </a:solidFill>
            <a:latin typeface="Times New Roman" pitchFamily="18" charset="0"/>
            <a:ea typeface="+mn-ea"/>
            <a:cs typeface="Times New Roman" pitchFamily="18" charset="0"/>
          </a:endParaRPr>
        </a:p>
      </dgm:t>
    </dgm:pt>
    <dgm:pt modelId="{3C65519B-361A-44EF-B909-CA435D69F4EE}" type="parTrans" cxnId="{85978AE4-7651-4AA0-95B3-BC2BA0456DB1}">
      <dgm:prSet/>
      <dgm:spPr>
        <a:xfrm rot="21470226">
          <a:off x="6240895" y="2002092"/>
          <a:ext cx="569069" cy="0"/>
        </a:xfrm>
        <a:custGeom>
          <a:avLst/>
          <a:gdLst/>
          <a:ahLst/>
          <a:cxnLst/>
          <a:rect l="0" t="0" r="0" b="0"/>
          <a:pathLst>
            <a:path>
              <a:moveTo>
                <a:pt x="0" y="0"/>
              </a:moveTo>
              <a:lnTo>
                <a:pt x="569069" y="0"/>
              </a:lnTo>
            </a:path>
          </a:pathLst>
        </a:custGeom>
        <a:noFill/>
        <a:ln w="25400" cap="flat" cmpd="sng" algn="ctr">
          <a:solidFill>
            <a:srgbClr val="00C6BB">
              <a:shade val="60000"/>
              <a:hueOff val="0"/>
              <a:satOff val="0"/>
              <a:lumOff val="0"/>
              <a:alphaOff val="0"/>
            </a:srgbClr>
          </a:solidFill>
          <a:prstDash val="solid"/>
        </a:ln>
        <a:effectLst/>
      </dgm:spPr>
      <dgm:t>
        <a:bodyPr/>
        <a:lstStyle/>
        <a:p>
          <a:endParaRPr lang="ru-RU">
            <a:latin typeface="Times New Roman" pitchFamily="18" charset="0"/>
            <a:cs typeface="Times New Roman" pitchFamily="18" charset="0"/>
          </a:endParaRPr>
        </a:p>
      </dgm:t>
    </dgm:pt>
    <dgm:pt modelId="{68ABDFCD-2CAE-4239-88C3-46A8B8070F86}" type="sibTrans" cxnId="{85978AE4-7651-4AA0-95B3-BC2BA0456DB1}">
      <dgm:prSet/>
      <dgm:spPr/>
      <dgm:t>
        <a:bodyPr/>
        <a:lstStyle/>
        <a:p>
          <a:endParaRPr lang="ru-RU">
            <a:latin typeface="Times New Roman" pitchFamily="18" charset="0"/>
            <a:cs typeface="Times New Roman" pitchFamily="18" charset="0"/>
          </a:endParaRPr>
        </a:p>
      </dgm:t>
    </dgm:pt>
    <dgm:pt modelId="{C5CC5026-D4B2-4A18-AB57-D523BD89691D}">
      <dgm:prSet phldrT="[Текст]" custT="1"/>
      <dgm:spPr>
        <a:xfrm>
          <a:off x="1328120" y="1484534"/>
          <a:ext cx="2199704" cy="989499"/>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gm:spPr>
      <dgm:t>
        <a:bodyPr/>
        <a:lstStyle/>
        <a:p>
          <a:r>
            <a:rPr lang="en-US" sz="1800" b="1" dirty="0" smtClean="0">
              <a:latin typeface="Times New Roman" pitchFamily="18" charset="0"/>
              <a:cs typeface="Times New Roman" pitchFamily="18" charset="0"/>
            </a:rPr>
            <a:t>Quality of higher education</a:t>
          </a:r>
          <a:endParaRPr lang="ru-RU" sz="1800" dirty="0">
            <a:solidFill>
              <a:schemeClr val="tx2">
                <a:lumMod val="50000"/>
              </a:schemeClr>
            </a:solidFill>
            <a:latin typeface="Times New Roman" pitchFamily="18" charset="0"/>
            <a:ea typeface="+mn-ea"/>
            <a:cs typeface="Times New Roman" pitchFamily="18" charset="0"/>
          </a:endParaRPr>
        </a:p>
      </dgm:t>
    </dgm:pt>
    <dgm:pt modelId="{66038240-84A8-49BD-9206-66088E119931}" type="parTrans" cxnId="{A8088115-97B1-46B1-83CC-25142EF1C45E}">
      <dgm:prSet/>
      <dgm:spPr>
        <a:xfrm rot="10897585">
          <a:off x="3527733" y="2016965"/>
          <a:ext cx="454662" cy="0"/>
        </a:xfrm>
        <a:custGeom>
          <a:avLst/>
          <a:gdLst/>
          <a:ahLst/>
          <a:cxnLst/>
          <a:rect l="0" t="0" r="0" b="0"/>
          <a:pathLst>
            <a:path>
              <a:moveTo>
                <a:pt x="0" y="0"/>
              </a:moveTo>
              <a:lnTo>
                <a:pt x="454662" y="0"/>
              </a:lnTo>
            </a:path>
          </a:pathLst>
        </a:custGeom>
        <a:noFill/>
        <a:ln w="25400" cap="flat" cmpd="sng" algn="ctr">
          <a:solidFill>
            <a:srgbClr val="00C6BB">
              <a:shade val="60000"/>
              <a:hueOff val="0"/>
              <a:satOff val="0"/>
              <a:lumOff val="0"/>
              <a:alphaOff val="0"/>
            </a:srgbClr>
          </a:solidFill>
          <a:prstDash val="solid"/>
        </a:ln>
        <a:effectLst/>
      </dgm:spPr>
      <dgm:t>
        <a:bodyPr/>
        <a:lstStyle/>
        <a:p>
          <a:endParaRPr lang="ru-RU">
            <a:latin typeface="Times New Roman" pitchFamily="18" charset="0"/>
            <a:cs typeface="Times New Roman" pitchFamily="18" charset="0"/>
          </a:endParaRPr>
        </a:p>
      </dgm:t>
    </dgm:pt>
    <dgm:pt modelId="{563EE94C-3161-43D5-90AF-B21DF639CEEC}" type="sibTrans" cxnId="{A8088115-97B1-46B1-83CC-25142EF1C45E}">
      <dgm:prSet/>
      <dgm:spPr/>
      <dgm:t>
        <a:bodyPr/>
        <a:lstStyle/>
        <a:p>
          <a:endParaRPr lang="ru-RU">
            <a:latin typeface="Times New Roman" pitchFamily="18" charset="0"/>
            <a:cs typeface="Times New Roman" pitchFamily="18" charset="0"/>
          </a:endParaRPr>
        </a:p>
      </dgm:t>
    </dgm:pt>
    <dgm:pt modelId="{0D004A94-DDC5-4B52-BF40-711115463290}" type="pres">
      <dgm:prSet presAssocID="{42D090EB-11B6-460C-9C25-F4460EDE91C2}" presName="Name0" presStyleCnt="0">
        <dgm:presLayoutVars>
          <dgm:chMax val="1"/>
          <dgm:chPref val="1"/>
          <dgm:dir/>
          <dgm:animOne val="branch"/>
          <dgm:animLvl val="lvl"/>
        </dgm:presLayoutVars>
      </dgm:prSet>
      <dgm:spPr/>
      <dgm:t>
        <a:bodyPr/>
        <a:lstStyle/>
        <a:p>
          <a:endParaRPr lang="ru-RU"/>
        </a:p>
      </dgm:t>
    </dgm:pt>
    <dgm:pt modelId="{F4728188-7B81-468E-BBA4-A6670B58A722}" type="pres">
      <dgm:prSet presAssocID="{CC39FB66-3314-48B9-B99B-A87FADD13F1C}" presName="singleCycle" presStyleCnt="0"/>
      <dgm:spPr/>
    </dgm:pt>
    <dgm:pt modelId="{D55C22A8-28D4-49C0-ADCD-B40F607F67FD}" type="pres">
      <dgm:prSet presAssocID="{CC39FB66-3314-48B9-B99B-A87FADD13F1C}" presName="singleCenter" presStyleLbl="node1" presStyleIdx="0" presStyleCnt="4" custScaleX="207022" custScaleY="114170" custLinFactNeighborX="-1559" custLinFactNeighborY="-8124">
        <dgm:presLayoutVars>
          <dgm:chMax val="7"/>
          <dgm:chPref val="7"/>
        </dgm:presLayoutVars>
      </dgm:prSet>
      <dgm:spPr/>
      <dgm:t>
        <a:bodyPr/>
        <a:lstStyle/>
        <a:p>
          <a:endParaRPr lang="ru-RU"/>
        </a:p>
      </dgm:t>
    </dgm:pt>
    <dgm:pt modelId="{E11DAF98-F368-4661-AD7E-A838B883D4D6}" type="pres">
      <dgm:prSet presAssocID="{C46BDEFE-2E51-4D70-81C4-45F80D02906D}" presName="Name56" presStyleLbl="parChTrans1D2" presStyleIdx="0" presStyleCnt="3"/>
      <dgm:spPr/>
      <dgm:t>
        <a:bodyPr/>
        <a:lstStyle/>
        <a:p>
          <a:endParaRPr lang="ru-RU"/>
        </a:p>
      </dgm:t>
    </dgm:pt>
    <dgm:pt modelId="{34D7C18A-968E-4C6D-884E-F24D3CB731C5}" type="pres">
      <dgm:prSet presAssocID="{E7447AA9-21DB-4D3F-932C-C0B58D679E25}" presName="text0" presStyleLbl="node1" presStyleIdx="1" presStyleCnt="4" custScaleX="268886" custScaleY="112151" custRadScaleRad="99375" custRadScaleInc="-6152">
        <dgm:presLayoutVars>
          <dgm:bulletEnabled val="1"/>
        </dgm:presLayoutVars>
      </dgm:prSet>
      <dgm:spPr/>
      <dgm:t>
        <a:bodyPr/>
        <a:lstStyle/>
        <a:p>
          <a:endParaRPr lang="ru-RU"/>
        </a:p>
      </dgm:t>
    </dgm:pt>
    <dgm:pt modelId="{EB399BB3-BA40-4382-9B74-D08EB4FC8E23}" type="pres">
      <dgm:prSet presAssocID="{3C65519B-361A-44EF-B909-CA435D69F4EE}" presName="Name56" presStyleLbl="parChTrans1D2" presStyleIdx="1" presStyleCnt="3"/>
      <dgm:spPr/>
      <dgm:t>
        <a:bodyPr/>
        <a:lstStyle/>
        <a:p>
          <a:endParaRPr lang="ru-RU"/>
        </a:p>
      </dgm:t>
    </dgm:pt>
    <dgm:pt modelId="{184CFE21-1EE8-4B4E-920C-4741082B4BE1}" type="pres">
      <dgm:prSet presAssocID="{CAD6059A-A4D2-4DB8-B95E-2D4D196327E0}" presName="text0" presStyleLbl="node1" presStyleIdx="2" presStyleCnt="4" custScaleX="363476" custScaleY="156203" custRadScaleRad="177978" custRadScaleInc="-56916">
        <dgm:presLayoutVars>
          <dgm:bulletEnabled val="1"/>
        </dgm:presLayoutVars>
      </dgm:prSet>
      <dgm:spPr/>
      <dgm:t>
        <a:bodyPr/>
        <a:lstStyle/>
        <a:p>
          <a:endParaRPr lang="ru-RU"/>
        </a:p>
      </dgm:t>
    </dgm:pt>
    <dgm:pt modelId="{FAFA4A9B-9D52-42CB-A721-C925D30521A1}" type="pres">
      <dgm:prSet presAssocID="{66038240-84A8-49BD-9206-66088E119931}" presName="Name56" presStyleLbl="parChTrans1D2" presStyleIdx="2" presStyleCnt="3"/>
      <dgm:spPr/>
      <dgm:t>
        <a:bodyPr/>
        <a:lstStyle/>
        <a:p>
          <a:endParaRPr lang="ru-RU"/>
        </a:p>
      </dgm:t>
    </dgm:pt>
    <dgm:pt modelId="{F8A37F3B-B30A-430B-BB4C-9DD7DE9151B7}" type="pres">
      <dgm:prSet presAssocID="{C5CC5026-D4B2-4A18-AB57-D523BD89691D}" presName="text0" presStyleLbl="node1" presStyleIdx="3" presStyleCnt="4" custScaleX="300905" custScaleY="135357" custRadScaleRad="163462" custRadScaleInc="56200">
        <dgm:presLayoutVars>
          <dgm:bulletEnabled val="1"/>
        </dgm:presLayoutVars>
      </dgm:prSet>
      <dgm:spPr/>
      <dgm:t>
        <a:bodyPr/>
        <a:lstStyle/>
        <a:p>
          <a:endParaRPr lang="ru-RU"/>
        </a:p>
      </dgm:t>
    </dgm:pt>
  </dgm:ptLst>
  <dgm:cxnLst>
    <dgm:cxn modelId="{A8088115-97B1-46B1-83CC-25142EF1C45E}" srcId="{CC39FB66-3314-48B9-B99B-A87FADD13F1C}" destId="{C5CC5026-D4B2-4A18-AB57-D523BD89691D}" srcOrd="2" destOrd="0" parTransId="{66038240-84A8-49BD-9206-66088E119931}" sibTransId="{563EE94C-3161-43D5-90AF-B21DF639CEEC}"/>
    <dgm:cxn modelId="{5CFD5CE8-585B-4EF8-B700-641093795B10}" type="presOf" srcId="{66038240-84A8-49BD-9206-66088E119931}" destId="{FAFA4A9B-9D52-42CB-A721-C925D30521A1}" srcOrd="0" destOrd="0" presId="urn:microsoft.com/office/officeart/2008/layout/RadialCluster"/>
    <dgm:cxn modelId="{0649E1D3-268E-4A03-A028-EB68FAF1530F}" srcId="{42D090EB-11B6-460C-9C25-F4460EDE91C2}" destId="{CC39FB66-3314-48B9-B99B-A87FADD13F1C}" srcOrd="0" destOrd="0" parTransId="{886AE333-5BC7-46D6-A713-52BE9D500390}" sibTransId="{78F85BE0-26A4-4330-B32E-121FFAE8603B}"/>
    <dgm:cxn modelId="{85978AE4-7651-4AA0-95B3-BC2BA0456DB1}" srcId="{CC39FB66-3314-48B9-B99B-A87FADD13F1C}" destId="{CAD6059A-A4D2-4DB8-B95E-2D4D196327E0}" srcOrd="1" destOrd="0" parTransId="{3C65519B-361A-44EF-B909-CA435D69F4EE}" sibTransId="{68ABDFCD-2CAE-4239-88C3-46A8B8070F86}"/>
    <dgm:cxn modelId="{97453058-D40A-47A4-8379-566AB64AEDEF}" type="presOf" srcId="{CC39FB66-3314-48B9-B99B-A87FADD13F1C}" destId="{D55C22A8-28D4-49C0-ADCD-B40F607F67FD}" srcOrd="0" destOrd="0" presId="urn:microsoft.com/office/officeart/2008/layout/RadialCluster"/>
    <dgm:cxn modelId="{D1045B87-AE9A-4B2A-888A-39DED4D4F389}" type="presOf" srcId="{42D090EB-11B6-460C-9C25-F4460EDE91C2}" destId="{0D004A94-DDC5-4B52-BF40-711115463290}" srcOrd="0" destOrd="0" presId="urn:microsoft.com/office/officeart/2008/layout/RadialCluster"/>
    <dgm:cxn modelId="{D60DE706-574A-411B-BBC1-306DE0E6D814}" type="presOf" srcId="{C5CC5026-D4B2-4A18-AB57-D523BD89691D}" destId="{F8A37F3B-B30A-430B-BB4C-9DD7DE9151B7}" srcOrd="0" destOrd="0" presId="urn:microsoft.com/office/officeart/2008/layout/RadialCluster"/>
    <dgm:cxn modelId="{1FA0CB33-5CB3-41B8-A83C-9D4EB8361136}" srcId="{CC39FB66-3314-48B9-B99B-A87FADD13F1C}" destId="{E7447AA9-21DB-4D3F-932C-C0B58D679E25}" srcOrd="0" destOrd="0" parTransId="{C46BDEFE-2E51-4D70-81C4-45F80D02906D}" sibTransId="{49A25EFB-70AB-44C0-8295-AEB495765558}"/>
    <dgm:cxn modelId="{B28635AC-ABF7-4E83-A7D9-043F59E61295}" type="presOf" srcId="{C46BDEFE-2E51-4D70-81C4-45F80D02906D}" destId="{E11DAF98-F368-4661-AD7E-A838B883D4D6}" srcOrd="0" destOrd="0" presId="urn:microsoft.com/office/officeart/2008/layout/RadialCluster"/>
    <dgm:cxn modelId="{12DFA17D-33CA-437F-B272-EBC8EF46F7A6}" type="presOf" srcId="{3C65519B-361A-44EF-B909-CA435D69F4EE}" destId="{EB399BB3-BA40-4382-9B74-D08EB4FC8E23}" srcOrd="0" destOrd="0" presId="urn:microsoft.com/office/officeart/2008/layout/RadialCluster"/>
    <dgm:cxn modelId="{A79494DC-C840-4E50-B9B4-344874888F25}" type="presOf" srcId="{CAD6059A-A4D2-4DB8-B95E-2D4D196327E0}" destId="{184CFE21-1EE8-4B4E-920C-4741082B4BE1}" srcOrd="0" destOrd="0" presId="urn:microsoft.com/office/officeart/2008/layout/RadialCluster"/>
    <dgm:cxn modelId="{11772762-20CA-4FD3-80C8-91EEFF9864E7}" type="presOf" srcId="{E7447AA9-21DB-4D3F-932C-C0B58D679E25}" destId="{34D7C18A-968E-4C6D-884E-F24D3CB731C5}" srcOrd="0" destOrd="0" presId="urn:microsoft.com/office/officeart/2008/layout/RadialCluster"/>
    <dgm:cxn modelId="{745BB970-13AF-4D51-AA7C-AE285D22CACA}" type="presParOf" srcId="{0D004A94-DDC5-4B52-BF40-711115463290}" destId="{F4728188-7B81-468E-BBA4-A6670B58A722}" srcOrd="0" destOrd="0" presId="urn:microsoft.com/office/officeart/2008/layout/RadialCluster"/>
    <dgm:cxn modelId="{A40897EA-1415-4434-9730-BD9307E55543}" type="presParOf" srcId="{F4728188-7B81-468E-BBA4-A6670B58A722}" destId="{D55C22A8-28D4-49C0-ADCD-B40F607F67FD}" srcOrd="0" destOrd="0" presId="urn:microsoft.com/office/officeart/2008/layout/RadialCluster"/>
    <dgm:cxn modelId="{2567B8EF-9F76-4F7D-B386-BD7664C9B401}" type="presParOf" srcId="{F4728188-7B81-468E-BBA4-A6670B58A722}" destId="{E11DAF98-F368-4661-AD7E-A838B883D4D6}" srcOrd="1" destOrd="0" presId="urn:microsoft.com/office/officeart/2008/layout/RadialCluster"/>
    <dgm:cxn modelId="{EE26911A-8317-425E-AB3B-9EED84D3435F}" type="presParOf" srcId="{F4728188-7B81-468E-BBA4-A6670B58A722}" destId="{34D7C18A-968E-4C6D-884E-F24D3CB731C5}" srcOrd="2" destOrd="0" presId="urn:microsoft.com/office/officeart/2008/layout/RadialCluster"/>
    <dgm:cxn modelId="{82E99AFA-B7D9-4E2F-BF40-9447C2B0D423}" type="presParOf" srcId="{F4728188-7B81-468E-BBA4-A6670B58A722}" destId="{EB399BB3-BA40-4382-9B74-D08EB4FC8E23}" srcOrd="3" destOrd="0" presId="urn:microsoft.com/office/officeart/2008/layout/RadialCluster"/>
    <dgm:cxn modelId="{310E9EA7-1FBB-48C4-A23D-077227EEE527}" type="presParOf" srcId="{F4728188-7B81-468E-BBA4-A6670B58A722}" destId="{184CFE21-1EE8-4B4E-920C-4741082B4BE1}" srcOrd="4" destOrd="0" presId="urn:microsoft.com/office/officeart/2008/layout/RadialCluster"/>
    <dgm:cxn modelId="{6E9BF537-9504-4AA2-A309-52DBE182A34D}" type="presParOf" srcId="{F4728188-7B81-468E-BBA4-A6670B58A722}" destId="{FAFA4A9B-9D52-42CB-A721-C925D30521A1}" srcOrd="5" destOrd="0" presId="urn:microsoft.com/office/officeart/2008/layout/RadialCluster"/>
    <dgm:cxn modelId="{08096063-7E35-4A70-B680-655AB9F7354D}" type="presParOf" srcId="{F4728188-7B81-468E-BBA4-A6670B58A722}" destId="{F8A37F3B-B30A-430B-BB4C-9DD7DE9151B7}"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9B8740-69DA-45C0-AEA8-B670ED8DFC20}">
      <dsp:nvSpPr>
        <dsp:cNvPr id="0" name=""/>
        <dsp:cNvSpPr/>
      </dsp:nvSpPr>
      <dsp:spPr>
        <a:xfrm>
          <a:off x="810989" y="555707"/>
          <a:ext cx="2973888" cy="2973888"/>
        </a:xfrm>
        <a:prstGeom prst="blockArc">
          <a:avLst>
            <a:gd name="adj1" fmla="val 11105591"/>
            <a:gd name="adj2" fmla="val 16711703"/>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19F1BF7-43CE-460F-9464-12001B671E9C}">
      <dsp:nvSpPr>
        <dsp:cNvPr id="0" name=""/>
        <dsp:cNvSpPr/>
      </dsp:nvSpPr>
      <dsp:spPr>
        <a:xfrm>
          <a:off x="815565" y="368750"/>
          <a:ext cx="2973888" cy="2973888"/>
        </a:xfrm>
        <a:prstGeom prst="blockArc">
          <a:avLst>
            <a:gd name="adj1" fmla="val 4901952"/>
            <a:gd name="adj2" fmla="val 10662657"/>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0337340-E64C-46DA-A1EE-AECA1FB86677}">
      <dsp:nvSpPr>
        <dsp:cNvPr id="0" name=""/>
        <dsp:cNvSpPr/>
      </dsp:nvSpPr>
      <dsp:spPr>
        <a:xfrm>
          <a:off x="1234976" y="368754"/>
          <a:ext cx="2973888" cy="2973888"/>
        </a:xfrm>
        <a:prstGeom prst="blockArc">
          <a:avLst>
            <a:gd name="adj1" fmla="val 61023"/>
            <a:gd name="adj2" fmla="val 6091789"/>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087A0E4D-3E1A-43DE-9ED3-5A7851F45C5B}">
      <dsp:nvSpPr>
        <dsp:cNvPr id="0" name=""/>
        <dsp:cNvSpPr/>
      </dsp:nvSpPr>
      <dsp:spPr>
        <a:xfrm>
          <a:off x="1241893" y="555692"/>
          <a:ext cx="2973888" cy="2973888"/>
        </a:xfrm>
        <a:prstGeom prst="blockArc">
          <a:avLst>
            <a:gd name="adj1" fmla="val 15496783"/>
            <a:gd name="adj2" fmla="val 21285102"/>
            <a:gd name="adj3" fmla="val 4634"/>
          </a:avLst>
        </a:prstGeom>
        <a:solidFill>
          <a:srgbClr val="00C6BB">
            <a:tint val="60000"/>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23C364E-5568-41A6-8743-0A8A89C1EBBD}">
      <dsp:nvSpPr>
        <dsp:cNvPr id="0" name=""/>
        <dsp:cNvSpPr/>
      </dsp:nvSpPr>
      <dsp:spPr>
        <a:xfrm>
          <a:off x="1824246" y="1247354"/>
          <a:ext cx="1368011" cy="1368011"/>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66"/>
              </a:solidFill>
              <a:latin typeface="Times New Roman" panose="02020603050405020304" pitchFamily="18" charset="0"/>
              <a:cs typeface="Times New Roman" panose="02020603050405020304" pitchFamily="18" charset="0"/>
            </a:rPr>
            <a:t>Quality</a:t>
          </a:r>
          <a:endParaRPr lang="ru-RU" sz="2000" b="1" kern="1200" dirty="0">
            <a:solidFill>
              <a:srgbClr val="000066"/>
            </a:solidFill>
            <a:latin typeface="Times New Roman" panose="02020603050405020304" pitchFamily="18" charset="0"/>
            <a:ea typeface="+mn-ea"/>
            <a:cs typeface="Times New Roman" panose="02020603050405020304" pitchFamily="18" charset="0"/>
          </a:endParaRPr>
        </a:p>
      </dsp:txBody>
      <dsp:txXfrm>
        <a:off x="1824246" y="1247354"/>
        <a:ext cx="1368011" cy="1368011"/>
      </dsp:txXfrm>
    </dsp:sp>
    <dsp:sp modelId="{FA8ECB3C-B778-41D9-8416-1282BAF8851C}">
      <dsp:nvSpPr>
        <dsp:cNvPr id="0" name=""/>
        <dsp:cNvSpPr/>
      </dsp:nvSpPr>
      <dsp:spPr>
        <a:xfrm>
          <a:off x="1543416" y="35838"/>
          <a:ext cx="1939836" cy="1140807"/>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66"/>
              </a:solidFill>
              <a:latin typeface="Times New Roman" panose="02020603050405020304" pitchFamily="18" charset="0"/>
              <a:cs typeface="Times New Roman" panose="02020603050405020304" pitchFamily="18" charset="0"/>
            </a:rPr>
            <a:t>Morphological structure </a:t>
          </a:r>
          <a:endParaRPr lang="ru-RU" sz="1600" kern="1200" dirty="0">
            <a:solidFill>
              <a:srgbClr val="000066"/>
            </a:solidFill>
            <a:latin typeface="Times New Roman" panose="02020603050405020304" pitchFamily="18" charset="0"/>
            <a:ea typeface="+mn-ea"/>
            <a:cs typeface="Times New Roman" panose="02020603050405020304" pitchFamily="18" charset="0"/>
          </a:endParaRPr>
        </a:p>
      </dsp:txBody>
      <dsp:txXfrm>
        <a:off x="1543416" y="35838"/>
        <a:ext cx="1939836" cy="1140807"/>
      </dsp:txXfrm>
    </dsp:sp>
    <dsp:sp modelId="{1420C95A-5E5A-4BCE-A563-68D7ECF8E8FC}">
      <dsp:nvSpPr>
        <dsp:cNvPr id="0" name=""/>
        <dsp:cNvSpPr/>
      </dsp:nvSpPr>
      <dsp:spPr>
        <a:xfrm>
          <a:off x="3235120" y="1325165"/>
          <a:ext cx="1877447" cy="1140807"/>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66"/>
              </a:solidFill>
              <a:latin typeface="Times New Roman" panose="02020603050405020304" pitchFamily="18" charset="0"/>
              <a:ea typeface="+mn-ea"/>
              <a:cs typeface="Times New Roman" panose="02020603050405020304" pitchFamily="18" charset="0"/>
            </a:rPr>
            <a:t>Valueable</a:t>
          </a:r>
          <a:r>
            <a:rPr lang="en-US" sz="1600" kern="1200" dirty="0" smtClean="0">
              <a:solidFill>
                <a:srgbClr val="000066"/>
              </a:solidFill>
              <a:latin typeface="Times New Roman" panose="02020603050405020304" pitchFamily="18" charset="0"/>
              <a:ea typeface="+mn-ea"/>
              <a:cs typeface="Times New Roman" panose="02020603050405020304" pitchFamily="18" charset="0"/>
            </a:rPr>
            <a:t> conditionality</a:t>
          </a:r>
          <a:endParaRPr lang="ru-RU" sz="1600" kern="1200" dirty="0">
            <a:solidFill>
              <a:srgbClr val="000066"/>
            </a:solidFill>
            <a:latin typeface="Times New Roman" panose="02020603050405020304" pitchFamily="18" charset="0"/>
            <a:ea typeface="+mn-ea"/>
            <a:cs typeface="Times New Roman" panose="02020603050405020304" pitchFamily="18" charset="0"/>
          </a:endParaRPr>
        </a:p>
      </dsp:txBody>
      <dsp:txXfrm>
        <a:off x="3235120" y="1325165"/>
        <a:ext cx="1877447" cy="1140807"/>
      </dsp:txXfrm>
    </dsp:sp>
    <dsp:sp modelId="{2CA11659-C3A4-4A80-B31B-8E4E6CF2542A}">
      <dsp:nvSpPr>
        <dsp:cNvPr id="0" name=""/>
        <dsp:cNvSpPr/>
      </dsp:nvSpPr>
      <dsp:spPr>
        <a:xfrm>
          <a:off x="1605664" y="2722545"/>
          <a:ext cx="1813077" cy="1140807"/>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66"/>
              </a:solidFill>
              <a:latin typeface="Times New Roman" panose="02020603050405020304" pitchFamily="18" charset="0"/>
              <a:ea typeface="+mn-ea"/>
              <a:cs typeface="Times New Roman" panose="02020603050405020304" pitchFamily="18" charset="0"/>
            </a:rPr>
            <a:t>Functional structure</a:t>
          </a:r>
          <a:endParaRPr lang="ru-RU" sz="1600" kern="1200" dirty="0">
            <a:solidFill>
              <a:srgbClr val="000066"/>
            </a:solidFill>
            <a:latin typeface="Times New Roman" panose="02020603050405020304" pitchFamily="18" charset="0"/>
            <a:ea typeface="+mn-ea"/>
            <a:cs typeface="Times New Roman" panose="02020603050405020304" pitchFamily="18" charset="0"/>
          </a:endParaRPr>
        </a:p>
      </dsp:txBody>
      <dsp:txXfrm>
        <a:off x="1605664" y="2722545"/>
        <a:ext cx="1813077" cy="1140807"/>
      </dsp:txXfrm>
    </dsp:sp>
    <dsp:sp modelId="{5EF99799-5F88-431D-863B-D2F096972B89}">
      <dsp:nvSpPr>
        <dsp:cNvPr id="0" name=""/>
        <dsp:cNvSpPr/>
      </dsp:nvSpPr>
      <dsp:spPr>
        <a:xfrm>
          <a:off x="636" y="1343303"/>
          <a:ext cx="1701123" cy="1140807"/>
        </a:xfrm>
        <a:prstGeom prst="ellipse">
          <a:avLst/>
        </a:prstGeom>
        <a:solidFill>
          <a:srgbClr val="00C6BB">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66"/>
              </a:solidFill>
              <a:latin typeface="Times New Roman" panose="02020603050405020304" pitchFamily="18" charset="0"/>
              <a:ea typeface="+mn-ea"/>
              <a:cs typeface="Times New Roman" panose="02020603050405020304" pitchFamily="18" charset="0"/>
            </a:rPr>
            <a:t>Constructive action</a:t>
          </a:r>
          <a:endParaRPr lang="ru-RU" sz="1600" kern="1200" dirty="0">
            <a:solidFill>
              <a:srgbClr val="000066"/>
            </a:solidFill>
            <a:latin typeface="Times New Roman" panose="02020603050405020304" pitchFamily="18" charset="0"/>
            <a:ea typeface="+mn-ea"/>
            <a:cs typeface="Times New Roman" panose="02020603050405020304" pitchFamily="18" charset="0"/>
          </a:endParaRPr>
        </a:p>
      </dsp:txBody>
      <dsp:txXfrm>
        <a:off x="636" y="1343303"/>
        <a:ext cx="1701123" cy="11408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001489-991A-449B-8CD2-2B495FCCC7E4}">
      <dsp:nvSpPr>
        <dsp:cNvPr id="0" name=""/>
        <dsp:cNvSpPr/>
      </dsp:nvSpPr>
      <dsp:spPr>
        <a:xfrm>
          <a:off x="3797950" y="2353365"/>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DD31FD2-7382-4811-823B-41EA3E9FD6D9}">
      <dsp:nvSpPr>
        <dsp:cNvPr id="0" name=""/>
        <dsp:cNvSpPr/>
      </dsp:nvSpPr>
      <dsp:spPr>
        <a:xfrm flipV="1">
          <a:off x="3581924" y="1961731"/>
          <a:ext cx="149563" cy="239181"/>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3161C23-ED02-4339-B7B6-D2EF43F43FA4}">
      <dsp:nvSpPr>
        <dsp:cNvPr id="0" name=""/>
        <dsp:cNvSpPr/>
      </dsp:nvSpPr>
      <dsp:spPr>
        <a:xfrm>
          <a:off x="3451178" y="2006155"/>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4FCF105-3F65-447E-9DCE-7B6D66A676FA}">
      <dsp:nvSpPr>
        <dsp:cNvPr id="0" name=""/>
        <dsp:cNvSpPr/>
      </dsp:nvSpPr>
      <dsp:spPr>
        <a:xfrm>
          <a:off x="3564965" y="479171"/>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1F595EA-B526-4F99-A692-FD8597A969B1}">
      <dsp:nvSpPr>
        <dsp:cNvPr id="0" name=""/>
        <dsp:cNvSpPr/>
      </dsp:nvSpPr>
      <dsp:spPr>
        <a:xfrm>
          <a:off x="3686775" y="406584"/>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943F13F-F667-4ECC-83A6-24143532630C}">
      <dsp:nvSpPr>
        <dsp:cNvPr id="0" name=""/>
        <dsp:cNvSpPr/>
      </dsp:nvSpPr>
      <dsp:spPr>
        <a:xfrm>
          <a:off x="3808220" y="333997"/>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18BFD6C-E967-4B04-97C9-BC3E70B803B1}">
      <dsp:nvSpPr>
        <dsp:cNvPr id="0" name=""/>
        <dsp:cNvSpPr/>
      </dsp:nvSpPr>
      <dsp:spPr>
        <a:xfrm>
          <a:off x="3929665" y="406584"/>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49EC431-3F13-47F0-B0EF-FE83FBC15373}">
      <dsp:nvSpPr>
        <dsp:cNvPr id="0" name=""/>
        <dsp:cNvSpPr/>
      </dsp:nvSpPr>
      <dsp:spPr>
        <a:xfrm>
          <a:off x="4051475" y="479171"/>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02E67ED-EBDB-4406-93A6-EF3EB50CD69B}">
      <dsp:nvSpPr>
        <dsp:cNvPr id="0" name=""/>
        <dsp:cNvSpPr/>
      </dsp:nvSpPr>
      <dsp:spPr>
        <a:xfrm>
          <a:off x="3808220" y="487155"/>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C8B509D-7F10-4B81-9B40-77B5E8D11B95}">
      <dsp:nvSpPr>
        <dsp:cNvPr id="0" name=""/>
        <dsp:cNvSpPr/>
      </dsp:nvSpPr>
      <dsp:spPr>
        <a:xfrm>
          <a:off x="3808220" y="640313"/>
          <a:ext cx="91175" cy="91175"/>
        </a:xfrm>
        <a:prstGeom prst="ellipse">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w="9525" cap="flat" cmpd="sng" algn="ctr">
          <a:solidFill>
            <a:srgbClr val="00C6BB">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8E999ED-DAC0-436A-9BBB-2C796BFAA9FC}">
      <dsp:nvSpPr>
        <dsp:cNvPr id="0" name=""/>
        <dsp:cNvSpPr/>
      </dsp:nvSpPr>
      <dsp:spPr>
        <a:xfrm>
          <a:off x="1990353" y="876088"/>
          <a:ext cx="6949757" cy="1903032"/>
        </a:xfrm>
        <a:prstGeom prst="roundRect">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6235" tIns="68580" rIns="68580" bIns="68580" numCol="1" spcCol="1270" anchor="ctr" anchorCtr="0">
          <a:noAutofit/>
        </a:bodyPr>
        <a:lstStyle/>
        <a:p>
          <a:pPr lvl="0" algn="just" defTabSz="800100">
            <a:lnSpc>
              <a:spcPct val="90000"/>
            </a:lnSpc>
            <a:spcBef>
              <a:spcPct val="0"/>
            </a:spcBef>
            <a:spcAft>
              <a:spcPct val="35000"/>
            </a:spcAft>
          </a:pPr>
          <a:r>
            <a:rPr lang="en-US" sz="1800" b="1" kern="1200" dirty="0" smtClean="0">
              <a:solidFill>
                <a:schemeClr val="tx2">
                  <a:lumMod val="50000"/>
                </a:schemeClr>
              </a:solidFill>
              <a:latin typeface="Times New Roman" panose="02020603050405020304" pitchFamily="18" charset="0"/>
              <a:ea typeface="+mn-ea"/>
              <a:cs typeface="Times New Roman" panose="02020603050405020304" pitchFamily="18" charset="0"/>
            </a:rPr>
            <a:t>The quality of education </a:t>
          </a:r>
          <a:r>
            <a:rPr lang="en-US" sz="1800" kern="1200" dirty="0" smtClean="0">
              <a:solidFill>
                <a:schemeClr val="tx2">
                  <a:lumMod val="50000"/>
                </a:schemeClr>
              </a:solidFill>
              <a:latin typeface="Times New Roman" panose="02020603050405020304" pitchFamily="18" charset="0"/>
              <a:ea typeface="+mn-ea"/>
              <a:cs typeface="Times New Roman" panose="02020603050405020304" pitchFamily="18" charset="0"/>
            </a:rPr>
            <a:t>is a complex system, a philosophical or moral concept, a characteristic of a certain educational product, a characteristic of education as a process from the point of view of the subjects of this process, which is the sphere of their professional activity</a:t>
          </a:r>
          <a:r>
            <a:rPr lang="uk-UA" sz="1800" kern="1200" dirty="0" smtClean="0">
              <a:solidFill>
                <a:schemeClr val="tx2">
                  <a:lumMod val="50000"/>
                </a:schemeClr>
              </a:solidFill>
              <a:latin typeface="Times New Roman" panose="02020603050405020304" pitchFamily="18" charset="0"/>
              <a:ea typeface="+mn-ea"/>
              <a:cs typeface="Times New Roman" panose="02020603050405020304" pitchFamily="18" charset="0"/>
            </a:rPr>
            <a:t>…. </a:t>
          </a:r>
          <a:endParaRPr lang="ru-RU" sz="1800" i="1" kern="1200" dirty="0">
            <a:solidFill>
              <a:schemeClr val="tx2">
                <a:lumMod val="50000"/>
              </a:schemeClr>
            </a:solidFill>
            <a:latin typeface="Times New Roman" panose="02020603050405020304" pitchFamily="18" charset="0"/>
            <a:ea typeface="+mn-ea"/>
            <a:cs typeface="Times New Roman" panose="02020603050405020304" pitchFamily="18" charset="0"/>
          </a:endParaRPr>
        </a:p>
      </dsp:txBody>
      <dsp:txXfrm>
        <a:off x="1990353" y="876088"/>
        <a:ext cx="6949757" cy="1903032"/>
      </dsp:txXfrm>
    </dsp:sp>
    <dsp:sp modelId="{FC273799-5248-4ACD-BC6D-E285C022AFD4}">
      <dsp:nvSpPr>
        <dsp:cNvPr id="0" name=""/>
        <dsp:cNvSpPr/>
      </dsp:nvSpPr>
      <dsp:spPr>
        <a:xfrm>
          <a:off x="656421" y="936105"/>
          <a:ext cx="1662422" cy="1705024"/>
        </a:xfrm>
        <a:prstGeom prst="ellipse">
          <a:avLst/>
        </a:prstGeom>
        <a:blipFill rotWithShape="1">
          <a:blip xmlns:r="http://schemas.openxmlformats.org/officeDocument/2006/relationships" r:embed="rId1"/>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45EFD9D-4354-4DB7-9599-0A36B026CF96}">
      <dsp:nvSpPr>
        <dsp:cNvPr id="0" name=""/>
        <dsp:cNvSpPr/>
      </dsp:nvSpPr>
      <dsp:spPr>
        <a:xfrm>
          <a:off x="1971042" y="2970635"/>
          <a:ext cx="6969068" cy="838947"/>
        </a:xfrm>
        <a:prstGeom prst="roundRect">
          <a:avLst/>
        </a:prstGeom>
        <a:gradFill rotWithShape="0">
          <a:gsLst>
            <a:gs pos="0">
              <a:srgbClr val="00C6BB">
                <a:hueOff val="0"/>
                <a:satOff val="0"/>
                <a:lumOff val="0"/>
                <a:alphaOff val="0"/>
                <a:tint val="50000"/>
                <a:satMod val="300000"/>
              </a:srgbClr>
            </a:gs>
            <a:gs pos="35000">
              <a:srgbClr val="00C6BB">
                <a:hueOff val="0"/>
                <a:satOff val="0"/>
                <a:lumOff val="0"/>
                <a:alphaOff val="0"/>
                <a:tint val="37000"/>
                <a:satMod val="300000"/>
              </a:srgbClr>
            </a:gs>
            <a:gs pos="100000">
              <a:srgbClr val="00C6BB">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6235"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2">
                  <a:lumMod val="50000"/>
                </a:schemeClr>
              </a:solidFill>
              <a:latin typeface="Times New Roman" panose="02020603050405020304" pitchFamily="18" charset="0"/>
              <a:ea typeface="+mn-ea"/>
              <a:cs typeface="Times New Roman" panose="02020603050405020304" pitchFamily="18" charset="0"/>
            </a:rPr>
            <a:t>Systemic character of the category of education quality as a complex, open, nonlinear synergistic system</a:t>
          </a:r>
          <a:endParaRPr lang="ru-RU" sz="1800" kern="1200" dirty="0">
            <a:solidFill>
              <a:schemeClr val="tx2">
                <a:lumMod val="50000"/>
              </a:schemeClr>
            </a:solidFill>
            <a:latin typeface="Times New Roman" panose="02020603050405020304" pitchFamily="18" charset="0"/>
            <a:ea typeface="+mn-ea"/>
            <a:cs typeface="Times New Roman" panose="02020603050405020304" pitchFamily="18" charset="0"/>
          </a:endParaRPr>
        </a:p>
      </dsp:txBody>
      <dsp:txXfrm>
        <a:off x="1971042" y="2970635"/>
        <a:ext cx="6969068" cy="838947"/>
      </dsp:txXfrm>
    </dsp:sp>
    <dsp:sp modelId="{1378DED7-E66F-4B84-A8D7-CB8E90F25F96}">
      <dsp:nvSpPr>
        <dsp:cNvPr id="0" name=""/>
        <dsp:cNvSpPr/>
      </dsp:nvSpPr>
      <dsp:spPr>
        <a:xfrm>
          <a:off x="1200358" y="2831276"/>
          <a:ext cx="1066274" cy="1026599"/>
        </a:xfrm>
        <a:prstGeom prst="ellipse">
          <a:avLst/>
        </a:prstGeom>
        <a:blipFill rotWithShape="1">
          <a:blip xmlns:r="http://schemas.openxmlformats.org/officeDocument/2006/relationships" r:embed="rId2"/>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4D7F4C-F065-4C04-A5E4-EBF9945A7C76}">
      <dsp:nvSpPr>
        <dsp:cNvPr id="0" name=""/>
        <dsp:cNvSpPr/>
      </dsp:nvSpPr>
      <dsp:spPr>
        <a:xfrm>
          <a:off x="0" y="2619466"/>
          <a:ext cx="8748464" cy="980346"/>
        </a:xfrm>
        <a:prstGeom prst="rect">
          <a:avLst/>
        </a:prstGeom>
        <a:solidFill>
          <a:srgbClr val="B6DF5E">
            <a:lumMod val="20000"/>
            <a:lumOff val="80000"/>
          </a:srgbClr>
        </a:solidFill>
        <a:ln w="25400" cap="flat" cmpd="sng" algn="ctr">
          <a:solidFill>
            <a:srgbClr val="00C6BB">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n-US" sz="1600" b="1" i="0" kern="1200" dirty="0" smtClean="0">
              <a:solidFill>
                <a:schemeClr val="tx2">
                  <a:lumMod val="50000"/>
                </a:schemeClr>
              </a:solidFill>
              <a:latin typeface="Times New Roman" panose="02020603050405020304" pitchFamily="18" charset="0"/>
              <a:ea typeface="+mn-ea"/>
              <a:cs typeface="Times New Roman" panose="02020603050405020304" pitchFamily="18" charset="0"/>
            </a:rPr>
            <a:t>The quality of educational activity </a:t>
          </a:r>
          <a:r>
            <a:rPr lang="en-US" sz="1600" i="0" kern="1200" dirty="0" smtClean="0">
              <a:solidFill>
                <a:schemeClr val="tx2">
                  <a:lumMod val="50000"/>
                </a:schemeClr>
              </a:solidFill>
              <a:latin typeface="Times New Roman" panose="02020603050405020304" pitchFamily="18" charset="0"/>
              <a:ea typeface="+mn-ea"/>
              <a:cs typeface="Times New Roman" panose="02020603050405020304" pitchFamily="18" charset="0"/>
            </a:rPr>
            <a:t>is the subsystem of the quality of education of a higher education institution, which is implemented taking into account the following components: methods, teaching aids, materials for the organization of educational process, control and management of the educational process, personal qualities of teachers and students, external socio-economic environment</a:t>
          </a:r>
          <a:endParaRPr lang="ru-RU" sz="1600" i="1" kern="1200" dirty="0">
            <a:solidFill>
              <a:schemeClr val="tx2">
                <a:lumMod val="50000"/>
              </a:schemeClr>
            </a:solidFill>
            <a:latin typeface="Times New Roman" panose="02020603050405020304" pitchFamily="18" charset="0"/>
            <a:ea typeface="+mn-ea"/>
            <a:cs typeface="Times New Roman" panose="02020603050405020304" pitchFamily="18" charset="0"/>
          </a:endParaRPr>
        </a:p>
      </dsp:txBody>
      <dsp:txXfrm>
        <a:off x="0" y="2619466"/>
        <a:ext cx="8748464" cy="980346"/>
      </dsp:txXfrm>
    </dsp:sp>
    <dsp:sp modelId="{0998C08F-F835-45ED-86E8-BCB175D7ACEB}">
      <dsp:nvSpPr>
        <dsp:cNvPr id="0" name=""/>
        <dsp:cNvSpPr/>
      </dsp:nvSpPr>
      <dsp:spPr>
        <a:xfrm rot="10800000">
          <a:off x="0" y="1451745"/>
          <a:ext cx="8748464" cy="1187841"/>
        </a:xfrm>
        <a:prstGeom prst="upArrowCallout">
          <a:avLst/>
        </a:prstGeom>
        <a:solidFill>
          <a:srgbClr val="00C6BB">
            <a:lumMod val="20000"/>
            <a:lumOff val="80000"/>
          </a:srgbClr>
        </a:solidFill>
        <a:ln w="25400" cap="flat" cmpd="sng" algn="ctr">
          <a:solidFill>
            <a:srgbClr val="00C6BB">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u="sng" kern="1200" dirty="0" smtClean="0">
              <a:ln>
                <a:noFill/>
              </a:ln>
              <a:solidFill>
                <a:schemeClr val="tx2">
                  <a:lumMod val="50000"/>
                </a:schemeClr>
              </a:solidFill>
              <a:latin typeface="Times New Roman" panose="02020603050405020304" pitchFamily="18" charset="0"/>
              <a:ea typeface="+mn-ea"/>
              <a:cs typeface="Times New Roman" panose="02020603050405020304" pitchFamily="18" charset="0"/>
            </a:rPr>
            <a:t>Quality of educational activity</a:t>
          </a:r>
          <a:endParaRPr lang="ru-RU" sz="2000" b="0" u="sng" kern="1200" dirty="0">
            <a:ln>
              <a:noFill/>
            </a:ln>
            <a:solidFill>
              <a:schemeClr val="tx2">
                <a:lumMod val="50000"/>
              </a:schemeClr>
            </a:solidFill>
            <a:latin typeface="Times New Roman" panose="02020603050405020304" pitchFamily="18" charset="0"/>
            <a:ea typeface="+mn-ea"/>
            <a:cs typeface="Times New Roman" panose="02020603050405020304" pitchFamily="18" charset="0"/>
          </a:endParaRPr>
        </a:p>
      </dsp:txBody>
      <dsp:txXfrm>
        <a:off x="0" y="1451745"/>
        <a:ext cx="8748464" cy="416932"/>
      </dsp:txXfrm>
    </dsp:sp>
    <dsp:sp modelId="{400DA65D-88EC-436F-9789-4A2E99410106}">
      <dsp:nvSpPr>
        <dsp:cNvPr id="0" name=""/>
        <dsp:cNvSpPr/>
      </dsp:nvSpPr>
      <dsp:spPr>
        <a:xfrm>
          <a:off x="0" y="1889209"/>
          <a:ext cx="8748464" cy="314977"/>
        </a:xfrm>
        <a:prstGeom prst="rect">
          <a:avLst/>
        </a:prstGeom>
        <a:solidFill>
          <a:sysClr val="window" lastClr="FFFFFF">
            <a:alpha val="90000"/>
            <a:tint val="40000"/>
            <a:hueOff val="0"/>
            <a:satOff val="0"/>
            <a:lumOff val="0"/>
            <a:alphaOff val="0"/>
          </a:sysClr>
        </a:solidFill>
        <a:ln w="25400" cap="flat" cmpd="sng" algn="ctr">
          <a:solidFill>
            <a:srgbClr val="00C6BB">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0" i="1" kern="1200" dirty="0" smtClean="0">
              <a:ln>
                <a:noFill/>
              </a:ln>
              <a:solidFill>
                <a:schemeClr val="tx2">
                  <a:lumMod val="50000"/>
                </a:schemeClr>
              </a:solidFill>
              <a:latin typeface="Times New Roman" panose="02020603050405020304" pitchFamily="18" charset="0"/>
              <a:ea typeface="+mn-ea"/>
              <a:cs typeface="Times New Roman" panose="02020603050405020304" pitchFamily="18" charset="0"/>
            </a:rPr>
            <a:t>Quality of higher education</a:t>
          </a:r>
          <a:endParaRPr lang="ru-RU" sz="2000" b="0" i="1" kern="1200" dirty="0">
            <a:ln>
              <a:noFill/>
            </a:ln>
            <a:solidFill>
              <a:schemeClr val="tx2">
                <a:lumMod val="50000"/>
              </a:schemeClr>
            </a:solidFill>
            <a:latin typeface="Times New Roman" panose="02020603050405020304" pitchFamily="18" charset="0"/>
            <a:ea typeface="+mn-ea"/>
            <a:cs typeface="Times New Roman" panose="02020603050405020304" pitchFamily="18" charset="0"/>
          </a:endParaRPr>
        </a:p>
      </dsp:txBody>
      <dsp:txXfrm>
        <a:off x="0" y="1889209"/>
        <a:ext cx="8748464" cy="314977"/>
      </dsp:txXfrm>
    </dsp:sp>
    <dsp:sp modelId="{B2CF0D47-F6CF-45BF-A454-B756ED5780DF}">
      <dsp:nvSpPr>
        <dsp:cNvPr id="0" name=""/>
        <dsp:cNvSpPr/>
      </dsp:nvSpPr>
      <dsp:spPr>
        <a:xfrm rot="10800000">
          <a:off x="0" y="587"/>
          <a:ext cx="8748464" cy="1471278"/>
        </a:xfrm>
        <a:prstGeom prst="upArrowCallout">
          <a:avLst/>
        </a:prstGeom>
        <a:solidFill>
          <a:srgbClr val="6FEBA0">
            <a:lumMod val="20000"/>
            <a:lumOff val="80000"/>
          </a:srgbClr>
        </a:solidFill>
        <a:ln w="25400" cap="flat" cmpd="sng" algn="ctr">
          <a:solidFill>
            <a:srgbClr val="00C6BB">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n-US" sz="1600" b="1" i="0" kern="1200" dirty="0" smtClean="0">
              <a:solidFill>
                <a:schemeClr val="tx2">
                  <a:lumMod val="50000"/>
                </a:schemeClr>
              </a:solidFill>
              <a:latin typeface="Times New Roman" panose="02020603050405020304" pitchFamily="18" charset="0"/>
              <a:ea typeface="+mn-ea"/>
              <a:cs typeface="Times New Roman" panose="02020603050405020304" pitchFamily="18" charset="0"/>
            </a:rPr>
            <a:t>The quality of educational activity </a:t>
          </a:r>
          <a:r>
            <a:rPr lang="en-US" sz="1600" i="0" kern="1200" dirty="0" smtClean="0">
              <a:solidFill>
                <a:schemeClr val="tx2">
                  <a:lumMod val="50000"/>
                </a:schemeClr>
              </a:solidFill>
              <a:latin typeface="Times New Roman" panose="02020603050405020304" pitchFamily="18" charset="0"/>
              <a:ea typeface="+mn-ea"/>
              <a:cs typeface="Times New Roman" panose="02020603050405020304" pitchFamily="18" charset="0"/>
            </a:rPr>
            <a:t>is the level of organization of educational process at the higher education institution, which corresponds to the standards of higher education, ensures the acquisition of higher education qualities and promotes the creation of new knowledge</a:t>
          </a:r>
          <a:r>
            <a:rPr lang="en-US" sz="1600" i="1" kern="1200" dirty="0" smtClean="0">
              <a:solidFill>
                <a:schemeClr val="tx2">
                  <a:lumMod val="50000"/>
                </a:schemeClr>
              </a:solidFill>
              <a:latin typeface="Times New Roman" panose="02020603050405020304" pitchFamily="18" charset="0"/>
              <a:ea typeface="+mn-ea"/>
              <a:cs typeface="Times New Roman" panose="02020603050405020304" pitchFamily="18" charset="0"/>
            </a:rPr>
            <a:t>.</a:t>
          </a:r>
          <a:endParaRPr lang="ru-RU" sz="1600" i="1" kern="1200" dirty="0">
            <a:solidFill>
              <a:schemeClr val="tx2">
                <a:lumMod val="50000"/>
              </a:schemeClr>
            </a:solidFill>
            <a:latin typeface="Times New Roman" panose="02020603050405020304" pitchFamily="18" charset="0"/>
            <a:ea typeface="+mn-ea"/>
            <a:cs typeface="Times New Roman" panose="02020603050405020304" pitchFamily="18" charset="0"/>
          </a:endParaRPr>
        </a:p>
      </dsp:txBody>
      <dsp:txXfrm rot="10800000">
        <a:off x="0" y="587"/>
        <a:ext cx="8748464" cy="147127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5C22A8-28D4-49C0-ADCD-B40F607F67FD}">
      <dsp:nvSpPr>
        <dsp:cNvPr id="0" name=""/>
        <dsp:cNvSpPr/>
      </dsp:nvSpPr>
      <dsp:spPr>
        <a:xfrm>
          <a:off x="3036505" y="960792"/>
          <a:ext cx="1719888" cy="948496"/>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itchFamily="18" charset="0"/>
              <a:cs typeface="Times New Roman" pitchFamily="18" charset="0"/>
            </a:rPr>
            <a:t>Quality</a:t>
          </a:r>
          <a:endParaRPr lang="uk-UA" sz="3200" b="1" kern="1200" dirty="0" smtClean="0">
            <a:ln>
              <a:solidFill>
                <a:srgbClr val="000066"/>
              </a:solidFill>
            </a:ln>
            <a:solidFill>
              <a:schemeClr val="tx2">
                <a:lumMod val="50000"/>
              </a:schemeClr>
            </a:solidFill>
            <a:latin typeface="Times New Roman" pitchFamily="18" charset="0"/>
            <a:ea typeface="+mn-ea"/>
            <a:cs typeface="Times New Roman" pitchFamily="18" charset="0"/>
          </a:endParaRPr>
        </a:p>
      </dsp:txBody>
      <dsp:txXfrm>
        <a:off x="3036505" y="960792"/>
        <a:ext cx="1719888" cy="948496"/>
      </dsp:txXfrm>
    </dsp:sp>
    <dsp:sp modelId="{E11DAF98-F368-4661-AD7E-A838B883D4D6}">
      <dsp:nvSpPr>
        <dsp:cNvPr id="0" name=""/>
        <dsp:cNvSpPr/>
      </dsp:nvSpPr>
      <dsp:spPr>
        <a:xfrm rot="16064102">
          <a:off x="3736170" y="824757"/>
          <a:ext cx="272282" cy="0"/>
        </a:xfrm>
        <a:custGeom>
          <a:avLst/>
          <a:gdLst/>
          <a:ahLst/>
          <a:cxnLst/>
          <a:rect l="0" t="0" r="0" b="0"/>
          <a:pathLst>
            <a:path>
              <a:moveTo>
                <a:pt x="0" y="0"/>
              </a:moveTo>
              <a:lnTo>
                <a:pt x="542212" y="0"/>
              </a:lnTo>
            </a:path>
          </a:pathLst>
        </a:custGeom>
        <a:noFill/>
        <a:ln w="25400" cap="flat" cmpd="sng" algn="ctr">
          <a:solidFill>
            <a:srgbClr val="00C6B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4D7C18A-968E-4C6D-884E-F24D3CB731C5}">
      <dsp:nvSpPr>
        <dsp:cNvPr id="0" name=""/>
        <dsp:cNvSpPr/>
      </dsp:nvSpPr>
      <dsp:spPr>
        <a:xfrm>
          <a:off x="3106250" y="64468"/>
          <a:ext cx="1496672" cy="624254"/>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Quality of education</a:t>
          </a:r>
          <a:endParaRPr lang="ru-RU" sz="1800" kern="1200" dirty="0">
            <a:solidFill>
              <a:schemeClr val="tx2">
                <a:lumMod val="50000"/>
              </a:schemeClr>
            </a:solidFill>
            <a:latin typeface="Times New Roman" pitchFamily="18" charset="0"/>
            <a:ea typeface="+mn-ea"/>
            <a:cs typeface="Times New Roman" pitchFamily="18" charset="0"/>
          </a:endParaRPr>
        </a:p>
      </dsp:txBody>
      <dsp:txXfrm>
        <a:off x="3106250" y="64468"/>
        <a:ext cx="1496672" cy="624254"/>
      </dsp:txXfrm>
    </dsp:sp>
    <dsp:sp modelId="{EB399BB3-BA40-4382-9B74-D08EB4FC8E23}">
      <dsp:nvSpPr>
        <dsp:cNvPr id="0" name=""/>
        <dsp:cNvSpPr/>
      </dsp:nvSpPr>
      <dsp:spPr>
        <a:xfrm rot="64118">
          <a:off x="4756355" y="1455130"/>
          <a:ext cx="434190" cy="0"/>
        </a:xfrm>
        <a:custGeom>
          <a:avLst/>
          <a:gdLst/>
          <a:ahLst/>
          <a:cxnLst/>
          <a:rect l="0" t="0" r="0" b="0"/>
          <a:pathLst>
            <a:path>
              <a:moveTo>
                <a:pt x="0" y="0"/>
              </a:moveTo>
              <a:lnTo>
                <a:pt x="569069" y="0"/>
              </a:lnTo>
            </a:path>
          </a:pathLst>
        </a:custGeom>
        <a:noFill/>
        <a:ln w="25400" cap="flat" cmpd="sng" algn="ctr">
          <a:solidFill>
            <a:srgbClr val="00C6B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84CFE21-1EE8-4B4E-920C-4741082B4BE1}">
      <dsp:nvSpPr>
        <dsp:cNvPr id="0" name=""/>
        <dsp:cNvSpPr/>
      </dsp:nvSpPr>
      <dsp:spPr>
        <a:xfrm>
          <a:off x="5190508" y="1043320"/>
          <a:ext cx="2023178" cy="869456"/>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ln>
                <a:noFill/>
              </a:ln>
              <a:solidFill>
                <a:schemeClr val="tx2">
                  <a:lumMod val="50000"/>
                </a:schemeClr>
              </a:solidFill>
              <a:latin typeface="Times New Roman" pitchFamily="18" charset="0"/>
              <a:ea typeface="+mn-ea"/>
              <a:cs typeface="Times New Roman" pitchFamily="18" charset="0"/>
            </a:rPr>
            <a:t>Quality of educational activity</a:t>
          </a:r>
          <a:endParaRPr lang="ru-RU" sz="1800" b="1" kern="1200" dirty="0">
            <a:ln>
              <a:noFill/>
            </a:ln>
            <a:solidFill>
              <a:schemeClr val="tx2">
                <a:lumMod val="50000"/>
              </a:schemeClr>
            </a:solidFill>
            <a:latin typeface="Times New Roman" pitchFamily="18" charset="0"/>
            <a:ea typeface="+mn-ea"/>
            <a:cs typeface="Times New Roman" pitchFamily="18" charset="0"/>
          </a:endParaRPr>
        </a:p>
      </dsp:txBody>
      <dsp:txXfrm>
        <a:off x="5190508" y="1043320"/>
        <a:ext cx="2023178" cy="869456"/>
      </dsp:txXfrm>
    </dsp:sp>
    <dsp:sp modelId="{FAFA4A9B-9D52-42CB-A721-C925D30521A1}">
      <dsp:nvSpPr>
        <dsp:cNvPr id="0" name=""/>
        <dsp:cNvSpPr/>
      </dsp:nvSpPr>
      <dsp:spPr>
        <a:xfrm rot="10678816">
          <a:off x="2691472" y="1471449"/>
          <a:ext cx="345140" cy="0"/>
        </a:xfrm>
        <a:custGeom>
          <a:avLst/>
          <a:gdLst/>
          <a:ahLst/>
          <a:cxnLst/>
          <a:rect l="0" t="0" r="0" b="0"/>
          <a:pathLst>
            <a:path>
              <a:moveTo>
                <a:pt x="0" y="0"/>
              </a:moveTo>
              <a:lnTo>
                <a:pt x="454662" y="0"/>
              </a:lnTo>
            </a:path>
          </a:pathLst>
        </a:custGeom>
        <a:noFill/>
        <a:ln w="25400" cap="flat" cmpd="sng" algn="ctr">
          <a:solidFill>
            <a:srgbClr val="00C6B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8A37F3B-B30A-430B-BB4C-9DD7DE9151B7}">
      <dsp:nvSpPr>
        <dsp:cNvPr id="0" name=""/>
        <dsp:cNvSpPr/>
      </dsp:nvSpPr>
      <dsp:spPr>
        <a:xfrm>
          <a:off x="1016683" y="1130352"/>
          <a:ext cx="1674896" cy="753423"/>
        </a:xfrm>
        <a:prstGeom prst="roundRect">
          <a:avLst/>
        </a:prstGeom>
        <a:solidFill>
          <a:sysClr val="window" lastClr="FFFFFF">
            <a:hueOff val="0"/>
            <a:satOff val="0"/>
            <a:lumOff val="0"/>
            <a:alphaOff val="0"/>
          </a:sysClr>
        </a:solidFill>
        <a:ln w="57150" cap="flat" cmpd="sng" algn="ctr">
          <a:solidFill>
            <a:srgbClr val="00C6BB">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Quality of higher education</a:t>
          </a:r>
          <a:endParaRPr lang="ru-RU" sz="1800" kern="1200" dirty="0">
            <a:solidFill>
              <a:schemeClr val="tx2">
                <a:lumMod val="50000"/>
              </a:schemeClr>
            </a:solidFill>
            <a:latin typeface="Times New Roman" pitchFamily="18" charset="0"/>
            <a:ea typeface="+mn-ea"/>
            <a:cs typeface="Times New Roman" pitchFamily="18" charset="0"/>
          </a:endParaRPr>
        </a:p>
      </dsp:txBody>
      <dsp:txXfrm>
        <a:off x="1016683" y="1130352"/>
        <a:ext cx="1674896" cy="7534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47037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75156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1343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29713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91086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84575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0386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76874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9495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0478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01924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06.06.2018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3530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06.06.2018</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3628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11.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jpeg"/><Relationship Id="rId4" Type="http://schemas.openxmlformats.org/officeDocument/2006/relationships/diagramQuickStyle" Target="../diagrams/quickStyle4.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348" y="785800"/>
            <a:ext cx="6858048" cy="1200329"/>
          </a:xfrm>
          <a:prstGeom prst="rect">
            <a:avLst/>
          </a:prstGeom>
          <a:noFill/>
        </p:spPr>
        <p:txBody>
          <a:bodyPr wrap="square" rtlCol="0">
            <a:spAutoFit/>
          </a:bodyPr>
          <a:lstStyle/>
          <a:p>
            <a:pPr algn="ctr"/>
            <a:r>
              <a:rPr lang="en-US" sz="2400" b="1" dirty="0" smtClean="0">
                <a:ln>
                  <a:solidFill>
                    <a:schemeClr val="tx2">
                      <a:lumMod val="50000"/>
                    </a:schemeClr>
                  </a:solidFill>
                </a:ln>
                <a:solidFill>
                  <a:schemeClr val="tx2">
                    <a:lumMod val="50000"/>
                  </a:schemeClr>
                </a:solidFill>
                <a:latin typeface="Times New Roman" pitchFamily="18" charset="0"/>
                <a:cs typeface="Times New Roman" pitchFamily="18" charset="0"/>
              </a:rPr>
              <a:t>Lecture </a:t>
            </a:r>
            <a:r>
              <a:rPr lang="uk-UA" sz="2400" b="1" dirty="0" smtClean="0">
                <a:ln>
                  <a:solidFill>
                    <a:schemeClr val="tx2">
                      <a:lumMod val="50000"/>
                    </a:schemeClr>
                  </a:solidFill>
                </a:ln>
                <a:solidFill>
                  <a:schemeClr val="tx2">
                    <a:lumMod val="50000"/>
                  </a:schemeClr>
                </a:solidFill>
                <a:latin typeface="Times New Roman" pitchFamily="18" charset="0"/>
                <a:cs typeface="Times New Roman" pitchFamily="18" charset="0"/>
              </a:rPr>
              <a:t> </a:t>
            </a:r>
            <a:r>
              <a:rPr lang="uk-UA" sz="2400" b="1" dirty="0" smtClean="0">
                <a:ln>
                  <a:solidFill>
                    <a:schemeClr val="tx2">
                      <a:lumMod val="50000"/>
                    </a:schemeClr>
                  </a:solidFill>
                </a:ln>
                <a:solidFill>
                  <a:schemeClr val="tx2">
                    <a:lumMod val="50000"/>
                  </a:schemeClr>
                </a:solidFill>
                <a:latin typeface="Times New Roman" pitchFamily="18" charset="0"/>
                <a:cs typeface="Times New Roman" pitchFamily="18" charset="0"/>
              </a:rPr>
              <a:t>2</a:t>
            </a:r>
            <a:endParaRPr lang="en-US" sz="2400" b="1" dirty="0" smtClean="0">
              <a:ln>
                <a:solidFill>
                  <a:schemeClr val="tx2">
                    <a:lumMod val="50000"/>
                  </a:schemeClr>
                </a:solidFill>
              </a:ln>
              <a:solidFill>
                <a:schemeClr val="tx2">
                  <a:lumMod val="50000"/>
                </a:schemeClr>
              </a:solidFill>
              <a:latin typeface="Times New Roman" pitchFamily="18" charset="0"/>
              <a:cs typeface="Times New Roman" pitchFamily="18" charset="0"/>
            </a:endParaRPr>
          </a:p>
          <a:p>
            <a:pPr algn="ctr"/>
            <a:r>
              <a:rPr lang="en-US" sz="2400" b="1" dirty="0" smtClean="0">
                <a:solidFill>
                  <a:schemeClr val="tx2"/>
                </a:solidFill>
                <a:latin typeface="Times New Roman" pitchFamily="18" charset="0"/>
                <a:cs typeface="Times New Roman" pitchFamily="18" charset="0"/>
              </a:rPr>
              <a:t>Standards and Guidelines</a:t>
            </a:r>
            <a:endParaRPr lang="ru-RU" sz="2400" b="1" dirty="0" smtClean="0">
              <a:solidFill>
                <a:schemeClr val="tx2"/>
              </a:solidFill>
              <a:latin typeface="Times New Roman" pitchFamily="18" charset="0"/>
              <a:cs typeface="Times New Roman" pitchFamily="18" charset="0"/>
            </a:endParaRPr>
          </a:p>
          <a:p>
            <a:pPr algn="ctr"/>
            <a:r>
              <a:rPr lang="en-US" sz="2400" b="1" dirty="0" smtClean="0">
                <a:solidFill>
                  <a:schemeClr val="tx2"/>
                </a:solidFill>
                <a:latin typeface="Times New Roman" pitchFamily="18" charset="0"/>
                <a:cs typeface="Times New Roman" pitchFamily="18" charset="0"/>
              </a:rPr>
              <a:t>for Quality Assurance in the EU member-states </a:t>
            </a:r>
            <a:endParaRPr lang="uk-UA" sz="2400" b="1" dirty="0" smtClean="0">
              <a:ln>
                <a:solidFill>
                  <a:schemeClr val="tx2">
                    <a:lumMod val="50000"/>
                  </a:schemeClr>
                </a:solidFill>
              </a:ln>
              <a:solidFill>
                <a:schemeClr val="tx2"/>
              </a:solidFill>
              <a:latin typeface="Times New Roman" pitchFamily="18" charset="0"/>
              <a:cs typeface="Times New Roman"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8" name="Picture 8" descr="D:\eu_flag_co_funded_pos_[rgb]_right.jpg"/>
          <p:cNvPicPr>
            <a:picLocks noChangeAspect="1" noChangeArrowheads="1"/>
          </p:cNvPicPr>
          <p:nvPr/>
        </p:nvPicPr>
        <p:blipFill>
          <a:blip r:embed="rId4" cstate="print"/>
          <a:srcRect/>
          <a:stretch>
            <a:fillRect/>
          </a:stretch>
        </p:blipFill>
        <p:spPr bwMode="auto">
          <a:xfrm>
            <a:off x="6429375" y="0"/>
            <a:ext cx="2714625" cy="774700"/>
          </a:xfrm>
          <a:prstGeom prst="rect">
            <a:avLst/>
          </a:prstGeom>
          <a:noFill/>
          <a:ln w="9525">
            <a:noFill/>
            <a:miter lim="800000"/>
            <a:headEnd/>
            <a:tailEnd/>
          </a:ln>
        </p:spPr>
      </p:pic>
      <p:pic>
        <p:nvPicPr>
          <p:cNvPr id="9" name="Picture 9" descr="Результат пошуку зображень за запитом &quot;erasmus jean monnet&quot;"/>
          <p:cNvPicPr>
            <a:picLocks noChangeAspect="1" noChangeArrowheads="1"/>
          </p:cNvPicPr>
          <p:nvPr/>
        </p:nvPicPr>
        <p:blipFill>
          <a:blip r:embed="rId5" cstate="print"/>
          <a:srcRect/>
          <a:stretch>
            <a:fillRect/>
          </a:stretch>
        </p:blipFill>
        <p:spPr bwMode="auto">
          <a:xfrm>
            <a:off x="2928926" y="2000246"/>
            <a:ext cx="2500330" cy="1341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кутник 9"/>
          <p:cNvSpPr/>
          <p:nvPr/>
        </p:nvSpPr>
        <p:spPr>
          <a:xfrm>
            <a:off x="5500694" y="3571882"/>
            <a:ext cx="6096000" cy="646331"/>
          </a:xfrm>
          <a:prstGeom prst="rect">
            <a:avLst/>
          </a:prstGeom>
        </p:spPr>
        <p:txBody>
          <a:bodyPr>
            <a:spAutoFit/>
          </a:bodyPr>
          <a:lstStyle/>
          <a:p>
            <a:r>
              <a:rPr lang="en-US" sz="1200" b="1" dirty="0" err="1" smtClean="0">
                <a:latin typeface="Times New Roman" pitchFamily="18" charset="0"/>
                <a:cs typeface="Times New Roman" pitchFamily="18" charset="0"/>
              </a:rPr>
              <a:t>Batechko</a:t>
            </a:r>
            <a:r>
              <a:rPr lang="en-US" sz="1200" b="1" dirty="0" smtClean="0">
                <a:latin typeface="Times New Roman" pitchFamily="18" charset="0"/>
                <a:cs typeface="Times New Roman" pitchFamily="18" charset="0"/>
              </a:rPr>
              <a:t> Nina, </a:t>
            </a:r>
          </a:p>
          <a:p>
            <a:r>
              <a:rPr lang="en-US" sz="1200" dirty="0" smtClean="0">
                <a:latin typeface="Times New Roman" pitchFamily="18" charset="0"/>
                <a:cs typeface="Times New Roman" pitchFamily="18" charset="0"/>
              </a:rPr>
              <a:t>Doctor of Pedagogical Sciences, Associate Professor, </a:t>
            </a:r>
          </a:p>
          <a:p>
            <a:r>
              <a:rPr lang="en-US" sz="1200" dirty="0" smtClean="0">
                <a:latin typeface="Times New Roman" pitchFamily="18" charset="0"/>
                <a:cs typeface="Times New Roman" pitchFamily="18" charset="0"/>
              </a:rPr>
              <a:t>Head of Scientific-Research Laboratory of </a:t>
            </a:r>
            <a:r>
              <a:rPr lang="en-US" sz="1200" dirty="0" err="1" smtClean="0">
                <a:latin typeface="Times New Roman" pitchFamily="18" charset="0"/>
                <a:cs typeface="Times New Roman" pitchFamily="18" charset="0"/>
              </a:rPr>
              <a:t>Educology</a:t>
            </a:r>
            <a:endParaRPr lang="ru-RU" sz="1200" dirty="0">
              <a:latin typeface="Times New Roman" pitchFamily="18" charset="0"/>
              <a:cs typeface="Times New Roman" pitchFamily="18" charset="0"/>
            </a:endParaRPr>
          </a:p>
        </p:txBody>
      </p:sp>
      <p:sp>
        <p:nvSpPr>
          <p:cNvPr id="11" name="Прямокутник 10"/>
          <p:cNvSpPr/>
          <p:nvPr/>
        </p:nvSpPr>
        <p:spPr>
          <a:xfrm>
            <a:off x="1" y="4500576"/>
            <a:ext cx="9144000" cy="4619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defRPr/>
            </a:pPr>
            <a:r>
              <a:rPr lang="en-US" sz="1200" b="1" dirty="0">
                <a:latin typeface="Times New Roman" pitchFamily="18" charset="0"/>
                <a:cs typeface="Times New Roman" pitchFamily="18" charset="0"/>
              </a:rPr>
              <a:t>Contents of the </a:t>
            </a:r>
            <a:r>
              <a:rPr lang="en-US" sz="1200" b="1" dirty="0" smtClean="0">
                <a:latin typeface="Times New Roman" pitchFamily="18" charset="0"/>
                <a:cs typeface="Times New Roman" pitchFamily="18" charset="0"/>
              </a:rPr>
              <a:t>lecture</a:t>
            </a:r>
            <a:r>
              <a:rPr lang="en-US" sz="1200" b="1" dirty="0">
                <a:latin typeface="Times New Roman" pitchFamily="18" charset="0"/>
                <a:cs typeface="Times New Roman" pitchFamily="18" charset="0"/>
              </a:rPr>
              <a:t> reflects only the author's view, the Education, Audiovisual and Culture Executive Agency and the European  Commission are not responsible for any use that may be made of the information it contains.</a:t>
            </a:r>
          </a:p>
        </p:txBody>
      </p:sp>
    </p:spTree>
    <p:extLst>
      <p:ext uri="{BB962C8B-B14F-4D97-AF65-F5344CB8AC3E}">
        <p14:creationId xmlns:p14="http://schemas.microsoft.com/office/powerpoint/2010/main" xmlns="" val="3549848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0" y="-1"/>
            <a:ext cx="9144000" cy="835757"/>
          </a:xfrm>
          <a:prstGeom prst="wedgeRectCallout">
            <a:avLst>
              <a:gd name="adj1" fmla="val -33560"/>
              <a:gd name="adj2" fmla="val 77281"/>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3713" y="956216"/>
            <a:ext cx="8784976" cy="646331"/>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ESG</a:t>
            </a:r>
            <a:r>
              <a:rPr lang="uk-UA"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 Standards and Guidelines </a:t>
            </a:r>
            <a:r>
              <a:rPr lang="en-US" dirty="0">
                <a:solidFill>
                  <a:schemeClr val="tx2">
                    <a:lumMod val="50000"/>
                  </a:schemeClr>
                </a:solidFill>
                <a:latin typeface="Times New Roman" panose="02020603050405020304" pitchFamily="18" charset="0"/>
                <a:cs typeface="Times New Roman" panose="02020603050405020304" pitchFamily="18" charset="0"/>
              </a:rPr>
              <a:t>for </a:t>
            </a:r>
            <a:r>
              <a:rPr lang="en-US" dirty="0" smtClean="0">
                <a:solidFill>
                  <a:schemeClr val="tx2">
                    <a:lumMod val="50000"/>
                  </a:schemeClr>
                </a:solidFill>
                <a:latin typeface="Times New Roman" panose="02020603050405020304" pitchFamily="18" charset="0"/>
                <a:cs typeface="Times New Roman" panose="02020603050405020304" pitchFamily="18" charset="0"/>
              </a:rPr>
              <a:t>Quality Assurance </a:t>
            </a:r>
            <a:r>
              <a:rPr lang="en-US" dirty="0">
                <a:solidFill>
                  <a:schemeClr val="tx2">
                    <a:lumMod val="50000"/>
                  </a:schemeClr>
                </a:solidFill>
                <a:latin typeface="Times New Roman" panose="02020603050405020304" pitchFamily="18" charset="0"/>
                <a:cs typeface="Times New Roman" panose="02020603050405020304" pitchFamily="18" charset="0"/>
              </a:rPr>
              <a:t>in the European Higher Education Area </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6092" y="1772088"/>
            <a:ext cx="4217886" cy="369332"/>
          </a:xfrm>
          <a:prstGeom prst="rect">
            <a:avLst/>
          </a:prstGeom>
          <a:noFill/>
        </p:spPr>
        <p:txBody>
          <a:bodyPr wrap="non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EHEA</a:t>
            </a:r>
            <a:r>
              <a:rPr lang="uk-UA"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 European Higher Education Area</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7054" y="2748161"/>
            <a:ext cx="8856985" cy="369332"/>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EQAR</a:t>
            </a:r>
            <a:r>
              <a:rPr lang="uk-UA"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 European Quality Assurance Register</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6092" y="2067694"/>
            <a:ext cx="3387979" cy="369332"/>
          </a:xfrm>
          <a:prstGeom prst="rect">
            <a:avLst/>
          </a:prstGeom>
          <a:noFill/>
        </p:spPr>
        <p:txBody>
          <a:bodyPr wrap="none" rtlCol="0">
            <a:spAutoFit/>
          </a:bodyPr>
          <a:lstStyle/>
          <a:p>
            <a:r>
              <a:rPr lang="en-US" b="1" dirty="0" smtClean="0">
                <a:solidFill>
                  <a:schemeClr val="tx2">
                    <a:lumMod val="50000"/>
                  </a:schemeClr>
                </a:solidFill>
                <a:latin typeface="Times New Roman" panose="02020603050405020304" pitchFamily="18" charset="0"/>
                <a:ea typeface="Trebuchet MS"/>
                <a:cs typeface="Times New Roman" panose="02020603050405020304" pitchFamily="18" charset="0"/>
              </a:rPr>
              <a:t>ESU</a:t>
            </a: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 </a:t>
            </a:r>
            <a:r>
              <a:rPr lang="en-US" dirty="0" smtClean="0">
                <a:solidFill>
                  <a:schemeClr val="tx2">
                    <a:lumMod val="50000"/>
                  </a:schemeClr>
                </a:solidFill>
                <a:latin typeface="Times New Roman"/>
                <a:ea typeface="Trebuchet MS"/>
                <a:cs typeface="Times New Roman"/>
              </a:rPr>
              <a:t>−</a:t>
            </a:r>
            <a:r>
              <a:rPr lang="uk-UA" dirty="0" smtClean="0">
                <a:solidFill>
                  <a:schemeClr val="tx2">
                    <a:lumMod val="50000"/>
                  </a:schemeClr>
                </a:solidFill>
                <a:latin typeface="Times New Roman"/>
                <a:ea typeface="Trebuchet MS"/>
                <a:cs typeface="Times New Roman"/>
              </a:rPr>
              <a:t> </a:t>
            </a: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European </a:t>
            </a:r>
            <a:r>
              <a:rPr lang="en-US" dirty="0">
                <a:solidFill>
                  <a:schemeClr val="tx2">
                    <a:lumMod val="50000"/>
                  </a:schemeClr>
                </a:solidFill>
                <a:latin typeface="Times New Roman" panose="02020603050405020304" pitchFamily="18" charset="0"/>
                <a:ea typeface="Trebuchet MS"/>
                <a:cs typeface="Times New Roman" panose="02020603050405020304" pitchFamily="18" charset="0"/>
              </a:rPr>
              <a:t>Students’ </a:t>
            </a: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Union</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5260" y="3055723"/>
            <a:ext cx="9181387" cy="369332"/>
          </a:xfrm>
          <a:prstGeom prst="rect">
            <a:avLst/>
          </a:prstGeom>
          <a:noFill/>
        </p:spPr>
        <p:txBody>
          <a:bodyPr wrap="square" rtlCol="0">
            <a:spAutoFit/>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ENQA</a:t>
            </a:r>
            <a:r>
              <a:rPr lang="en-US" dirty="0">
                <a:solidFill>
                  <a:schemeClr val="tx2">
                    <a:lumMod val="50000"/>
                  </a:schemeClr>
                </a:solidFill>
              </a:rPr>
              <a:t> </a:t>
            </a:r>
            <a:r>
              <a:rPr lang="en-US" dirty="0" smtClean="0">
                <a:solidFill>
                  <a:schemeClr val="tx2">
                    <a:lumMod val="50000"/>
                  </a:schemeClr>
                </a:solidFill>
                <a:latin typeface="Times New Roman"/>
                <a:cs typeface="Times New Roman"/>
              </a:rPr>
              <a:t>−</a:t>
            </a:r>
            <a:r>
              <a:rPr lang="ru-RU" dirty="0" smtClean="0">
                <a:solidFill>
                  <a:schemeClr val="tx2">
                    <a:lumMod val="50000"/>
                  </a:schemeClr>
                </a:solidFill>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European </a:t>
            </a:r>
            <a:r>
              <a:rPr lang="en-US" dirty="0">
                <a:solidFill>
                  <a:schemeClr val="tx2">
                    <a:lumMod val="50000"/>
                  </a:schemeClr>
                </a:solidFill>
                <a:latin typeface="Times New Roman" panose="02020603050405020304" pitchFamily="18" charset="0"/>
                <a:cs typeface="Times New Roman" panose="02020603050405020304" pitchFamily="18" charset="0"/>
              </a:rPr>
              <a:t>Association for Quality Assurance in </a:t>
            </a:r>
            <a:r>
              <a:rPr lang="en-US" dirty="0" smtClean="0">
                <a:solidFill>
                  <a:schemeClr val="tx2">
                    <a:lumMod val="50000"/>
                  </a:schemeClr>
                </a:solidFill>
                <a:latin typeface="Times New Roman" panose="02020603050405020304" pitchFamily="18" charset="0"/>
                <a:cs typeface="Times New Roman" panose="02020603050405020304" pitchFamily="18" charset="0"/>
              </a:rPr>
              <a:t>Higher Education </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1057" y="3707039"/>
            <a:ext cx="8811224" cy="369332"/>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ea typeface="Trebuchet MS"/>
                <a:cs typeface="Times New Roman" panose="02020603050405020304" pitchFamily="18" charset="0"/>
              </a:rPr>
              <a:t>EURASHE</a:t>
            </a: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 </a:t>
            </a:r>
            <a:r>
              <a:rPr lang="en-US" dirty="0" smtClean="0">
                <a:solidFill>
                  <a:schemeClr val="tx2">
                    <a:lumMod val="50000"/>
                  </a:schemeClr>
                </a:solidFill>
                <a:latin typeface="Times New Roman"/>
                <a:ea typeface="Trebuchet MS"/>
                <a:cs typeface="Times New Roman"/>
              </a:rPr>
              <a:t>−</a:t>
            </a: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European </a:t>
            </a:r>
            <a:r>
              <a:rPr lang="en-US" dirty="0">
                <a:solidFill>
                  <a:schemeClr val="tx2">
                    <a:lumMod val="50000"/>
                  </a:schemeClr>
                </a:solidFill>
                <a:latin typeface="Times New Roman" panose="02020603050405020304" pitchFamily="18" charset="0"/>
                <a:cs typeface="Times New Roman" panose="02020603050405020304" pitchFamily="18" charset="0"/>
              </a:rPr>
              <a:t>Association of Institutions in Higher </a:t>
            </a:r>
            <a:r>
              <a:rPr lang="en-US" dirty="0" smtClean="0">
                <a:solidFill>
                  <a:schemeClr val="tx2">
                    <a:lumMod val="50000"/>
                  </a:schemeClr>
                </a:solidFill>
                <a:latin typeface="Times New Roman" panose="02020603050405020304" pitchFamily="18" charset="0"/>
                <a:cs typeface="Times New Roman" panose="02020603050405020304" pitchFamily="18" charset="0"/>
              </a:rPr>
              <a:t>Education </a:t>
            </a:r>
            <a:endPar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2" name="TextBox 1"/>
          <p:cNvSpPr txBox="1"/>
          <p:nvPr/>
        </p:nvSpPr>
        <p:spPr>
          <a:xfrm>
            <a:off x="107054" y="2378829"/>
            <a:ext cx="4114331" cy="369332"/>
          </a:xfrm>
          <a:prstGeom prst="rect">
            <a:avLst/>
          </a:prstGeom>
          <a:noFill/>
        </p:spPr>
        <p:txBody>
          <a:bodyPr wrap="non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EUA</a:t>
            </a:r>
            <a:r>
              <a:rPr lang="uk-UA" dirty="0">
                <a:solidFill>
                  <a:schemeClr val="tx2">
                    <a:lumMod val="50000"/>
                  </a:schemeClr>
                </a:solidFill>
                <a:latin typeface="Times New Roman" panose="02020603050405020304" pitchFamily="18" charset="0"/>
                <a:cs typeface="Times New Roman" panose="02020603050405020304" pitchFamily="18" charset="0"/>
              </a:rPr>
              <a:t> </a:t>
            </a:r>
            <a:r>
              <a:rPr lang="uk-UA" dirty="0" smtClean="0">
                <a:solidFill>
                  <a:schemeClr val="tx2">
                    <a:lumMod val="50000"/>
                  </a:schemeClr>
                </a:solidFill>
                <a:latin typeface="Times New Roman"/>
                <a:cs typeface="Times New Roman"/>
              </a:rPr>
              <a:t>− </a:t>
            </a: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European</a:t>
            </a:r>
            <a:r>
              <a:rPr lang="en-US" spc="-205" dirty="0" smtClean="0">
                <a:solidFill>
                  <a:schemeClr val="tx2">
                    <a:lumMod val="50000"/>
                  </a:schemeClr>
                </a:solidFill>
                <a:latin typeface="Times New Roman" panose="02020603050405020304" pitchFamily="18" charset="0"/>
                <a:ea typeface="Trebuchet MS"/>
                <a:cs typeface="Times New Roman" panose="02020603050405020304" pitchFamily="18" charset="0"/>
              </a:rPr>
              <a:t> </a:t>
            </a:r>
            <a:r>
              <a:rPr lang="en-US" dirty="0">
                <a:solidFill>
                  <a:schemeClr val="tx2">
                    <a:lumMod val="50000"/>
                  </a:schemeClr>
                </a:solidFill>
                <a:latin typeface="Times New Roman" panose="02020603050405020304" pitchFamily="18" charset="0"/>
                <a:ea typeface="Trebuchet MS"/>
                <a:cs typeface="Times New Roman" panose="02020603050405020304" pitchFamily="18" charset="0"/>
              </a:rPr>
              <a:t>University</a:t>
            </a:r>
            <a:r>
              <a:rPr lang="en-US" spc="-205" dirty="0">
                <a:solidFill>
                  <a:schemeClr val="tx2">
                    <a:lumMod val="50000"/>
                  </a:schemeClr>
                </a:solidFill>
                <a:latin typeface="Times New Roman" panose="02020603050405020304" pitchFamily="18" charset="0"/>
                <a:ea typeface="Trebuchet MS"/>
                <a:cs typeface="Times New Roman" panose="02020603050405020304" pitchFamily="18" charset="0"/>
              </a:rPr>
              <a:t> </a:t>
            </a:r>
            <a:r>
              <a:rPr lang="en-US" dirty="0">
                <a:solidFill>
                  <a:schemeClr val="tx2">
                    <a:lumMod val="50000"/>
                  </a:schemeClr>
                </a:solidFill>
                <a:latin typeface="Times New Roman" panose="02020603050405020304" pitchFamily="18" charset="0"/>
                <a:ea typeface="Trebuchet MS"/>
                <a:cs typeface="Times New Roman" panose="02020603050405020304" pitchFamily="18" charset="0"/>
              </a:rPr>
              <a:t>Association</a:t>
            </a:r>
            <a:r>
              <a:rPr lang="en-US" spc="-205" dirty="0">
                <a:solidFill>
                  <a:schemeClr val="tx2">
                    <a:lumMod val="50000"/>
                  </a:schemeClr>
                </a:solidFill>
                <a:latin typeface="Times New Roman" panose="02020603050405020304" pitchFamily="18" charset="0"/>
                <a:ea typeface="Trebuchet MS"/>
                <a:cs typeface="Times New Roman" panose="02020603050405020304" pitchFamily="18" charset="0"/>
              </a:rPr>
              <a:t> </a:t>
            </a:r>
            <a:r>
              <a:rPr lang="uk-UA" dirty="0" smtClean="0">
                <a:solidFill>
                  <a:schemeClr val="tx2">
                    <a:lumMod val="50000"/>
                  </a:schemeClr>
                </a:solidFill>
                <a:latin typeface="Times New Roman" panose="02020603050405020304" pitchFamily="18" charset="0"/>
                <a:cs typeface="Times New Roman" panose="02020603050405020304" pitchFamily="18" charset="0"/>
              </a:rPr>
              <a:t> </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4" name="Picture 8" descr="D:\eu_flag_co_funded_pos_[rgb]_right.jpg"/>
          <p:cNvPicPr>
            <a:picLocks noChangeAspect="1" noChangeArrowheads="1"/>
          </p:cNvPicPr>
          <p:nvPr/>
        </p:nvPicPr>
        <p:blipFill>
          <a:blip r:embed="rId4"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52182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0"/>
            <a:ext cx="9144000" cy="1080120"/>
          </a:xfrm>
          <a:prstGeom prst="wedgeRectCallout">
            <a:avLst>
              <a:gd name="adj1" fmla="val -33661"/>
              <a:gd name="adj2" fmla="val 63462"/>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latin typeface="Times New Roman" panose="02020603050405020304" pitchFamily="18" charset="0"/>
                <a:cs typeface="Times New Roman" panose="02020603050405020304" pitchFamily="18" charset="0"/>
              </a:rPr>
              <a:t>                                  European Association</a:t>
            </a:r>
          </a:p>
          <a:p>
            <a:pPr algn="just"/>
            <a:r>
              <a:rPr lang="en-US" b="1" dirty="0" smtClean="0">
                <a:latin typeface="Times New Roman" panose="02020603050405020304" pitchFamily="18" charset="0"/>
                <a:cs typeface="Times New Roman" panose="02020603050405020304" pitchFamily="18" charset="0"/>
              </a:rPr>
              <a:t>            for Quality Assurance in Higher Education </a:t>
            </a:r>
            <a:r>
              <a:rPr lang="uk-UA"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ENQA)</a:t>
            </a:r>
            <a:endParaRPr lang="ru-RU"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7" name="TextBox 6"/>
          <p:cNvSpPr txBox="1"/>
          <p:nvPr/>
        </p:nvSpPr>
        <p:spPr>
          <a:xfrm>
            <a:off x="467544" y="2006708"/>
            <a:ext cx="1823983" cy="919401"/>
          </a:xfrm>
          <a:prstGeom prst="roundRect">
            <a:avLst/>
          </a:prstGeom>
          <a:noFill/>
          <a:ln w="38100">
            <a:solidFill>
              <a:srgbClr val="00CC99"/>
            </a:solidFill>
          </a:ln>
        </p:spPr>
        <p:txBody>
          <a:bodyPr wrap="square" rtlCol="0">
            <a:spAutoFit/>
          </a:bodyPr>
          <a:lstStyle/>
          <a:p>
            <a:pPr algn="ctr"/>
            <a:r>
              <a:rPr lang="en-US" sz="2400" dirty="0" smtClean="0">
                <a:solidFill>
                  <a:schemeClr val="tx2">
                    <a:lumMod val="50000"/>
                  </a:schemeClr>
                </a:solidFill>
                <a:latin typeface="Times New Roman" panose="02020603050405020304" pitchFamily="18" charset="0"/>
                <a:cs typeface="Times New Roman" panose="02020603050405020304" pitchFamily="18" charset="0"/>
              </a:rPr>
              <a:t>ENQA</a:t>
            </a:r>
          </a:p>
          <a:p>
            <a:pPr algn="ctr"/>
            <a:r>
              <a:rPr lang="en-US" sz="2400" dirty="0" smtClean="0">
                <a:solidFill>
                  <a:schemeClr val="tx2">
                    <a:lumMod val="50000"/>
                  </a:schemeClr>
                </a:solidFill>
                <a:latin typeface="Times New Roman" panose="02020603050405020304" pitchFamily="18" charset="0"/>
                <a:cs typeface="Times New Roman" panose="02020603050405020304" pitchFamily="18" charset="0"/>
              </a:rPr>
              <a:t>(2000</a:t>
            </a:r>
            <a:r>
              <a:rPr lang="uk-UA" sz="2400"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2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73429" y="2704772"/>
            <a:ext cx="5281789" cy="783193"/>
          </a:xfrm>
          <a:prstGeom prst="roundRect">
            <a:avLst/>
          </a:prstGeom>
          <a:noFill/>
          <a:ln w="38100">
            <a:solidFill>
              <a:srgbClr val="00CC99"/>
            </a:solidFill>
          </a:ln>
        </p:spPr>
        <p:txBody>
          <a:bodyPr wrap="square" rtlCol="0">
            <a:spAutoFit/>
          </a:bodyPr>
          <a:lstStyle/>
          <a:p>
            <a:r>
              <a:rPr lang="en-US" sz="2000" dirty="0" smtClean="0">
                <a:solidFill>
                  <a:schemeClr val="tx2">
                    <a:lumMod val="50000"/>
                  </a:schemeClr>
                </a:solidFill>
                <a:latin typeface="Times New Roman" panose="02020603050405020304" pitchFamily="18" charset="0"/>
                <a:cs typeface="Times New Roman" panose="02020603050405020304" pitchFamily="18" charset="0"/>
              </a:rPr>
              <a:t>Recommendations of the European Commission </a:t>
            </a:r>
            <a:r>
              <a:rPr lang="uk-UA" sz="2000" dirty="0" smtClean="0">
                <a:solidFill>
                  <a:schemeClr val="tx2">
                    <a:lumMod val="50000"/>
                  </a:schemeClr>
                </a:solidFill>
                <a:latin typeface="Times New Roman" panose="02020603050405020304" pitchFamily="18" charset="0"/>
                <a:cs typeface="Times New Roman" panose="02020603050405020304" pitchFamily="18" charset="0"/>
              </a:rPr>
              <a:t>(1998)</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301347" y="3652456"/>
            <a:ext cx="3563963" cy="442674"/>
          </a:xfrm>
          <a:prstGeom prst="roundRect">
            <a:avLst/>
          </a:prstGeom>
          <a:noFill/>
          <a:ln w="38100">
            <a:solidFill>
              <a:srgbClr val="00CC99"/>
            </a:solidFill>
          </a:ln>
        </p:spPr>
        <p:txBody>
          <a:bodyPr wrap="square" rtlCol="0">
            <a:spAutoFit/>
          </a:bodyPr>
          <a:lstStyle/>
          <a:p>
            <a:r>
              <a:rPr lang="en-US" sz="2000" dirty="0" smtClean="0">
                <a:solidFill>
                  <a:schemeClr val="tx2">
                    <a:lumMod val="50000"/>
                  </a:schemeClr>
                </a:solidFill>
                <a:latin typeface="Times New Roman" panose="02020603050405020304" pitchFamily="18" charset="0"/>
                <a:cs typeface="Times New Roman" panose="02020603050405020304" pitchFamily="18" charset="0"/>
              </a:rPr>
              <a:t>Bologna Declaration </a:t>
            </a:r>
            <a:r>
              <a:rPr lang="uk-UA" sz="2000" dirty="0" smtClean="0">
                <a:solidFill>
                  <a:schemeClr val="tx2">
                    <a:lumMod val="50000"/>
                  </a:schemeClr>
                </a:solidFill>
                <a:latin typeface="Times New Roman" panose="02020603050405020304" pitchFamily="18" charset="0"/>
                <a:cs typeface="Times New Roman" panose="02020603050405020304" pitchFamily="18" charset="0"/>
              </a:rPr>
              <a:t>(1999)</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790888" y="1563638"/>
            <a:ext cx="6225356" cy="783193"/>
          </a:xfrm>
          <a:prstGeom prst="roundRect">
            <a:avLst/>
          </a:prstGeom>
          <a:noFill/>
          <a:ln w="38100">
            <a:solidFill>
              <a:srgbClr val="00CC99"/>
            </a:solidFill>
          </a:ln>
        </p:spPr>
        <p:txBody>
          <a:bodyPr wrap="none" rtlCol="0">
            <a:spAutoFit/>
          </a:bodyPr>
          <a:lstStyle/>
          <a:p>
            <a:pPr algn="ctr"/>
            <a:r>
              <a:rPr lang="en-US" sz="2000" dirty="0" smtClean="0">
                <a:solidFill>
                  <a:schemeClr val="tx2">
                    <a:lumMod val="50000"/>
                  </a:schemeClr>
                </a:solidFill>
                <a:latin typeface="Times New Roman" panose="02020603050405020304" pitchFamily="18" charset="0"/>
                <a:cs typeface="Times New Roman" panose="02020603050405020304" pitchFamily="18" charset="0"/>
              </a:rPr>
              <a:t>Project "European Pilot Project on the Quality </a:t>
            </a:r>
          </a:p>
          <a:p>
            <a:pPr algn="ctr"/>
            <a:r>
              <a:rPr lang="en-US" sz="2000" dirty="0" smtClean="0">
                <a:solidFill>
                  <a:schemeClr val="tx2">
                    <a:lumMod val="50000"/>
                  </a:schemeClr>
                </a:solidFill>
                <a:latin typeface="Times New Roman" panose="02020603050405020304" pitchFamily="18" charset="0"/>
                <a:cs typeface="Times New Roman" panose="02020603050405020304" pitchFamily="18" charset="0"/>
              </a:rPr>
              <a:t>Assurance Assessment in Higher Education "</a:t>
            </a:r>
            <a:r>
              <a:rPr lang="uk-UA" sz="2000" dirty="0" smtClean="0">
                <a:solidFill>
                  <a:schemeClr val="tx2">
                    <a:lumMod val="50000"/>
                  </a:schemeClr>
                </a:solidFill>
                <a:latin typeface="Times New Roman" panose="02020603050405020304" pitchFamily="18" charset="0"/>
                <a:cs typeface="Times New Roman" panose="02020603050405020304" pitchFamily="18" charset="0"/>
              </a:rPr>
              <a:t>(1994-1995)</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2" name="Прямая со стрелкой 11"/>
          <p:cNvCxnSpPr>
            <a:stCxn id="10" idx="1"/>
          </p:cNvCxnSpPr>
          <p:nvPr/>
        </p:nvCxnSpPr>
        <p:spPr>
          <a:xfrm rot="10800000" flipV="1">
            <a:off x="2411768" y="1955235"/>
            <a:ext cx="379121" cy="391592"/>
          </a:xfrm>
          <a:prstGeom prst="straightConnector1">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8" idx="1"/>
          </p:cNvCxnSpPr>
          <p:nvPr/>
        </p:nvCxnSpPr>
        <p:spPr>
          <a:xfrm rot="10800000">
            <a:off x="2411761" y="2571751"/>
            <a:ext cx="861668" cy="524618"/>
          </a:xfrm>
          <a:prstGeom prst="straightConnector1">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1"/>
          </p:cNvCxnSpPr>
          <p:nvPr/>
        </p:nvCxnSpPr>
        <p:spPr>
          <a:xfrm flipH="1" flipV="1">
            <a:off x="2411760" y="2748929"/>
            <a:ext cx="889587" cy="1124864"/>
          </a:xfrm>
          <a:prstGeom prst="straightConnector1">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8" descr="D:\eu_flag_co_funded_pos_[rgb]_right.jpg"/>
          <p:cNvPicPr>
            <a:picLocks noChangeAspect="1" noChangeArrowheads="1"/>
          </p:cNvPicPr>
          <p:nvPr/>
        </p:nvPicPr>
        <p:blipFill>
          <a:blip r:embed="rId4"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4038003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0"/>
            <a:ext cx="9144000" cy="864096"/>
          </a:xfrm>
          <a:prstGeom prst="wedgeRectCallout">
            <a:avLst>
              <a:gd name="adj1" fmla="val -36401"/>
              <a:gd name="adj2" fmla="val 6250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atin typeface="Times New Roman" panose="02020603050405020304" pitchFamily="18" charset="0"/>
                <a:cs typeface="Times New Roman" panose="02020603050405020304" pitchFamily="18" charset="0"/>
              </a:rPr>
              <a:t>           ESG</a:t>
            </a:r>
            <a:r>
              <a:rPr lang="uk-UA"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origins of creation</a:t>
            </a:r>
            <a:endParaRPr lang="ru-RU" sz="28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7" name="TextBox 6"/>
          <p:cNvSpPr txBox="1"/>
          <p:nvPr/>
        </p:nvSpPr>
        <p:spPr>
          <a:xfrm>
            <a:off x="1199053" y="1275606"/>
            <a:ext cx="882856" cy="715089"/>
          </a:xfrm>
          <a:prstGeom prst="roundRect">
            <a:avLst/>
          </a:prstGeom>
          <a:noFill/>
          <a:ln w="38100">
            <a:solidFill>
              <a:srgbClr val="00CC99"/>
            </a:solidFill>
          </a:ln>
        </p:spPr>
        <p:txBody>
          <a:bodyPr wrap="none" rtlCol="0">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Berlin</a:t>
            </a:r>
            <a:r>
              <a:rPr lang="uk-UA" dirty="0" smtClean="0">
                <a:solidFill>
                  <a:schemeClr val="tx2">
                    <a:lumMod val="50000"/>
                  </a:schemeClr>
                </a:solidFill>
                <a:latin typeface="Times New Roman" panose="02020603050405020304" pitchFamily="18" charset="0"/>
                <a:cs typeface="Times New Roman" panose="02020603050405020304" pitchFamily="18" charset="0"/>
              </a:rPr>
              <a:t> </a:t>
            </a:r>
          </a:p>
          <a:p>
            <a:pPr algn="ctr"/>
            <a:r>
              <a:rPr lang="uk-UA" dirty="0" smtClean="0">
                <a:solidFill>
                  <a:schemeClr val="tx2">
                    <a:lumMod val="50000"/>
                  </a:schemeClr>
                </a:solidFill>
                <a:latin typeface="Times New Roman" panose="02020603050405020304" pitchFamily="18" charset="0"/>
                <a:cs typeface="Times New Roman" panose="02020603050405020304" pitchFamily="18" charset="0"/>
              </a:rPr>
              <a:t>(2003)</a:t>
            </a:r>
          </a:p>
        </p:txBody>
      </p:sp>
      <p:sp>
        <p:nvSpPr>
          <p:cNvPr id="8" name="TextBox 7"/>
          <p:cNvSpPr txBox="1"/>
          <p:nvPr/>
        </p:nvSpPr>
        <p:spPr>
          <a:xfrm>
            <a:off x="1120863" y="2524991"/>
            <a:ext cx="912907" cy="715089"/>
          </a:xfrm>
          <a:prstGeom prst="roundRect">
            <a:avLst/>
          </a:prstGeom>
          <a:noFill/>
          <a:ln w="38100">
            <a:solidFill>
              <a:srgbClr val="00CC99"/>
            </a:solidFill>
          </a:ln>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Bergen</a:t>
            </a:r>
          </a:p>
          <a:p>
            <a:r>
              <a:rPr lang="uk-UA" dirty="0" smtClean="0">
                <a:solidFill>
                  <a:schemeClr val="tx2">
                    <a:lumMod val="50000"/>
                  </a:schemeClr>
                </a:solidFill>
                <a:latin typeface="Times New Roman" panose="02020603050405020304" pitchFamily="18" charset="0"/>
                <a:cs typeface="Times New Roman" panose="02020603050405020304" pitchFamily="18" charset="0"/>
              </a:rPr>
              <a:t>(2005)</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20863" y="3795886"/>
            <a:ext cx="1039237" cy="715089"/>
          </a:xfrm>
          <a:prstGeom prst="roundRect">
            <a:avLst/>
          </a:prstGeom>
          <a:noFill/>
          <a:ln w="38100">
            <a:solidFill>
              <a:srgbClr val="00CC99"/>
            </a:solidFill>
          </a:ln>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Brussels</a:t>
            </a:r>
          </a:p>
          <a:p>
            <a:r>
              <a:rPr lang="uk-UA" dirty="0" smtClean="0">
                <a:solidFill>
                  <a:schemeClr val="tx2">
                    <a:lumMod val="50000"/>
                  </a:schemeClr>
                </a:solidFill>
                <a:latin typeface="Times New Roman" panose="02020603050405020304" pitchFamily="18" charset="0"/>
                <a:cs typeface="Times New Roman" panose="02020603050405020304" pitchFamily="18" charset="0"/>
              </a:rPr>
              <a:t>(2008)</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958616" y="1428838"/>
            <a:ext cx="3138607" cy="408623"/>
          </a:xfrm>
          <a:prstGeom prst="roundRect">
            <a:avLst/>
          </a:prstGeom>
          <a:noFill/>
          <a:ln w="38100">
            <a:solidFill>
              <a:srgbClr val="00CC99"/>
            </a:solidFill>
          </a:ln>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ENQA</a:t>
            </a:r>
            <a:r>
              <a:rPr lang="uk-UA"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intention to create ESG</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27984" y="2678223"/>
            <a:ext cx="2504152" cy="408623"/>
          </a:xfrm>
          <a:prstGeom prst="roundRect">
            <a:avLst/>
          </a:prstGeom>
          <a:noFill/>
          <a:ln w="38100">
            <a:solidFill>
              <a:srgbClr val="00CC99"/>
            </a:solidFill>
          </a:ln>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Adoption of (ESG</a:t>
            </a:r>
            <a:r>
              <a:rPr lang="uk-UA" dirty="0" smtClean="0">
                <a:solidFill>
                  <a:schemeClr val="tx2">
                    <a:lumMod val="50000"/>
                  </a:schemeClr>
                </a:solidFill>
                <a:latin typeface="Times New Roman" panose="02020603050405020304" pitchFamily="18" charset="0"/>
                <a:cs typeface="Times New Roman" panose="02020603050405020304" pitchFamily="18" charset="0"/>
              </a:rPr>
              <a:t> (Е 4)</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00180" y="3723878"/>
            <a:ext cx="4025613" cy="715089"/>
          </a:xfrm>
          <a:prstGeom prst="roundRect">
            <a:avLst/>
          </a:prstGeom>
          <a:noFill/>
          <a:ln w="38100">
            <a:solidFill>
              <a:srgbClr val="00CC99"/>
            </a:solidFill>
          </a:ln>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Creation of </a:t>
            </a:r>
            <a:r>
              <a:rPr lang="en-US" dirty="0" smtClean="0">
                <a:latin typeface="Times New Roman" pitchFamily="18" charset="0"/>
                <a:cs typeface="Times New Roman" pitchFamily="18" charset="0"/>
              </a:rPr>
              <a:t>European Quality Assurance </a:t>
            </a:r>
          </a:p>
          <a:p>
            <a:r>
              <a:rPr lang="en-US" dirty="0" smtClean="0">
                <a:latin typeface="Times New Roman" pitchFamily="18" charset="0"/>
                <a:cs typeface="Times New Roman" pitchFamily="18" charset="0"/>
              </a:rPr>
              <a:t>Register (</a:t>
            </a:r>
            <a:r>
              <a:rPr lang="en-US" dirty="0" smtClean="0">
                <a:solidFill>
                  <a:schemeClr val="tx2">
                    <a:lumMod val="50000"/>
                  </a:schemeClr>
                </a:solidFill>
                <a:latin typeface="Times New Roman" panose="02020603050405020304" pitchFamily="18" charset="0"/>
                <a:cs typeface="Times New Roman" panose="02020603050405020304" pitchFamily="18" charset="0"/>
              </a:rPr>
              <a:t>EQAR</a:t>
            </a:r>
            <a:r>
              <a:rPr lang="uk-UA" dirty="0" smtClean="0">
                <a:solidFill>
                  <a:schemeClr val="tx2">
                    <a:lumMod val="50000"/>
                  </a:schemeClr>
                </a:solidFill>
                <a:latin typeface="Times New Roman" panose="02020603050405020304" pitchFamily="18" charset="0"/>
                <a:cs typeface="Times New Roman" panose="02020603050405020304" pitchFamily="18" charset="0"/>
              </a:rPr>
              <a:t> (Е 4)</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4" name="Прямая со стрелкой 13"/>
          <p:cNvCxnSpPr>
            <a:stCxn id="7" idx="3"/>
            <a:endCxn id="10" idx="1"/>
          </p:cNvCxnSpPr>
          <p:nvPr/>
        </p:nvCxnSpPr>
        <p:spPr>
          <a:xfrm flipV="1">
            <a:off x="2081909" y="1633150"/>
            <a:ext cx="1876707" cy="1"/>
          </a:xfrm>
          <a:prstGeom prst="straightConnector1">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8" idx="3"/>
          </p:cNvCxnSpPr>
          <p:nvPr/>
        </p:nvCxnSpPr>
        <p:spPr>
          <a:xfrm>
            <a:off x="2033770" y="2882536"/>
            <a:ext cx="2322206" cy="1588"/>
          </a:xfrm>
          <a:prstGeom prst="straightConnector1">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9" idx="3"/>
          </p:cNvCxnSpPr>
          <p:nvPr/>
        </p:nvCxnSpPr>
        <p:spPr>
          <a:xfrm>
            <a:off x="2160100" y="4153431"/>
            <a:ext cx="1798516" cy="1588"/>
          </a:xfrm>
          <a:prstGeom prst="straightConnector1">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20" name="Стрелка вниз 19"/>
          <p:cNvSpPr/>
          <p:nvPr/>
        </p:nvSpPr>
        <p:spPr>
          <a:xfrm>
            <a:off x="5148064" y="1990695"/>
            <a:ext cx="411416" cy="365031"/>
          </a:xfrm>
          <a:prstGeom prst="downArrow">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5220071" y="3240080"/>
            <a:ext cx="432049" cy="339782"/>
          </a:xfrm>
          <a:prstGeom prst="downArrow">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20272" y="1633897"/>
            <a:ext cx="1716782" cy="1716782"/>
          </a:xfrm>
          <a:prstGeom prst="rect">
            <a:avLst/>
          </a:prstGeom>
        </p:spPr>
      </p:pic>
      <p:pic>
        <p:nvPicPr>
          <p:cNvPr id="17"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612053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7394" y="1174859"/>
            <a:ext cx="1069214" cy="374571"/>
          </a:xfrm>
          <a:prstGeom prst="roundRect">
            <a:avLst/>
          </a:prstGeom>
          <a:solidFill>
            <a:srgbClr val="00C6BB">
              <a:lumMod val="75000"/>
            </a:srgbClr>
          </a:solidFill>
          <a:ln>
            <a:solidFill>
              <a:srgbClr val="00C6BB"/>
            </a:solidFill>
          </a:ln>
        </p:spPr>
        <p:txBody>
          <a:bodyPr wrap="non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Group </a:t>
            </a:r>
            <a:r>
              <a:rPr kumimoji="0" lang="uk-UA" sz="1600" b="0" i="0" u="none" strike="noStrike" kern="0" cap="none" spc="0" normalizeH="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Е 4</a:t>
            </a:r>
            <a:endParaRPr kumimoji="0" lang="ru-RU"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2772327" y="2141009"/>
            <a:ext cx="3599346" cy="946461"/>
          </a:xfrm>
          <a:prstGeom prst="roundRect">
            <a:avLst/>
          </a:prstGeom>
          <a:solidFill>
            <a:srgbClr val="00C6BB">
              <a:lumMod val="75000"/>
            </a:srgbClr>
          </a:solidFill>
          <a:ln w="25400" cap="flat" cmpd="sng" algn="ctr">
            <a:solidFill>
              <a:srgbClr val="00C6BB">
                <a:shade val="50000"/>
              </a:srgbClr>
            </a:solidFill>
            <a:prstDash val="solid"/>
          </a:ln>
          <a:effectLst/>
        </p:spPr>
        <p:txBody>
          <a:bodyPr rtlCol="0" anchor="ctr"/>
          <a:lstStyle/>
          <a:p>
            <a:pPr algn="ctr"/>
            <a:r>
              <a:rPr lang="en-US" sz="1600" b="1" dirty="0" smtClean="0">
                <a:solidFill>
                  <a:schemeClr val="bg1"/>
                </a:solidFill>
                <a:latin typeface="Times New Roman" panose="02020603050405020304" pitchFamily="18" charset="0"/>
                <a:cs typeface="Times New Roman" panose="02020603050405020304" pitchFamily="18" charset="0"/>
              </a:rPr>
              <a:t>European Association</a:t>
            </a:r>
          </a:p>
          <a:p>
            <a:pPr algn="ctr"/>
            <a:r>
              <a:rPr lang="en-US" sz="1600" b="1" dirty="0" smtClean="0">
                <a:solidFill>
                  <a:schemeClr val="bg1"/>
                </a:solidFill>
                <a:latin typeface="Times New Roman" panose="02020603050405020304" pitchFamily="18" charset="0"/>
                <a:cs typeface="Times New Roman" panose="02020603050405020304" pitchFamily="18" charset="0"/>
              </a:rPr>
              <a:t>for Quality Assurance in Higher Education </a:t>
            </a:r>
            <a:r>
              <a:rPr kumimoji="0" lang="uk-UA"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a:t>
            </a:r>
            <a:r>
              <a:rPr kumimoji="0" lang="en-US"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ENQA)</a:t>
            </a:r>
            <a:endParaRPr kumimoji="0" lang="ru-RU"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42182" y="2418943"/>
            <a:ext cx="1773190" cy="1336937"/>
          </a:xfrm>
          <a:prstGeom prst="roundRect">
            <a:avLst/>
          </a:prstGeom>
          <a:solidFill>
            <a:srgbClr val="00C6BB">
              <a:lumMod val="75000"/>
            </a:srgbClr>
          </a:solidFill>
          <a:ln w="25400" cap="flat" cmpd="sng" algn="ctr">
            <a:solidFill>
              <a:srgbClr val="00C6BB"/>
            </a:solidFill>
            <a:prstDash val="solid"/>
          </a:ln>
          <a:effectLst/>
        </p:spPr>
        <p:txBody>
          <a:bodyPr rtlCol="0" anchor="ctr"/>
          <a:lstStyle/>
          <a:p>
            <a:pPr lvl="0" algn="ctr" defTabSz="457200" eaLnBrk="0" fontAlgn="base" hangingPunct="0">
              <a:spcBef>
                <a:spcPct val="0"/>
              </a:spcBef>
              <a:spcAft>
                <a:spcPct val="0"/>
              </a:spcAft>
              <a:defRPr/>
            </a:pPr>
            <a:r>
              <a:rPr lang="en-US" sz="1600" b="1" dirty="0" smtClean="0">
                <a:solidFill>
                  <a:schemeClr val="bg1"/>
                </a:solidFill>
              </a:rPr>
              <a:t>European University Association</a:t>
            </a:r>
          </a:p>
          <a:p>
            <a:pPr lvl="0" algn="ctr" defTabSz="457200" eaLnBrk="0" fontAlgn="base" hangingPunct="0">
              <a:spcBef>
                <a:spcPct val="0"/>
              </a:spcBef>
              <a:spcAft>
                <a:spcPct val="0"/>
              </a:spcAft>
              <a:defRPr/>
            </a:pPr>
            <a:r>
              <a:rPr kumimoji="0" lang="uk-UA"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a:t>
            </a:r>
            <a:r>
              <a:rPr kumimoji="0" lang="en-US"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EUA)</a:t>
            </a:r>
            <a:endParaRPr kumimoji="0" lang="ru-RU"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7182767" y="2509247"/>
            <a:ext cx="1733453" cy="1246633"/>
          </a:xfrm>
          <a:prstGeom prst="roundRect">
            <a:avLst/>
          </a:prstGeom>
          <a:solidFill>
            <a:srgbClr val="00C6BB">
              <a:lumMod val="75000"/>
            </a:srgbClr>
          </a:solidFill>
          <a:ln w="25400" cap="flat" cmpd="sng" algn="ctr">
            <a:solidFill>
              <a:srgbClr val="00C6BB"/>
            </a:solidFill>
            <a:prstDash val="solid"/>
          </a:ln>
          <a:effectLst/>
        </p:spPr>
        <p:txBody>
          <a:bodyPr rtlCol="0" anchor="ctr"/>
          <a:lstStyle/>
          <a:p>
            <a:pPr lvl="0" algn="ctr" defTabSz="457200" eaLnBrk="0" fontAlgn="base" hangingPunct="0">
              <a:spcBef>
                <a:spcPct val="0"/>
              </a:spcBef>
              <a:spcAft>
                <a:spcPct val="0"/>
              </a:spcAft>
              <a:defRPr/>
            </a:pPr>
            <a:r>
              <a:rPr lang="en-US" sz="1400" b="1" dirty="0" smtClean="0">
                <a:solidFill>
                  <a:schemeClr val="bg1"/>
                </a:solidFill>
              </a:rPr>
              <a:t>European Association of Institutions in Higher Education</a:t>
            </a:r>
          </a:p>
          <a:p>
            <a:pPr lvl="0" algn="ctr" defTabSz="457200" eaLnBrk="0" fontAlgn="base" hangingPunct="0">
              <a:spcBef>
                <a:spcPct val="0"/>
              </a:spcBef>
              <a:spcAft>
                <a:spcPct val="0"/>
              </a:spcAft>
              <a:defRPr/>
            </a:pPr>
            <a:r>
              <a:rPr kumimoji="0" lang="uk-UA"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a:t>
            </a:r>
            <a:r>
              <a:rPr kumimoji="0" lang="en-US"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EURASHE)</a:t>
            </a:r>
            <a:endParaRPr kumimoji="0" lang="ru-RU" sz="1600" b="0"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a:off x="2013539" y="2715766"/>
            <a:ext cx="745408" cy="14751"/>
          </a:xfrm>
          <a:prstGeom prst="straightConnector1">
            <a:avLst/>
          </a:prstGeom>
          <a:noFill/>
          <a:ln w="57150" cap="flat" cmpd="sng" algn="ctr">
            <a:solidFill>
              <a:srgbClr val="00C6BB">
                <a:lumMod val="75000"/>
              </a:srgbClr>
            </a:solidFill>
            <a:prstDash val="solid"/>
            <a:headEnd type="arrow"/>
            <a:tailEnd type="arrow"/>
          </a:ln>
          <a:effectLst/>
        </p:spPr>
      </p:cxnSp>
      <p:cxnSp>
        <p:nvCxnSpPr>
          <p:cNvPr id="10" name="Прямая со стрелкой 9"/>
          <p:cNvCxnSpPr/>
          <p:nvPr/>
        </p:nvCxnSpPr>
        <p:spPr>
          <a:xfrm flipV="1">
            <a:off x="6411003" y="2679719"/>
            <a:ext cx="771764" cy="18403"/>
          </a:xfrm>
          <a:prstGeom prst="straightConnector1">
            <a:avLst/>
          </a:prstGeom>
          <a:noFill/>
          <a:ln w="57150" cap="flat" cmpd="sng" algn="ctr">
            <a:solidFill>
              <a:srgbClr val="00C6BB">
                <a:lumMod val="75000"/>
              </a:srgbClr>
            </a:solidFill>
            <a:prstDash val="solid"/>
            <a:headEnd type="arrow"/>
            <a:tailEnd type="arrow"/>
          </a:ln>
          <a:effectLst/>
        </p:spPr>
      </p:cxnSp>
      <p:sp>
        <p:nvSpPr>
          <p:cNvPr id="11" name="Двойная стрелка влево/вверх 10"/>
          <p:cNvSpPr/>
          <p:nvPr/>
        </p:nvSpPr>
        <p:spPr>
          <a:xfrm>
            <a:off x="7015010" y="4003617"/>
            <a:ext cx="1034483" cy="424577"/>
          </a:xfrm>
          <a:prstGeom prst="leftUpArrow">
            <a:avLst/>
          </a:prstGeom>
          <a:solidFill>
            <a:srgbClr val="00C6BB">
              <a:lumMod val="75000"/>
            </a:srgbClr>
          </a:solidFill>
          <a:ln w="57150" cap="flat" cmpd="sng" algn="ctr">
            <a:solidFill>
              <a:srgbClr val="00C6BB">
                <a:shade val="50000"/>
              </a:srgbClr>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2" name="Двойная стрелка влево/вверх 11"/>
          <p:cNvSpPr/>
          <p:nvPr/>
        </p:nvSpPr>
        <p:spPr>
          <a:xfrm flipH="1">
            <a:off x="1166434" y="3940339"/>
            <a:ext cx="1190794" cy="540344"/>
          </a:xfrm>
          <a:prstGeom prst="leftUpArrow">
            <a:avLst/>
          </a:prstGeom>
          <a:solidFill>
            <a:srgbClr val="00C6BB">
              <a:lumMod val="75000"/>
            </a:srgbClr>
          </a:solidFill>
          <a:ln w="57150" cap="flat" cmpd="sng" algn="ctr">
            <a:solidFill>
              <a:srgbClr val="00C6BB">
                <a:shade val="50000"/>
              </a:srgbClr>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3" name="Стрелка углом 12"/>
          <p:cNvSpPr/>
          <p:nvPr/>
        </p:nvSpPr>
        <p:spPr>
          <a:xfrm rot="5400000">
            <a:off x="6744048" y="223724"/>
            <a:ext cx="616268" cy="2729722"/>
          </a:xfrm>
          <a:prstGeom prst="bentArrow">
            <a:avLst/>
          </a:prstGeom>
          <a:solidFill>
            <a:srgbClr val="00C6BB">
              <a:lumMod val="75000"/>
            </a:srgbClr>
          </a:solidFill>
          <a:ln w="25400" cap="flat" cmpd="sng" algn="ctr">
            <a:solidFill>
              <a:srgbClr val="00C6BB">
                <a:lumMod val="75000"/>
              </a:srgbClr>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entury Gothic"/>
              <a:ea typeface="+mn-ea"/>
              <a:cs typeface="+mn-cs"/>
            </a:endParaRPr>
          </a:p>
        </p:txBody>
      </p:sp>
      <p:sp>
        <p:nvSpPr>
          <p:cNvPr id="14" name="Стрелка углом 13"/>
          <p:cNvSpPr/>
          <p:nvPr/>
        </p:nvSpPr>
        <p:spPr>
          <a:xfrm rot="5400000" flipV="1">
            <a:off x="1707238" y="249391"/>
            <a:ext cx="616268" cy="2600078"/>
          </a:xfrm>
          <a:prstGeom prst="bentArrow">
            <a:avLst/>
          </a:prstGeom>
          <a:solidFill>
            <a:srgbClr val="00C6BB">
              <a:lumMod val="75000"/>
            </a:srgbClr>
          </a:solidFill>
          <a:ln w="25400" cap="flat" cmpd="sng" algn="ctr">
            <a:solidFill>
              <a:srgbClr val="00C6BB">
                <a:lumMod val="75000"/>
              </a:srgbClr>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entury Gothic"/>
              <a:ea typeface="+mn-ea"/>
              <a:cs typeface="+mn-cs"/>
            </a:endParaRPr>
          </a:p>
        </p:txBody>
      </p:sp>
      <p:sp>
        <p:nvSpPr>
          <p:cNvPr id="2" name="Прямоугольная выноска 1"/>
          <p:cNvSpPr/>
          <p:nvPr/>
        </p:nvSpPr>
        <p:spPr>
          <a:xfrm>
            <a:off x="0" y="0"/>
            <a:ext cx="9144000" cy="864096"/>
          </a:xfrm>
          <a:prstGeom prst="wedgeRectCallout">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Times New Roman" panose="02020603050405020304" pitchFamily="18" charset="0"/>
                <a:cs typeface="Times New Roman" panose="02020603050405020304" pitchFamily="18" charset="0"/>
              </a:rPr>
              <a:t>         European Association for Quality </a:t>
            </a:r>
          </a:p>
          <a:p>
            <a:pPr algn="just"/>
            <a:r>
              <a:rPr lang="en-US" sz="2400" b="1" dirty="0" smtClean="0">
                <a:latin typeface="Times New Roman" panose="02020603050405020304" pitchFamily="18" charset="0"/>
                <a:cs typeface="Times New Roman" panose="02020603050405020304" pitchFamily="18" charset="0"/>
              </a:rPr>
              <a:t>         Assurance in Higher Education </a:t>
            </a:r>
            <a:r>
              <a:rPr lang="uk-UA"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ENQA)</a:t>
            </a:r>
            <a:r>
              <a:rPr lang="uk-UA"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8" name="Скругленный прямоугольник 7"/>
          <p:cNvSpPr/>
          <p:nvPr/>
        </p:nvSpPr>
        <p:spPr>
          <a:xfrm>
            <a:off x="2534854" y="3523687"/>
            <a:ext cx="4074291" cy="855785"/>
          </a:xfrm>
          <a:prstGeom prst="roundRect">
            <a:avLst/>
          </a:prstGeom>
          <a:solidFill>
            <a:srgbClr val="00C6BB">
              <a:lumMod val="75000"/>
            </a:srgbClr>
          </a:solidFill>
          <a:ln w="25400" cap="flat" cmpd="sng" algn="ctr">
            <a:solidFill>
              <a:srgbClr val="00C6BB"/>
            </a:solidFill>
            <a:prstDash val="solid"/>
          </a:ln>
          <a:effectLst/>
        </p:spPr>
        <p:txBody>
          <a:bodyPr rtlCol="0" anchor="ctr"/>
          <a:lstStyle/>
          <a:p>
            <a:endParaRPr lang="en-US" sz="1600" dirty="0" smtClean="0"/>
          </a:p>
          <a:p>
            <a:pPr algn="ctr"/>
            <a:r>
              <a:rPr lang="en-US" sz="1600" b="1" dirty="0" smtClean="0">
                <a:solidFill>
                  <a:schemeClr val="bg1"/>
                </a:solidFill>
              </a:rPr>
              <a:t>European students’ union </a:t>
            </a:r>
            <a:r>
              <a:rPr kumimoji="0" lang="en-US" sz="1600" b="1"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rPr>
              <a:t>(ESU)</a:t>
            </a:r>
            <a:endParaRPr kumimoji="0" lang="ru-RU" sz="1600" b="1" i="0" u="none" strike="noStrike" kern="0" cap="none" spc="0" normalizeH="0" baseline="0" noProof="0" dirty="0" smtClean="0">
              <a:ln>
                <a:solidFill>
                  <a:prstClr val="white"/>
                </a:solid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18" name="Picture 8" descr="D:\eu_flag_co_funded_pos_[rgb]_right.jpg"/>
          <p:cNvPicPr>
            <a:picLocks noChangeAspect="1" noChangeArrowheads="1"/>
          </p:cNvPicPr>
          <p:nvPr/>
        </p:nvPicPr>
        <p:blipFill>
          <a:blip r:embed="rId4"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009204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1"/>
            <a:ext cx="9144000" cy="835757"/>
          </a:xfrm>
          <a:prstGeom prst="wedgeRectCallout">
            <a:avLst>
              <a:gd name="adj1" fmla="val -35719"/>
              <a:gd name="adj2" fmla="val 65194"/>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7" name="Скругленный прямоугольник 6"/>
          <p:cNvSpPr/>
          <p:nvPr/>
        </p:nvSpPr>
        <p:spPr>
          <a:xfrm>
            <a:off x="5436096" y="2071778"/>
            <a:ext cx="3384376" cy="2281476"/>
          </a:xfrm>
          <a:prstGeom prst="roundRect">
            <a:avLst/>
          </a:prstGeom>
          <a:ln w="28575">
            <a:solidFill>
              <a:srgbClr val="00CC99"/>
            </a:solidFill>
          </a:ln>
        </p:spPr>
        <p:txBody>
          <a:bodyPr wrap="square">
            <a:spAutoFit/>
          </a:bodyPr>
          <a:lstStyle/>
          <a:p>
            <a:pPr algn="ctr"/>
            <a:r>
              <a:rPr lang="en-US" sz="1600" b="1" dirty="0" smtClean="0">
                <a:solidFill>
                  <a:schemeClr val="tx2">
                    <a:lumMod val="50000"/>
                  </a:schemeClr>
                </a:solidFill>
                <a:latin typeface="Times New Roman" panose="02020603050405020304" pitchFamily="18" charset="0"/>
                <a:cs typeface="Times New Roman" panose="02020603050405020304" pitchFamily="18" charset="0"/>
              </a:rPr>
              <a:t>Expertise</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 a holistic scientific-cognitive or qualification procedure, which involves a comprehensive contextual study of the phenomenon, process, conditions of existence or course of events selected by the subject of examination (I.P. </a:t>
            </a:r>
            <a:r>
              <a:rPr lang="en-US" sz="1600" dirty="0" err="1" smtClean="0">
                <a:solidFill>
                  <a:schemeClr val="tx2">
                    <a:lumMod val="50000"/>
                  </a:schemeClr>
                </a:solidFill>
                <a:latin typeface="Times New Roman" panose="02020603050405020304" pitchFamily="18" charset="0"/>
                <a:cs typeface="Times New Roman" panose="02020603050405020304" pitchFamily="18" charset="0"/>
              </a:rPr>
              <a:t>Manoha</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79512" y="2067694"/>
            <a:ext cx="3240360" cy="2553891"/>
          </a:xfrm>
          <a:prstGeom prst="roundRect">
            <a:avLst/>
          </a:prstGeom>
          <a:ln w="38100">
            <a:solidFill>
              <a:srgbClr val="00CC99"/>
            </a:solidFill>
          </a:ln>
        </p:spPr>
        <p:txBody>
          <a:bodyPr wrap="square">
            <a:spAutoFit/>
          </a:bodyPr>
          <a:lstStyle/>
          <a:p>
            <a:pPr algn="ctr"/>
            <a:r>
              <a:rPr lang="en-US" sz="1600" b="1" dirty="0" smtClean="0">
                <a:solidFill>
                  <a:schemeClr val="tx2">
                    <a:lumMod val="50000"/>
                  </a:schemeClr>
                </a:solidFill>
                <a:latin typeface="Times New Roman" panose="02020603050405020304" pitchFamily="18" charset="0"/>
                <a:cs typeface="Times New Roman" panose="02020603050405020304" pitchFamily="18" charset="0"/>
              </a:rPr>
              <a:t>The education standard </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reflects the minimum of education content. The standard is a benchmark for comparing the results of education in various fields, on the basis of which the level of mastery of educational material at all levels of education is determined.</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79512" y="1011322"/>
            <a:ext cx="8712968" cy="817245"/>
          </a:xfrm>
          <a:prstGeom prst="roundRect">
            <a:avLst/>
          </a:prstGeom>
          <a:ln w="28575">
            <a:solidFill>
              <a:srgbClr val="00CC99"/>
            </a:solidFill>
          </a:ln>
        </p:spPr>
        <p:txBody>
          <a:bodyPr wrap="square">
            <a:spAutoFit/>
          </a:bodyPr>
          <a:lstStyle/>
          <a:p>
            <a:pPr algn="ctr"/>
            <a:r>
              <a:rPr lang="en-US" sz="1400" b="1" dirty="0" smtClean="0">
                <a:solidFill>
                  <a:schemeClr val="tx2">
                    <a:lumMod val="50000"/>
                  </a:schemeClr>
                </a:solidFill>
                <a:latin typeface="Times New Roman" panose="02020603050405020304" pitchFamily="18" charset="0"/>
                <a:cs typeface="Times New Roman" panose="02020603050405020304" pitchFamily="18" charset="0"/>
              </a:rPr>
              <a:t>Standard</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 is a normative document, based on consensus, adopted by a recognized body, which establishes for the general and repeated use of a rule, instruction or characteristic of an activity or its results, and aimed at achieving the optimal degree of order in a particular field.</a:t>
            </a:r>
            <a:endParaRPr lang="ru-RU" sz="1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13148" y="2071778"/>
            <a:ext cx="1746028" cy="2281476"/>
          </a:xfrm>
          <a:prstGeom prst="rect">
            <a:avLst/>
          </a:prstGeom>
        </p:spPr>
      </p:pic>
      <p:pic>
        <p:nvPicPr>
          <p:cNvPr id="11"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435962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6" name="Прямоугольная выноска 5"/>
          <p:cNvSpPr/>
          <p:nvPr/>
        </p:nvSpPr>
        <p:spPr>
          <a:xfrm>
            <a:off x="0" y="-1"/>
            <a:ext cx="9144000" cy="835757"/>
          </a:xfrm>
          <a:prstGeom prst="wedgeRectCallout">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79512" y="3507854"/>
            <a:ext cx="8748972" cy="1464231"/>
          </a:xfrm>
          <a:prstGeom prst="roundRect">
            <a:avLst/>
          </a:prstGeom>
          <a:ln w="38100">
            <a:solidFill>
              <a:srgbClr val="00CC99"/>
            </a:solidFill>
          </a:ln>
        </p:spPr>
        <p:txBody>
          <a:bodyPr wrap="square">
            <a:spAutoFit/>
          </a:bodyPr>
          <a:lstStyle/>
          <a:p>
            <a:pPr algn="ctr"/>
            <a:r>
              <a:rPr lang="en-US" sz="1600" b="1" dirty="0" smtClean="0">
                <a:solidFill>
                  <a:schemeClr val="tx2">
                    <a:lumMod val="50000"/>
                  </a:schemeClr>
                </a:solidFill>
                <a:latin typeface="Times New Roman" panose="02020603050405020304" pitchFamily="18" charset="0"/>
                <a:cs typeface="Times New Roman" panose="02020603050405020304" pitchFamily="18" charset="0"/>
              </a:rPr>
              <a:t>Monitoring in education </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a special system for collecting, processing, storing and disseminating information on the state of education, forecasting on the basis of objective data of dynamics and the main trends of its development, and developing scientifically substantiated recommendations for making managerial decisions regarding the improvement of the functioning of the educational industry (T. O. </a:t>
            </a:r>
            <a:r>
              <a:rPr lang="en-US" sz="1600" dirty="0" err="1" smtClean="0">
                <a:solidFill>
                  <a:schemeClr val="tx2">
                    <a:lumMod val="50000"/>
                  </a:schemeClr>
                </a:solidFill>
                <a:latin typeface="Times New Roman" panose="02020603050405020304" pitchFamily="18" charset="0"/>
                <a:cs typeface="Times New Roman" panose="02020603050405020304" pitchFamily="18" charset="0"/>
              </a:rPr>
              <a:t>Lukin</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64087" y="1131590"/>
            <a:ext cx="3607993" cy="2281476"/>
          </a:xfrm>
          <a:prstGeom prst="roundRect">
            <a:avLst/>
          </a:prstGeom>
          <a:noFill/>
          <a:ln w="38100">
            <a:solidFill>
              <a:srgbClr val="00CC99"/>
            </a:solidFill>
          </a:ln>
        </p:spPr>
        <p:txBody>
          <a:bodyPr wrap="square" rtlCol="0">
            <a:spAutoFit/>
          </a:bodyPr>
          <a:lstStyle/>
          <a:p>
            <a:pPr algn="ctr"/>
            <a:r>
              <a:rPr lang="en-US" sz="1600" b="1" dirty="0" smtClean="0">
                <a:solidFill>
                  <a:schemeClr val="tx2">
                    <a:lumMod val="50000"/>
                  </a:schemeClr>
                </a:solidFill>
                <a:latin typeface="Times New Roman" panose="02020603050405020304" pitchFamily="18" charset="0"/>
                <a:cs typeface="Times New Roman" panose="02020603050405020304" pitchFamily="18" charset="0"/>
              </a:rPr>
              <a:t>Standardization of education </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is the procedure for the development and approval of educational standards that are part of the education system - a set of interacting documents that establish certain norms and provisions for the implementation of the educational process.</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10" name="TextBox 9"/>
          <p:cNvSpPr txBox="1"/>
          <p:nvPr/>
        </p:nvSpPr>
        <p:spPr>
          <a:xfrm>
            <a:off x="345269" y="1059582"/>
            <a:ext cx="3938699" cy="1736646"/>
          </a:xfrm>
          <a:prstGeom prst="roundRect">
            <a:avLst/>
          </a:prstGeom>
          <a:noFill/>
          <a:ln w="38100">
            <a:solidFill>
              <a:srgbClr val="00CC99"/>
            </a:solidFill>
          </a:ln>
        </p:spPr>
        <p:txBody>
          <a:bodyPr wrap="square" rtlCol="0">
            <a:spAutoFit/>
          </a:bodyPr>
          <a:lstStyle/>
          <a:p>
            <a:pPr algn="ctr"/>
            <a:r>
              <a:rPr lang="en-US" sz="1600" b="1" dirty="0" smtClean="0">
                <a:solidFill>
                  <a:schemeClr val="tx2">
                    <a:lumMod val="50000"/>
                  </a:schemeClr>
                </a:solidFill>
                <a:latin typeface="Times New Roman" panose="02020603050405020304" pitchFamily="18" charset="0"/>
                <a:cs typeface="Times New Roman" panose="02020603050405020304" pitchFamily="18" charset="0"/>
              </a:rPr>
              <a:t>Evaluation</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is an analytical tool or procedure whose purpose is to measure direct effects, performance and long-term effects of government programs, </a:t>
            </a:r>
            <a:r>
              <a:rPr lang="en-US" sz="1600" dirty="0" err="1" smtClean="0">
                <a:solidFill>
                  <a:schemeClr val="tx2">
                    <a:lumMod val="50000"/>
                  </a:schemeClr>
                </a:solidFill>
                <a:latin typeface="Times New Roman" panose="02020603050405020304" pitchFamily="18" charset="0"/>
                <a:cs typeface="Times New Roman" panose="02020603050405020304" pitchFamily="18" charset="0"/>
              </a:rPr>
              <a:t>sectoral</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policies, development programs, non-profit sector projects, corporate programs.</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7021" y="1559628"/>
            <a:ext cx="1150193" cy="1754531"/>
          </a:xfrm>
          <a:prstGeom prst="rect">
            <a:avLst/>
          </a:prstGeom>
        </p:spPr>
      </p:pic>
      <p:pic>
        <p:nvPicPr>
          <p:cNvPr id="12"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723466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ая выноска 1"/>
          <p:cNvSpPr/>
          <p:nvPr/>
        </p:nvSpPr>
        <p:spPr>
          <a:xfrm>
            <a:off x="0" y="0"/>
            <a:ext cx="9144000" cy="915566"/>
          </a:xfrm>
          <a:prstGeom prst="wedgeRectCallout">
            <a:avLst>
              <a:gd name="adj1" fmla="val -29907"/>
              <a:gd name="adj2" fmla="val 75691"/>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latin typeface="Times New Roman" panose="02020603050405020304" pitchFamily="18" charset="0"/>
                <a:cs typeface="Times New Roman" panose="02020603050405020304" pitchFamily="18" charset="0"/>
              </a:rPr>
              <a:t>       SPHERE OF ACTION</a:t>
            </a:r>
            <a:endParaRPr lang="ru-RU" sz="36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4" name="TextBox 3"/>
          <p:cNvSpPr txBox="1"/>
          <p:nvPr/>
        </p:nvSpPr>
        <p:spPr>
          <a:xfrm>
            <a:off x="1255300" y="2790784"/>
            <a:ext cx="6768752" cy="715089"/>
          </a:xfrm>
          <a:prstGeom prst="roundRect">
            <a:avLst/>
          </a:prstGeom>
          <a:noFill/>
          <a:ln w="28575">
            <a:solidFill>
              <a:srgbClr val="00CC99"/>
            </a:solidFill>
          </a:ln>
        </p:spPr>
        <p:txBody>
          <a:bodyPr wrap="square" rtlCol="0">
            <a:spAutoFit/>
          </a:bodyPr>
          <a:lstStyle/>
          <a:p>
            <a:pPr algn="ctr"/>
            <a:r>
              <a:rPr lang="en-US" b="1" dirty="0" smtClean="0">
                <a:solidFill>
                  <a:schemeClr val="tx2">
                    <a:lumMod val="50000"/>
                  </a:schemeClr>
                </a:solidFill>
                <a:latin typeface="Times New Roman" panose="02020603050405020304" pitchFamily="18" charset="0"/>
                <a:cs typeface="Times New Roman" panose="02020603050405020304" pitchFamily="18" charset="0"/>
              </a:rPr>
              <a:t>ESG</a:t>
            </a:r>
            <a:r>
              <a:rPr lang="en-US" dirty="0" smtClean="0">
                <a:solidFill>
                  <a:schemeClr val="tx2">
                    <a:lumMod val="50000"/>
                  </a:schemeClr>
                </a:solidFill>
                <a:latin typeface="Times New Roman" panose="02020603050405020304" pitchFamily="18" charset="0"/>
                <a:cs typeface="Times New Roman" panose="02020603050405020304" pitchFamily="18" charset="0"/>
              </a:rPr>
              <a:t> –apply to all tertiary education offered in </a:t>
            </a:r>
            <a:r>
              <a:rPr lang="uk-UA" b="1" dirty="0" err="1" smtClean="0">
                <a:solidFill>
                  <a:schemeClr val="tx2">
                    <a:lumMod val="50000"/>
                  </a:schemeClr>
                </a:solidFill>
                <a:latin typeface="Times New Roman" panose="02020603050405020304" pitchFamily="18" charset="0"/>
                <a:cs typeface="Times New Roman" panose="02020603050405020304" pitchFamily="18" charset="0"/>
              </a:rPr>
              <a:t>ЕНЕА</a:t>
            </a:r>
            <a:r>
              <a:rPr lang="uk-UA"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regardless of the type of training or teaching place</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55576" y="1186706"/>
            <a:ext cx="6624736" cy="715089"/>
          </a:xfrm>
          <a:prstGeom prst="roundRect">
            <a:avLst/>
          </a:prstGeom>
          <a:noFill/>
          <a:ln w="28575">
            <a:solidFill>
              <a:srgbClr val="00CC99"/>
            </a:solidFill>
          </a:ln>
        </p:spPr>
        <p:txBody>
          <a:bodyPr wrap="square" rtlCol="0">
            <a:spAutoFit/>
          </a:bodyPr>
          <a:lstStyle/>
          <a:p>
            <a:pPr algn="ctr"/>
            <a:r>
              <a:rPr lang="en-US" b="1" dirty="0" smtClean="0">
                <a:solidFill>
                  <a:schemeClr val="tx2">
                    <a:lumMod val="50000"/>
                  </a:schemeClr>
                </a:solidFill>
                <a:latin typeface="Times New Roman" panose="02020603050405020304" pitchFamily="18" charset="0"/>
                <a:cs typeface="Times New Roman" panose="02020603050405020304" pitchFamily="18" charset="0"/>
              </a:rPr>
              <a:t>ESG</a:t>
            </a:r>
            <a:r>
              <a:rPr lang="uk-UA" b="1" dirty="0" smtClean="0">
                <a:solidFill>
                  <a:schemeClr val="tx2">
                    <a:lumMod val="50000"/>
                  </a:schemeClr>
                </a:solidFill>
                <a:latin typeface="Times New Roman" panose="02020603050405020304" pitchFamily="18" charset="0"/>
                <a:cs typeface="Times New Roman" panose="02020603050405020304" pitchFamily="18" charset="0"/>
              </a:rPr>
              <a:t> – </a:t>
            </a:r>
            <a:r>
              <a:rPr lang="en-US" dirty="0" smtClean="0">
                <a:solidFill>
                  <a:schemeClr val="tx2">
                    <a:lumMod val="50000"/>
                  </a:schemeClr>
                </a:solidFill>
                <a:latin typeface="Times New Roman" panose="02020603050405020304" pitchFamily="18" charset="0"/>
                <a:cs typeface="Times New Roman" panose="02020603050405020304" pitchFamily="18" charset="0"/>
              </a:rPr>
              <a:t>is a set of standards and recommendations for internal and external quality assurance systems in higher education</a:t>
            </a:r>
            <a:endParaRPr lang="ru-RU" dirty="0"/>
          </a:p>
        </p:txBody>
      </p:sp>
      <p:sp>
        <p:nvSpPr>
          <p:cNvPr id="8" name="TextBox 7"/>
          <p:cNvSpPr txBox="1"/>
          <p:nvPr/>
        </p:nvSpPr>
        <p:spPr>
          <a:xfrm>
            <a:off x="2950968" y="2093259"/>
            <a:ext cx="3170977" cy="408623"/>
          </a:xfrm>
          <a:prstGeom prst="roundRect">
            <a:avLst/>
          </a:prstGeom>
          <a:noFill/>
          <a:ln w="28575">
            <a:solidFill>
              <a:srgbClr val="00CC99"/>
            </a:solidFill>
          </a:ln>
        </p:spPr>
        <p:txBody>
          <a:bodyPr wrap="non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ESG</a:t>
            </a:r>
            <a:r>
              <a:rPr lang="uk-UA" b="1" dirty="0" smtClean="0">
                <a:solidFill>
                  <a:schemeClr val="tx2">
                    <a:lumMod val="50000"/>
                  </a:schemeClr>
                </a:solidFill>
                <a:latin typeface="Times New Roman" panose="02020603050405020304" pitchFamily="18" charset="0"/>
                <a:cs typeface="Times New Roman" panose="02020603050405020304" pitchFamily="18" charset="0"/>
              </a:rPr>
              <a:t> – </a:t>
            </a:r>
            <a:r>
              <a:rPr lang="en-US" dirty="0" smtClean="0">
                <a:solidFill>
                  <a:schemeClr val="tx2">
                    <a:lumMod val="50000"/>
                  </a:schemeClr>
                </a:solidFill>
                <a:latin typeface="Times New Roman" panose="02020603050405020304" pitchFamily="18" charset="0"/>
                <a:cs typeface="Times New Roman" panose="02020603050405020304" pitchFamily="18" charset="0"/>
              </a:rPr>
              <a:t>are not quality standards</a:t>
            </a:r>
            <a:endParaRPr lang="ru-RU" dirty="0"/>
          </a:p>
        </p:txBody>
      </p:sp>
      <p:sp>
        <p:nvSpPr>
          <p:cNvPr id="12" name="TextBox 11"/>
          <p:cNvSpPr txBox="1"/>
          <p:nvPr/>
        </p:nvSpPr>
        <p:spPr>
          <a:xfrm>
            <a:off x="395536" y="3651870"/>
            <a:ext cx="8488281" cy="715089"/>
          </a:xfrm>
          <a:prstGeom prst="roundRect">
            <a:avLst/>
          </a:prstGeom>
          <a:noFill/>
          <a:ln w="28575">
            <a:solidFill>
              <a:srgbClr val="00CC99"/>
            </a:solidFill>
          </a:ln>
        </p:spPr>
        <p:txBody>
          <a:bodyPr wrap="square" rtlCol="0">
            <a:spAutoFit/>
          </a:bodyPr>
          <a:lstStyle/>
          <a:p>
            <a:pPr algn="ctr"/>
            <a:r>
              <a:rPr lang="en-US" b="1" dirty="0" smtClean="0">
                <a:solidFill>
                  <a:srgbClr val="1F497D">
                    <a:lumMod val="50000"/>
                  </a:srgbClr>
                </a:solidFill>
                <a:latin typeface="Times New Roman" panose="02020603050405020304" pitchFamily="18" charset="0"/>
                <a:cs typeface="Times New Roman" panose="02020603050405020304" pitchFamily="18" charset="0"/>
              </a:rPr>
              <a:t>ESG – </a:t>
            </a:r>
            <a:r>
              <a:rPr lang="en-US" dirty="0" smtClean="0">
                <a:solidFill>
                  <a:srgbClr val="1F497D">
                    <a:lumMod val="50000"/>
                  </a:srgbClr>
                </a:solidFill>
                <a:latin typeface="Times New Roman" panose="02020603050405020304" pitchFamily="18" charset="0"/>
                <a:cs typeface="Times New Roman" panose="02020603050405020304" pitchFamily="18" charset="0"/>
              </a:rPr>
              <a:t>focus on ensuring quality in teaching and learning in higher education, including the learning environment and relevant links to research and innovation</a:t>
            </a:r>
            <a:endParaRPr lang="ru-RU" dirty="0"/>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80312" y="1164474"/>
            <a:ext cx="1983854" cy="1983854"/>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645562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2185" y="438"/>
            <a:ext cx="9144000" cy="843120"/>
          </a:xfrm>
          <a:prstGeom prst="wedgeRectCallout">
            <a:avLst>
              <a:gd name="adj1" fmla="val -33219"/>
              <a:gd name="adj2" fmla="val 67593"/>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n>
                  <a:solidFill>
                    <a:schemeClr val="bg1"/>
                  </a:solidFill>
                </a:ln>
                <a:solidFill>
                  <a:schemeClr val="bg1"/>
                </a:solidFill>
                <a:latin typeface="Times New Roman" panose="02020603050405020304" pitchFamily="18" charset="0"/>
                <a:cs typeface="Times New Roman" panose="02020603050405020304" pitchFamily="18" charset="0"/>
              </a:rPr>
              <a:t>        OBJECTIVES ESG</a:t>
            </a:r>
            <a:endParaRPr lang="ru-RU" sz="32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31813" y="1059582"/>
            <a:ext cx="4752528" cy="715089"/>
          </a:xfrm>
          <a:prstGeom prst="roundRect">
            <a:avLst/>
          </a:prstGeom>
          <a:noFill/>
          <a:ln w="28575">
            <a:solidFill>
              <a:srgbClr val="00CC99"/>
            </a:solidFill>
          </a:ln>
        </p:spPr>
        <p:txBody>
          <a:bodyPr wrap="square" rtlCol="0">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provide Quality Assurance Information in the EHEA</a:t>
            </a:r>
            <a:endParaRPr lang="en-US" dirty="0"/>
          </a:p>
        </p:txBody>
      </p:sp>
      <p:sp>
        <p:nvSpPr>
          <p:cNvPr id="6" name="TextBox 5"/>
          <p:cNvSpPr txBox="1"/>
          <p:nvPr/>
        </p:nvSpPr>
        <p:spPr>
          <a:xfrm>
            <a:off x="1835696" y="3651870"/>
            <a:ext cx="5760640" cy="1021556"/>
          </a:xfrm>
          <a:prstGeom prst="roundRect">
            <a:avLst/>
          </a:prstGeom>
          <a:solidFill>
            <a:schemeClr val="bg1"/>
          </a:solidFill>
          <a:ln w="28575">
            <a:solidFill>
              <a:srgbClr val="00CC99"/>
            </a:solidFill>
          </a:ln>
        </p:spPr>
        <p:txBody>
          <a:bodyPr wrap="square" rtlCol="0">
            <a:spAutoFit/>
          </a:bodyPr>
          <a:lstStyle/>
          <a:p>
            <a:pPr lvl="0" algn="ctr"/>
            <a:r>
              <a:rPr lang="en-US" dirty="0" smtClean="0">
                <a:solidFill>
                  <a:schemeClr val="tx2">
                    <a:lumMod val="50000"/>
                  </a:schemeClr>
                </a:solidFill>
                <a:latin typeface="Times New Roman" panose="02020603050405020304" pitchFamily="18" charset="0"/>
                <a:cs typeface="Times New Roman" panose="02020603050405020304" pitchFamily="18" charset="0"/>
              </a:rPr>
              <a:t>establishes a common framework for quality assurance systems for education and training at European, national and institutional levels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20072" y="1948090"/>
            <a:ext cx="3528392" cy="715089"/>
          </a:xfrm>
          <a:prstGeom prst="roundRect">
            <a:avLst/>
          </a:prstGeom>
          <a:noFill/>
          <a:ln w="28575">
            <a:solidFill>
              <a:srgbClr val="00CC99"/>
            </a:solidFill>
          </a:ln>
        </p:spPr>
        <p:txBody>
          <a:bodyPr wrap="square" rtlCol="0">
            <a:spAutoFit/>
          </a:bodyPr>
          <a:lstStyle/>
          <a:p>
            <a:pPr lvl="0" algn="ctr"/>
            <a:r>
              <a:rPr lang="en-US" dirty="0" smtClean="0">
                <a:solidFill>
                  <a:schemeClr val="tx2">
                    <a:lumMod val="50000"/>
                  </a:schemeClr>
                </a:solidFill>
                <a:latin typeface="Times New Roman" panose="02020603050405020304" pitchFamily="18" charset="0"/>
                <a:cs typeface="Times New Roman" panose="02020603050405020304" pitchFamily="18" charset="0"/>
              </a:rPr>
              <a:t>provide and improve the quality of higher education in the EHEA</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4207" y="1945372"/>
            <a:ext cx="3393698" cy="1328023"/>
          </a:xfrm>
          <a:prstGeom prst="roundRect">
            <a:avLst/>
          </a:prstGeom>
          <a:noFill/>
          <a:ln w="28575">
            <a:solidFill>
              <a:srgbClr val="00CC99"/>
            </a:solidFill>
          </a:ln>
        </p:spPr>
        <p:txBody>
          <a:bodyPr wrap="square" rtlCol="0">
            <a:spAutoFit/>
          </a:bodyPr>
          <a:lstStyle/>
          <a:p>
            <a:pPr lvl="0" algn="ct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maintain mutual trust, thus promoting recognition and mobility within and beyond national boundaries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3213" y="1869926"/>
            <a:ext cx="1603167" cy="178194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280981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194" y="0"/>
            <a:ext cx="9163713" cy="915566"/>
          </a:xfrm>
          <a:prstGeom prst="wedgeRectCallout">
            <a:avLst>
              <a:gd name="adj1" fmla="val -32878"/>
              <a:gd name="adj2" fmla="val 69234"/>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11560" y="201109"/>
            <a:ext cx="6389332" cy="646331"/>
          </a:xfrm>
          <a:prstGeom prst="rect">
            <a:avLst/>
          </a:prstGeom>
          <a:noFill/>
        </p:spPr>
        <p:txBody>
          <a:bodyPr wrap="square" rtlCol="0">
            <a:spAutoFit/>
          </a:bodyPr>
          <a:lstStyle/>
          <a:p>
            <a:pPr algn="ctr"/>
            <a:r>
              <a:rPr lang="ru-RU" dirty="0" smtClean="0">
                <a:ln>
                  <a:solidFill>
                    <a:schemeClr val="bg1"/>
                  </a:solidFill>
                </a:ln>
                <a:solidFill>
                  <a:schemeClr val="bg1"/>
                </a:solidFill>
                <a:latin typeface="Times New Roman" panose="02020603050405020304" pitchFamily="18" charset="0"/>
                <a:cs typeface="Times New Roman" panose="02020603050405020304" pitchFamily="18" charset="0"/>
              </a:rPr>
              <a:t>ESG </a:t>
            </a:r>
            <a:r>
              <a:rPr lang="en-US" dirty="0" smtClean="0">
                <a:ln>
                  <a:solidFill>
                    <a:schemeClr val="bg1"/>
                  </a:solidFill>
                </a:ln>
                <a:solidFill>
                  <a:schemeClr val="bg1"/>
                </a:solidFill>
                <a:latin typeface="Times New Roman" panose="02020603050405020304" pitchFamily="18" charset="0"/>
                <a:cs typeface="Times New Roman" panose="02020603050405020304" pitchFamily="18" charset="0"/>
              </a:rPr>
              <a:t>BASED ON FOUR QUALITY ASSURANCE </a:t>
            </a:r>
          </a:p>
          <a:p>
            <a:pPr algn="ctr"/>
            <a:r>
              <a:rPr lang="en-US" dirty="0" smtClean="0">
                <a:ln>
                  <a:solidFill>
                    <a:schemeClr val="bg1"/>
                  </a:solidFill>
                </a:ln>
                <a:solidFill>
                  <a:schemeClr val="bg1"/>
                </a:solidFill>
                <a:latin typeface="Times New Roman" panose="02020603050405020304" pitchFamily="18" charset="0"/>
                <a:cs typeface="Times New Roman" panose="02020603050405020304" pitchFamily="18" charset="0"/>
              </a:rPr>
              <a:t>PRINCIPLES in the </a:t>
            </a:r>
            <a:r>
              <a:rPr lang="ru-RU" dirty="0" smtClean="0">
                <a:ln>
                  <a:solidFill>
                    <a:schemeClr val="bg1"/>
                  </a:solidFill>
                </a:ln>
                <a:solidFill>
                  <a:schemeClr val="bg1"/>
                </a:solidFill>
                <a:latin typeface="Times New Roman" panose="02020603050405020304" pitchFamily="18" charset="0"/>
                <a:cs typeface="Times New Roman" panose="02020603050405020304" pitchFamily="18" charset="0"/>
              </a:rPr>
              <a:t>EHEA:</a:t>
            </a:r>
            <a:endParaRPr lang="ru-RU"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1510" y="1923678"/>
            <a:ext cx="5904656" cy="715089"/>
          </a:xfrm>
          <a:prstGeom prst="roundRect">
            <a:avLst/>
          </a:prstGeom>
          <a:noFill/>
          <a:ln w="28575">
            <a:solidFill>
              <a:srgbClr val="00CC99"/>
            </a:solidFill>
          </a:ln>
        </p:spPr>
        <p:txBody>
          <a:bodyPr wrap="square" rtlCol="0">
            <a:spAutoFit/>
          </a:bodyPr>
          <a:lstStyle/>
          <a:p>
            <a:pPr lvl="0" algn="ctr"/>
            <a:r>
              <a:rPr lang="en-US" dirty="0" smtClean="0">
                <a:solidFill>
                  <a:schemeClr val="tx2">
                    <a:lumMod val="50000"/>
                  </a:schemeClr>
                </a:solidFill>
                <a:latin typeface="Times New Roman" panose="02020603050405020304" pitchFamily="18" charset="0"/>
                <a:cs typeface="Times New Roman" panose="02020603050405020304" pitchFamily="18" charset="0"/>
              </a:rPr>
              <a:t>institutions of higher education bear primary responsibility for the quality of the higher education provided</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06027" y="2859782"/>
            <a:ext cx="6326654" cy="1021556"/>
          </a:xfrm>
          <a:prstGeom prst="roundRect">
            <a:avLst/>
          </a:prstGeom>
          <a:noFill/>
          <a:ln w="28575">
            <a:solidFill>
              <a:srgbClr val="00CC99"/>
            </a:solidFill>
          </a:ln>
        </p:spPr>
        <p:txBody>
          <a:bodyPr wrap="square" rtlCol="0">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Quality assurance is consistent with the diversity of higher education systems, higher education institutions, programs and students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1520" y="1293912"/>
            <a:ext cx="6500497" cy="408623"/>
          </a:xfrm>
          <a:prstGeom prst="roundRect">
            <a:avLst/>
          </a:prstGeom>
          <a:noFill/>
          <a:ln w="28575">
            <a:solidFill>
              <a:srgbClr val="00CC99"/>
            </a:solidFill>
          </a:ln>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quality assurance contributes to the development of a quality culture</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27685" y="3797399"/>
            <a:ext cx="6768752" cy="715089"/>
          </a:xfrm>
          <a:prstGeom prst="roundRect">
            <a:avLst/>
          </a:prstGeom>
          <a:noFill/>
          <a:ln w="28575">
            <a:solidFill>
              <a:srgbClr val="00CC99"/>
            </a:solidFill>
          </a:ln>
        </p:spPr>
        <p:txBody>
          <a:bodyPr wrap="square" rtlCol="0">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Quality assurance takes into account the needs and expectations of students, all other stakeholders and society</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3112" y="844189"/>
            <a:ext cx="2150795" cy="262933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11"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466767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7327" y="1347614"/>
            <a:ext cx="5205113" cy="2062103"/>
          </a:xfrm>
          <a:prstGeom prst="rect">
            <a:avLst/>
          </a:prstGeom>
          <a:noFill/>
        </p:spPr>
        <p:txBody>
          <a:bodyPr wrap="square" rtlCol="0">
            <a:spAutoFit/>
          </a:bodyPr>
          <a:lstStyle/>
          <a:p>
            <a:pPr algn="ctr"/>
            <a:r>
              <a:rPr lang="en-US" sz="3200" b="1" dirty="0" smtClean="0">
                <a:solidFill>
                  <a:schemeClr val="tx2">
                    <a:lumMod val="50000"/>
                  </a:schemeClr>
                </a:solidFill>
                <a:latin typeface="Times New Roman" panose="02020603050405020304" pitchFamily="18" charset="0"/>
                <a:cs typeface="Times New Roman" panose="02020603050405020304" pitchFamily="18" charset="0"/>
              </a:rPr>
              <a:t>Standards and Recommendations for Internal Quality Assurance in Higher Education</a:t>
            </a:r>
            <a:endParaRPr lang="ru-RU" sz="3200" b="1" dirty="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Прямоугольная выноска 4"/>
          <p:cNvSpPr/>
          <p:nvPr/>
        </p:nvSpPr>
        <p:spPr>
          <a:xfrm>
            <a:off x="0" y="14447"/>
            <a:ext cx="9144000" cy="792088"/>
          </a:xfrm>
          <a:prstGeom prst="wedgeRectCallout">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995686"/>
            <a:ext cx="2859783" cy="2859783"/>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9"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341698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0" y="0"/>
            <a:ext cx="9144000" cy="1131590"/>
          </a:xfrm>
          <a:prstGeom prst="wedgeRectCallout">
            <a:avLst>
              <a:gd name="adj1" fmla="val -26060"/>
              <a:gd name="adj2" fmla="val 76432"/>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eaLnBrk="0" fontAlgn="base" hangingPunct="0">
              <a:spcBef>
                <a:spcPct val="0"/>
              </a:spcBef>
              <a:spcAft>
                <a:spcPct val="0"/>
              </a:spcAft>
            </a:pPr>
            <a:r>
              <a:rPr lang="en-US" sz="2800" b="1" dirty="0" smtClean="0">
                <a:ln>
                  <a:solidFill>
                    <a:prstClr val="white"/>
                  </a:solidFill>
                </a:ln>
                <a:solidFill>
                  <a:prstClr val="white"/>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Plan</a:t>
            </a:r>
            <a:endParaRPr lang="ru-RU" sz="2800" b="1" dirty="0">
              <a:ln>
                <a:solidFill>
                  <a:prstClr val="white"/>
                </a:solidFill>
              </a:ln>
              <a:solidFill>
                <a:prstClr val="white"/>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267744" y="2067694"/>
            <a:ext cx="6157078" cy="2585323"/>
          </a:xfrm>
          <a:prstGeom prst="rect">
            <a:avLst/>
          </a:prstGeom>
          <a:noFill/>
        </p:spPr>
        <p:txBody>
          <a:bodyPr wrap="square" rtlCol="0">
            <a:spAutoFit/>
          </a:bodyPr>
          <a:lstStyle/>
          <a:p>
            <a:pPr marL="342900" indent="-342900" algn="just">
              <a:spcAft>
                <a:spcPts val="0"/>
              </a:spcAft>
              <a:buFont typeface="+mj-lt"/>
              <a:buAutoNum type="arabicPeriod"/>
            </a:pPr>
            <a:r>
              <a:rPr lang="en-US" dirty="0" smtClean="0">
                <a:solidFill>
                  <a:schemeClr val="tx2">
                    <a:lumMod val="50000"/>
                  </a:schemeClr>
                </a:solidFill>
                <a:latin typeface="Times New Roman" panose="02020603050405020304" pitchFamily="18" charset="0"/>
                <a:cs typeface="Times New Roman" panose="02020603050405020304" pitchFamily="18" charset="0"/>
              </a:rPr>
              <a:t>Scope, goals and principles.</a:t>
            </a:r>
          </a:p>
          <a:p>
            <a:pPr marL="342900" indent="-342900" algn="just">
              <a:spcAft>
                <a:spcPts val="0"/>
              </a:spcAft>
              <a:buFont typeface="+mj-lt"/>
              <a:buAutoNum type="arabicPeriod"/>
            </a:pPr>
            <a:r>
              <a:rPr lang="en-US" dirty="0" smtClean="0">
                <a:solidFill>
                  <a:schemeClr val="tx2">
                    <a:lumMod val="50000"/>
                  </a:schemeClr>
                </a:solidFill>
                <a:latin typeface="Times New Roman" panose="02020603050405020304" pitchFamily="18" charset="0"/>
                <a:cs typeface="Times New Roman" panose="02020603050405020304" pitchFamily="18" charset="0"/>
              </a:rPr>
              <a:t>Standards and Recommendations for Internal Quality Assurance in Higher Education.</a:t>
            </a:r>
          </a:p>
          <a:p>
            <a:pPr marL="342900" indent="-342900" algn="just">
              <a:spcAft>
                <a:spcPts val="0"/>
              </a:spcAft>
              <a:buFont typeface="+mj-lt"/>
              <a:buAutoNum type="arabicPeriod"/>
            </a:pPr>
            <a:r>
              <a:rPr lang="en-US" dirty="0" smtClean="0">
                <a:solidFill>
                  <a:schemeClr val="tx2">
                    <a:lumMod val="50000"/>
                  </a:schemeClr>
                </a:solidFill>
                <a:latin typeface="Times New Roman" panose="02020603050405020304" pitchFamily="18" charset="0"/>
                <a:cs typeface="Times New Roman" panose="02020603050405020304" pitchFamily="18" charset="0"/>
              </a:rPr>
              <a:t>Standards and Recommendations for External Quality Assurance in Higher Education.</a:t>
            </a:r>
          </a:p>
          <a:p>
            <a:pPr marL="342900" indent="-342900" algn="just">
              <a:spcAft>
                <a:spcPts val="0"/>
              </a:spcAft>
              <a:buFont typeface="+mj-lt"/>
              <a:buAutoNum type="arabicPeriod"/>
            </a:pPr>
            <a:r>
              <a:rPr lang="en-US" dirty="0" smtClean="0">
                <a:solidFill>
                  <a:schemeClr val="tx2">
                    <a:lumMod val="50000"/>
                  </a:schemeClr>
                </a:solidFill>
                <a:latin typeface="Times New Roman" panose="02020603050405020304" pitchFamily="18" charset="0"/>
                <a:cs typeface="Times New Roman" panose="02020603050405020304" pitchFamily="18" charset="0"/>
              </a:rPr>
              <a:t>Standards and Recommendations for Education Quality Assurance Agencies.</a:t>
            </a:r>
          </a:p>
          <a:p>
            <a:pPr marL="342900" indent="-342900" algn="just">
              <a:spcAft>
                <a:spcPts val="0"/>
              </a:spcAft>
              <a:buFont typeface="+mj-lt"/>
              <a:buAutoNum type="arabicPeriod"/>
            </a:pPr>
            <a:r>
              <a:rPr lang="en-US" dirty="0" smtClean="0">
                <a:solidFill>
                  <a:schemeClr val="tx2">
                    <a:lumMod val="50000"/>
                  </a:schemeClr>
                </a:solidFill>
                <a:latin typeface="Times New Roman" panose="02020603050405020304" pitchFamily="18" charset="0"/>
                <a:cs typeface="Times New Roman" panose="02020603050405020304" pitchFamily="18" charset="0"/>
              </a:rPr>
              <a:t>Overview of standards for quality assurance in higher education.</a:t>
            </a:r>
            <a:endParaRPr lang="uk-UA" b="0" i="0" dirty="0">
              <a:solidFill>
                <a:schemeClr val="tx2">
                  <a:lumMod val="50000"/>
                </a:schemeClr>
              </a:solidFill>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206" y="1635646"/>
            <a:ext cx="1511912" cy="239563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9"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56363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0"/>
            <a:ext cx="9144000" cy="915566"/>
          </a:xfrm>
          <a:prstGeom prst="wedgeRectCallout">
            <a:avLst>
              <a:gd name="adj1" fmla="val -30946"/>
              <a:gd name="adj2" fmla="val 61072"/>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n>
                  <a:solidFill>
                    <a:schemeClr val="bg1"/>
                  </a:solidFill>
                </a:ln>
                <a:solidFill>
                  <a:schemeClr val="bg1"/>
                </a:solidFill>
                <a:latin typeface="Times New Roman" panose="02020603050405020304" pitchFamily="18" charset="0"/>
                <a:cs typeface="Times New Roman" panose="02020603050405020304" pitchFamily="18" charset="0"/>
              </a:rPr>
              <a:t>       Quality Assurance Policy</a:t>
            </a:r>
            <a:endParaRPr lang="ru-RU" sz="32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5" name="TextBox 4"/>
          <p:cNvSpPr txBox="1"/>
          <p:nvPr/>
        </p:nvSpPr>
        <p:spPr>
          <a:xfrm>
            <a:off x="179512" y="915566"/>
            <a:ext cx="7704856" cy="1477328"/>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HEIs should develop a quality policy that is public and forms part of their strategic management. Internal stakeholders should develop and implement this policy through appropriate structures and processes, involving external stakeholders in this process.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4895" y="2500615"/>
            <a:ext cx="8755648" cy="2031325"/>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support for the development of a culture of quality in which all internal stakeholders assume responsibility for quality and are involved in ensuring quality at all levels of the institution.</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the policy should have an official status and is publicly available.</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reflect the relationship between studies on the one hand and teaching and teaching on the other, and also take into account the national context in which the institution operates, the institutional context and the strategic approach of the institution.</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04247" y="915566"/>
            <a:ext cx="3077883" cy="1923677"/>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994949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0"/>
            <a:ext cx="9144000" cy="1152128"/>
          </a:xfrm>
          <a:prstGeom prst="wedgeRectCallout">
            <a:avLst>
              <a:gd name="adj1" fmla="val -31742"/>
              <a:gd name="adj2" fmla="val 72421"/>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n>
                  <a:solidFill>
                    <a:schemeClr val="bg1"/>
                  </a:solidFill>
                </a:ln>
                <a:solidFill>
                  <a:schemeClr val="bg1"/>
                </a:solidFill>
                <a:latin typeface="Times New Roman" panose="02020603050405020304" pitchFamily="18" charset="0"/>
                <a:cs typeface="Times New Roman" panose="02020603050405020304" pitchFamily="18" charset="0"/>
              </a:rPr>
              <a:t>       Development and Approval </a:t>
            </a:r>
          </a:p>
          <a:p>
            <a:pPr algn="just"/>
            <a:r>
              <a:rPr lang="en-US" sz="3200" b="1" dirty="0" smtClean="0">
                <a:ln>
                  <a:solidFill>
                    <a:schemeClr val="bg1"/>
                  </a:solidFill>
                </a:ln>
                <a:solidFill>
                  <a:schemeClr val="bg1"/>
                </a:solidFill>
                <a:latin typeface="Times New Roman" panose="02020603050405020304" pitchFamily="18" charset="0"/>
                <a:cs typeface="Times New Roman" panose="02020603050405020304" pitchFamily="18" charset="0"/>
              </a:rPr>
              <a:t>                   of Programs</a:t>
            </a:r>
            <a:endParaRPr lang="ru-RU" sz="32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5" name="TextBox 4"/>
          <p:cNvSpPr txBox="1"/>
          <p:nvPr/>
        </p:nvSpPr>
        <p:spPr>
          <a:xfrm>
            <a:off x="347514" y="1419622"/>
            <a:ext cx="7104806" cy="2308324"/>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HEIs must implement the processes of developing and approving their programs. Programs should be designed in such a way that they meet their intended goals, including the planned learning outcomes. It is necessary to clearly identify and voice the qualifications gained as a result of the program's training; they must be in line with a certain level of the national framework for qualifications in higher education, and hence the Framework for Qualifications of the European Higher Education Area.</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164288" y="2211710"/>
            <a:ext cx="1584176" cy="2369410"/>
          </a:xfrm>
          <a:prstGeom prst="rect">
            <a:avLst/>
          </a:prstGeom>
        </p:spPr>
      </p:pic>
      <p:pic>
        <p:nvPicPr>
          <p:cNvPr id="7"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340640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1"/>
            <a:ext cx="9144000" cy="835757"/>
          </a:xfrm>
          <a:prstGeom prst="wedgeRectCallout">
            <a:avLst>
              <a:gd name="adj1" fmla="val -31515"/>
              <a:gd name="adj2" fmla="val 72995"/>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35255" y="987574"/>
            <a:ext cx="8856984" cy="3362715"/>
          </a:xfrm>
          <a:prstGeom prst="rect">
            <a:avLst/>
          </a:prstGeom>
          <a:noFill/>
        </p:spPr>
        <p:txBody>
          <a:bodyPr wrap="square" rtlCol="0">
            <a:spAutoFit/>
          </a:bodyPr>
          <a:lstStyle/>
          <a:p>
            <a:pPr marL="118110" marR="923290">
              <a:lnSpc>
                <a:spcPct val="108000"/>
              </a:lnSpc>
              <a:spcBef>
                <a:spcPts val="30"/>
              </a:spcBef>
              <a:spcAft>
                <a:spcPts val="0"/>
              </a:spcAft>
            </a:pPr>
            <a:r>
              <a:rPr lang="en-US" b="1" dirty="0" smtClean="0">
                <a:solidFill>
                  <a:schemeClr val="tx2">
                    <a:lumMod val="50000"/>
                  </a:schemeClr>
                </a:solidFill>
                <a:latin typeface="Times New Roman" panose="02020603050405020304" pitchFamily="18" charset="0"/>
                <a:ea typeface="Trebuchet MS"/>
                <a:cs typeface="Times New Roman" panose="02020603050405020304" pitchFamily="18" charset="0"/>
              </a:rPr>
              <a:t>Recommendations </a:t>
            </a: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for the development and approval of programs:</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are developed in accordance with the general objectives of the program, which are in line with the institutional strategy and have certain expected learning outcomes;</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are developed with the involvement of students and other stakeholders in this process;</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use external expertise and benchmarks;</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reflect the goals of higher education in the Council of Europe;</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are designed in such a way as to enable students to progress gradually;</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determine the expected student load, for example, in ECTS;</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contain clearly defined possibilities for passing the practice, if appropriate;</a:t>
            </a:r>
          </a:p>
          <a:p>
            <a:pPr marL="118110" marR="923290">
              <a:lnSpc>
                <a:spcPct val="108000"/>
              </a:lnSpc>
              <a:spcBef>
                <a:spcPts val="30"/>
              </a:spcBef>
              <a:spcAft>
                <a:spcPts val="0"/>
              </a:spcAft>
              <a:buFont typeface="Arial" pitchFamily="34" charset="0"/>
              <a:buChar char="•"/>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are subject to the official approval process at the institution.</a:t>
            </a:r>
            <a:endParaRPr lang="ru-RU" dirty="0">
              <a:solidFill>
                <a:schemeClr val="tx2">
                  <a:lumMod val="50000"/>
                </a:schemeClr>
              </a:solidFill>
              <a:latin typeface="Times New Roman" panose="02020603050405020304" pitchFamily="18" charset="0"/>
              <a:ea typeface="Trebuchet MS"/>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2360" y="2285094"/>
            <a:ext cx="1034827" cy="199828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7"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958858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1894"/>
            <a:ext cx="9144000" cy="913672"/>
          </a:xfrm>
          <a:prstGeom prst="wedgeRectCallout">
            <a:avLst>
              <a:gd name="adj1" fmla="val -32217"/>
              <a:gd name="adj2" fmla="val 59105"/>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339850" lvl="1" algn="ctr">
              <a:spcAft>
                <a:spcPts val="0"/>
              </a:spcAft>
              <a:buClr>
                <a:srgbClr val="15467B"/>
              </a:buClr>
              <a:buSzPts val="1200"/>
              <a:tabLst>
                <a:tab pos="370840" algn="l"/>
              </a:tabLst>
            </a:pPr>
            <a:r>
              <a:rPr lang="en-US" sz="2400" b="1" dirty="0" smtClean="0">
                <a:ln>
                  <a:solidFill>
                    <a:schemeClr val="bg1"/>
                  </a:solidFill>
                </a:ln>
                <a:solidFill>
                  <a:schemeClr val="bg1"/>
                </a:solidFill>
                <a:latin typeface="Times New Roman" panose="02020603050405020304" pitchFamily="18" charset="0"/>
                <a:ea typeface="Trebuchet MS"/>
                <a:cs typeface="Times New Roman" panose="02020603050405020304" pitchFamily="18" charset="0"/>
              </a:rPr>
              <a:t>Student-centered learning, </a:t>
            </a:r>
          </a:p>
          <a:p>
            <a:pPr marR="1339850" lvl="1" algn="ctr">
              <a:spcAft>
                <a:spcPts val="0"/>
              </a:spcAft>
              <a:buClr>
                <a:srgbClr val="15467B"/>
              </a:buClr>
              <a:buSzPts val="1200"/>
              <a:tabLst>
                <a:tab pos="370840" algn="l"/>
              </a:tabLst>
            </a:pPr>
            <a:r>
              <a:rPr lang="en-US" sz="2400" b="1" dirty="0" smtClean="0">
                <a:ln>
                  <a:solidFill>
                    <a:schemeClr val="bg1"/>
                  </a:solidFill>
                </a:ln>
                <a:solidFill>
                  <a:schemeClr val="bg1"/>
                </a:solidFill>
                <a:latin typeface="Times New Roman" panose="02020603050405020304" pitchFamily="18" charset="0"/>
                <a:ea typeface="Trebuchet MS"/>
                <a:cs typeface="Times New Roman" panose="02020603050405020304" pitchFamily="18" charset="0"/>
              </a:rPr>
              <a:t>teaching and evaluation</a:t>
            </a:r>
            <a:endParaRPr lang="ru-RU" sz="2400" b="1" dirty="0">
              <a:ln>
                <a:solidFill>
                  <a:schemeClr val="bg1"/>
                </a:solidFill>
              </a:ln>
              <a:solidFill>
                <a:schemeClr val="bg1"/>
              </a:solidFill>
              <a:effectLst/>
              <a:latin typeface="Times New Roman" panose="02020603050405020304" pitchFamily="18" charset="0"/>
              <a:ea typeface="Trebuchet MS"/>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5" name="TextBox 4"/>
          <p:cNvSpPr txBox="1"/>
          <p:nvPr/>
        </p:nvSpPr>
        <p:spPr>
          <a:xfrm>
            <a:off x="299517" y="1131590"/>
            <a:ext cx="6648747" cy="1477328"/>
          </a:xfrm>
          <a:prstGeom prst="rect">
            <a:avLst/>
          </a:prstGeom>
          <a:noFill/>
        </p:spPr>
        <p:txBody>
          <a:bodyPr wrap="square" rtlCol="0">
            <a:spAutoFit/>
          </a:bodyPr>
          <a:lstStyle/>
          <a:p>
            <a:pPr marL="35560">
              <a:spcBef>
                <a:spcPts val="30"/>
              </a:spcBef>
              <a:spcAft>
                <a:spcPts val="0"/>
              </a:spcAft>
            </a:pPr>
            <a:r>
              <a:rPr lang="en-US" b="1" dirty="0" smtClean="0">
                <a:solidFill>
                  <a:schemeClr val="tx2">
                    <a:lumMod val="50000"/>
                  </a:schemeClr>
                </a:solidFill>
                <a:latin typeface="Times New Roman" panose="02020603050405020304" pitchFamily="18" charset="0"/>
                <a:ea typeface="Trebuchet MS"/>
                <a:cs typeface="Times New Roman" panose="02020603050405020304" pitchFamily="18" charset="0"/>
              </a:rPr>
              <a:t>Standard:</a:t>
            </a:r>
          </a:p>
          <a:p>
            <a:pPr marL="35560">
              <a:spcBef>
                <a:spcPts val="30"/>
              </a:spcBef>
              <a:spcAft>
                <a:spcPts val="0"/>
              </a:spcAft>
            </a:pPr>
            <a:r>
              <a:rPr lang="en-US" dirty="0" smtClean="0">
                <a:solidFill>
                  <a:schemeClr val="tx2">
                    <a:lumMod val="50000"/>
                  </a:schemeClr>
                </a:solidFill>
                <a:latin typeface="Times New Roman" panose="02020603050405020304" pitchFamily="18" charset="0"/>
                <a:ea typeface="Trebuchet MS"/>
                <a:cs typeface="Times New Roman" panose="02020603050405020304" pitchFamily="18" charset="0"/>
              </a:rPr>
              <a:t>Institutions should ensure that programs are implemented in such a way as to encourage students to play an active role in the development of the educational process, and student evaluation reflects this approach.</a:t>
            </a:r>
            <a:endParaRPr lang="ru-RU" dirty="0">
              <a:solidFill>
                <a:schemeClr val="tx2">
                  <a:lumMod val="50000"/>
                </a:schemeClr>
              </a:solidFill>
              <a:effectLst/>
              <a:latin typeface="Times New Roman" panose="02020603050405020304" pitchFamily="18" charset="0"/>
              <a:ea typeface="Trebuchet MS"/>
              <a:cs typeface="Times New Roman" panose="02020603050405020304" pitchFamily="18" charset="0"/>
            </a:endParaRPr>
          </a:p>
        </p:txBody>
      </p:sp>
      <p:sp>
        <p:nvSpPr>
          <p:cNvPr id="6" name="TextBox 5"/>
          <p:cNvSpPr txBox="1"/>
          <p:nvPr/>
        </p:nvSpPr>
        <p:spPr>
          <a:xfrm>
            <a:off x="354604" y="3056578"/>
            <a:ext cx="8568952" cy="1477328"/>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Student-centered learning and teaching play an important role in stimulating student motivation, introspection and involvement in the educational process. This means a thorough discussion of the processes of developing and implementing educational programs and evaluating learning outcomes.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6747" y="1144335"/>
            <a:ext cx="2390775" cy="1914525"/>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672683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0"/>
            <a:ext cx="9144000" cy="843558"/>
          </a:xfrm>
          <a:prstGeom prst="wedgeRectCallout">
            <a:avLst>
              <a:gd name="adj1" fmla="val -31061"/>
              <a:gd name="adj2" fmla="val 55778"/>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n>
                  <a:solidFill>
                    <a:schemeClr val="bg1"/>
                  </a:solidFill>
                </a:ln>
                <a:solidFill>
                  <a:schemeClr val="bg1"/>
                </a:solidFill>
                <a:latin typeface="Times New Roman" panose="02020603050405020304" pitchFamily="18" charset="0"/>
                <a:cs typeface="Times New Roman" panose="02020603050405020304" pitchFamily="18" charset="0"/>
              </a:rPr>
              <a:t>         Introduction of student-centered learning</a:t>
            </a:r>
          </a:p>
          <a:p>
            <a:pPr algn="just"/>
            <a:r>
              <a:rPr lang="en-US" sz="2400" b="1" dirty="0" smtClean="0">
                <a:ln>
                  <a:solidFill>
                    <a:schemeClr val="bg1"/>
                  </a:solidFill>
                </a:ln>
                <a:solidFill>
                  <a:schemeClr val="bg1"/>
                </a:solidFill>
                <a:latin typeface="Times New Roman" panose="02020603050405020304" pitchFamily="18" charset="0"/>
                <a:cs typeface="Times New Roman" panose="02020603050405020304" pitchFamily="18" charset="0"/>
              </a:rPr>
              <a:t>                   and teaching is such that:</a:t>
            </a:r>
            <a:endParaRPr lang="ru-RU" sz="24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75856" y="3066739"/>
            <a:ext cx="2792750" cy="1634490"/>
          </a:xfrm>
          <a:prstGeom prst="roundRect">
            <a:avLst/>
          </a:prstGeom>
          <a:noFill/>
          <a:ln w="28575">
            <a:solidFill>
              <a:srgbClr val="00CC99"/>
            </a:solidFill>
          </a:ln>
        </p:spPr>
        <p:txBody>
          <a:bodyPr wrap="square" rtlCol="0">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respects and takes into account the diversity of students and their needs, enabling flexible learning trajectories;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8396" y="3373206"/>
            <a:ext cx="2953444" cy="1328023"/>
          </a:xfrm>
          <a:prstGeom prst="roundRect">
            <a:avLst/>
          </a:prstGeom>
          <a:noFill/>
          <a:ln w="28575">
            <a:solidFill>
              <a:srgbClr val="00CC99"/>
            </a:solidFill>
          </a:ln>
        </p:spPr>
        <p:txBody>
          <a:bodyPr wrap="square" rtlCol="0">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takes into account and uses different ways of providing educational services, where appropriate;</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8396" y="932530"/>
            <a:ext cx="3673524" cy="715089"/>
          </a:xfrm>
          <a:prstGeom prst="roundRect">
            <a:avLst/>
          </a:prstGeom>
          <a:noFill/>
          <a:ln w="28575">
            <a:solidFill>
              <a:srgbClr val="00CC99"/>
            </a:solidFill>
          </a:ln>
        </p:spPr>
        <p:txBody>
          <a:bodyPr wrap="square" rtlCol="0">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uses flexibly various pedagogical methods;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6228183" y="3143254"/>
            <a:ext cx="2736304" cy="1634490"/>
          </a:xfrm>
          <a:prstGeom prst="roundRect">
            <a:avLst/>
          </a:prstGeom>
          <a:ln w="28575">
            <a:solidFill>
              <a:srgbClr val="00CC99"/>
            </a:solidFill>
          </a:ln>
        </p:spPr>
        <p:txBody>
          <a:bodyPr wrap="square">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regularly evaluates and corrects the ways of providing educational services and pedagogical methods;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219949" y="2287655"/>
            <a:ext cx="8786091" cy="715089"/>
          </a:xfrm>
          <a:prstGeom prst="roundRect">
            <a:avLst/>
          </a:prstGeom>
          <a:ln w="28575">
            <a:solidFill>
              <a:srgbClr val="00CC99"/>
            </a:solidFill>
          </a:ln>
        </p:spPr>
        <p:txBody>
          <a:bodyPr wrap="square">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supports a sense of autonomy for the learner, while providing him with appropriate support and support from the teacher;</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364088" y="932530"/>
            <a:ext cx="3714108" cy="715089"/>
          </a:xfrm>
          <a:prstGeom prst="roundRect">
            <a:avLst/>
          </a:prstGeom>
          <a:ln w="28575">
            <a:solidFill>
              <a:srgbClr val="00CC99"/>
            </a:solidFill>
          </a:ln>
        </p:spPr>
        <p:txBody>
          <a:bodyPr wrap="square">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promotes mutual respect in the relations of "student-teacher";</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777806" y="1753322"/>
            <a:ext cx="5670376" cy="408623"/>
          </a:xfrm>
          <a:prstGeom prst="roundRect">
            <a:avLst/>
          </a:prstGeom>
          <a:ln w="28575">
            <a:solidFill>
              <a:srgbClr val="00CC99"/>
            </a:solidFill>
          </a:ln>
        </p:spPr>
        <p:txBody>
          <a:bodyPr wrap="square">
            <a:spAutoFit/>
          </a:bodyPr>
          <a:lstStyle/>
          <a:p>
            <a:pPr algn="ctr"/>
            <a:r>
              <a:rPr lang="en-US" dirty="0" smtClean="0">
                <a:solidFill>
                  <a:schemeClr val="tx2">
                    <a:lumMod val="50000"/>
                  </a:schemeClr>
                </a:solidFill>
                <a:latin typeface="Times New Roman" panose="02020603050405020304" pitchFamily="18" charset="0"/>
                <a:cs typeface="Times New Roman" panose="02020603050405020304" pitchFamily="18" charset="0"/>
              </a:rPr>
              <a:t>has proper procedures for examining student complaints;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13" name="Picture 8" descr="D:\eu_flag_co_funded_pos_[rgb]_right.jpg"/>
          <p:cNvPicPr>
            <a:picLocks noChangeAspect="1" noChangeArrowheads="1"/>
          </p:cNvPicPr>
          <p:nvPr/>
        </p:nvPicPr>
        <p:blipFill>
          <a:blip r:embed="rId4"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338387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13013"/>
            <a:ext cx="9144000" cy="822743"/>
          </a:xfrm>
          <a:prstGeom prst="wedgeRectCallout">
            <a:avLst>
              <a:gd name="adj1" fmla="val -33674"/>
              <a:gd name="adj2" fmla="val 72601"/>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ln>
                  <a:solidFill>
                    <a:schemeClr val="bg1"/>
                  </a:solidFill>
                </a:ln>
                <a:solidFill>
                  <a:schemeClr val="bg1"/>
                </a:solidFill>
                <a:latin typeface="Times New Roman" panose="02020603050405020304" pitchFamily="18" charset="0"/>
                <a:cs typeface="Times New Roman" panose="02020603050405020304" pitchFamily="18" charset="0"/>
              </a:rPr>
              <a:t>            Enrollment, achievement, recognition and </a:t>
            </a:r>
          </a:p>
          <a:p>
            <a:pPr algn="just"/>
            <a:r>
              <a:rPr lang="en-US" sz="2000" dirty="0" smtClean="0">
                <a:ln>
                  <a:solidFill>
                    <a:schemeClr val="bg1"/>
                  </a:solidFill>
                </a:ln>
                <a:solidFill>
                  <a:schemeClr val="bg1"/>
                </a:solidFill>
                <a:latin typeface="Times New Roman" panose="02020603050405020304" pitchFamily="18" charset="0"/>
                <a:cs typeface="Times New Roman" panose="02020603050405020304" pitchFamily="18" charset="0"/>
              </a:rPr>
              <a:t>                        certification of students</a:t>
            </a:r>
            <a:endParaRPr lang="ru-RU" sz="2000"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895083"/>
            <a:ext cx="7992888"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Institutions should consistently apply predefined and published guidelines that cover all stages of the student's life cycle, such as enrollment, achievement, recognition, and attestation.</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8363" y="2283718"/>
            <a:ext cx="8640960" cy="1477328"/>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r>
              <a:rPr lang="en-US" dirty="0" smtClean="0">
                <a:solidFill>
                  <a:schemeClr val="tx2">
                    <a:lumMod val="50000"/>
                  </a:schemeClr>
                </a:solidFill>
                <a:latin typeface="Times New Roman" panose="02020603050405020304" pitchFamily="18" charset="0"/>
                <a:cs typeface="Times New Roman" panose="02020603050405020304" pitchFamily="18" charset="0"/>
              </a:rPr>
              <a:t> Appropriate recognition procedures are based on:</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compliance with the institutional practice of recognizing qualifications to the principles of the Lisbon Convention on the recognition of qualifications;</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cooperation with other institutions, quality assurance agencies and the ENIC / NARIC National Center in order to ensure recognition throughout the country.</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308304" y="1059582"/>
            <a:ext cx="2067778" cy="186809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9" name="Прямоугольник 8"/>
          <p:cNvSpPr/>
          <p:nvPr/>
        </p:nvSpPr>
        <p:spPr>
          <a:xfrm>
            <a:off x="142844" y="3828826"/>
            <a:ext cx="8767604" cy="954107"/>
          </a:xfrm>
          <a:prstGeom prst="rect">
            <a:avLst/>
          </a:prstGeom>
        </p:spPr>
        <p:txBody>
          <a:bodyPr wrap="square">
            <a:spAutoFit/>
          </a:bodyPr>
          <a:lstStyle/>
          <a:p>
            <a:pPr algn="ctr"/>
            <a:r>
              <a:rPr lang="en-US" sz="1400" dirty="0" smtClean="0">
                <a:solidFill>
                  <a:schemeClr val="tx2">
                    <a:lumMod val="50000"/>
                  </a:schemeClr>
                </a:solidFill>
                <a:latin typeface="Times New Roman" panose="02020603050405020304" pitchFamily="18" charset="0"/>
                <a:cs typeface="Times New Roman" panose="02020603050405020304" pitchFamily="18" charset="0"/>
              </a:rPr>
              <a:t>The ENIC-NARIC Network is a network of National Information Centers on Academic Recognition and Mobility (ENIC Network). Established in 1994 by the Council of Europe and UNESCO with the aim of unifying and applying the common European policy and practice of recognition of diplomas / qualifications. The ENIC Network works closely with the Network of National Information Centers of the European Union for Recognition (NARIC Network),</a:t>
            </a:r>
            <a:endParaRPr lang="ru-RU" sz="1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245357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3" y="803889"/>
            <a:ext cx="7576817"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Establishments must make sure that their teachers are competent. They must apply fair and transparent recruitment and development processes.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3147" y="2028397"/>
            <a:ext cx="2082621" cy="369332"/>
          </a:xfrm>
          <a:prstGeom prst="rect">
            <a:avLst/>
          </a:prstGeom>
        </p:spPr>
        <p:txBody>
          <a:bodyPr wrap="non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3147" y="2397729"/>
            <a:ext cx="8856984" cy="923330"/>
          </a:xfrm>
          <a:prstGeom prst="rect">
            <a:avLst/>
          </a:prstGeom>
        </p:spPr>
        <p:txBody>
          <a:bodyPr wrap="square">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Higher education institutions bear primary responsibility for the quality of their staff and ensure their favorable environment that allows them to carry out their work effectively. Such environment:</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74534" y="3147814"/>
            <a:ext cx="8604448" cy="1200329"/>
          </a:xfrm>
          <a:prstGeom prst="rect">
            <a:avLst/>
          </a:prstGeom>
        </p:spPr>
        <p:txBody>
          <a:bodyPr wrap="square">
            <a:spAutoFit/>
          </a:bodyPr>
          <a:lstStyle/>
          <a:p>
            <a:endParaRPr lang="ru-RU" dirty="0"/>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offers and facilitates opportunities for the professional development of teachers;</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encourages scientific activity to strengthen the links between education and research;</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encourages innovation in teaching methods and the use of new technologies.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32096" y="-31601"/>
            <a:ext cx="9144000" cy="769656"/>
          </a:xfrm>
          <a:prstGeom prst="wedgeRectCallout">
            <a:avLst>
              <a:gd name="adj1" fmla="val -33219"/>
              <a:gd name="adj2" fmla="val 6250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bg1"/>
                  </a:solidFill>
                </a:ln>
                <a:solidFill>
                  <a:schemeClr val="bg1"/>
                </a:solidFill>
                <a:latin typeface="Times New Roman" panose="02020603050405020304" pitchFamily="18" charset="0"/>
                <a:cs typeface="Times New Roman" panose="02020603050405020304" pitchFamily="18" charset="0"/>
              </a:rPr>
              <a:t>Teaching staff</a:t>
            </a:r>
            <a:endParaRPr lang="ru-RU" sz="2800"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96" y="-31868"/>
            <a:ext cx="672107" cy="83575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632615"/>
            <a:ext cx="1176530" cy="1371603"/>
          </a:xfrm>
          <a:prstGeom prst="rect">
            <a:avLst/>
          </a:prstGeom>
        </p:spPr>
      </p:pic>
      <p:pic>
        <p:nvPicPr>
          <p:cNvPr id="11"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559227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17528" y="-11604"/>
            <a:ext cx="9161527" cy="927170"/>
          </a:xfrm>
          <a:prstGeom prst="wedgeRectCallout">
            <a:avLst>
              <a:gd name="adj1" fmla="val -33674"/>
              <a:gd name="adj2" fmla="val 61188"/>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Learning resources and </a:t>
            </a:r>
          </a:p>
          <a:p>
            <a:pPr algn="ctr"/>
            <a:r>
              <a:rPr lang="en-US" sz="2800" b="1" dirty="0" smtClean="0">
                <a:latin typeface="Times New Roman" panose="02020603050405020304" pitchFamily="18" charset="0"/>
                <a:cs typeface="Times New Roman" panose="02020603050405020304" pitchFamily="18" charset="0"/>
              </a:rPr>
              <a:t>student support</a:t>
            </a:r>
            <a:endParaRPr lang="ru-RU" sz="28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705" y="987574"/>
            <a:ext cx="6444716"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Institutions should have appropriate funding for teaching and teaching, providing adequate and readily available teaching resources and student support.</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53705" y="2571750"/>
            <a:ext cx="8875681" cy="2031325"/>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To provide a good experience in higher education, institutions provide a variety of resources to help students study. These resources range from physical resources such as libraries, teaching equipment and IT infrastructure to human support in the form of mentors, advisers and other consultants.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The role of support services is of particular importance in facilitating student mobility within and between higher education systems.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40" y="987574"/>
            <a:ext cx="1758219" cy="181259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9"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917626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13014"/>
            <a:ext cx="9144000" cy="1008112"/>
          </a:xfrm>
          <a:prstGeom prst="wedgeRectCallout">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n>
                  <a:solidFill>
                    <a:schemeClr val="bg1"/>
                  </a:solidFill>
                </a:ln>
                <a:solidFill>
                  <a:schemeClr val="bg1"/>
                </a:solidFill>
                <a:latin typeface="Times New Roman" panose="02020603050405020304" pitchFamily="18" charset="0"/>
                <a:cs typeface="Times New Roman" panose="02020603050405020304" pitchFamily="18" charset="0"/>
              </a:rPr>
              <a:t>         Information management</a:t>
            </a:r>
            <a:endParaRPr lang="ru-RU" sz="32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5" name="Прямоугольник 4"/>
          <p:cNvSpPr/>
          <p:nvPr/>
        </p:nvSpPr>
        <p:spPr>
          <a:xfrm>
            <a:off x="206654" y="1131590"/>
            <a:ext cx="8730690"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HEIs should ensure the collection, analysis and use of relevant information for the effective management of their programs and other activities.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06655" y="2197610"/>
            <a:ext cx="8730689" cy="2585323"/>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The information gathered depends, to a degree, on the type and mission of the institution.</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The following parameters are of interest:</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key indicators of activity;</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student contingent profile;</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levels of achievement, success and deduction of students;</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satisfaction of students with educational programs;</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available teaching resources and student support;</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career trajectory of graduates.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161617" y="2443320"/>
            <a:ext cx="1982383" cy="2211710"/>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538228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24764" y="0"/>
            <a:ext cx="9168764" cy="936104"/>
          </a:xfrm>
          <a:prstGeom prst="wedgeRectCallout">
            <a:avLst>
              <a:gd name="adj1" fmla="val -32166"/>
              <a:gd name="adj2" fmla="val 6361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n>
                  <a:solidFill>
                    <a:schemeClr val="bg1"/>
                  </a:solidFill>
                </a:ln>
                <a:solidFill>
                  <a:schemeClr val="bg1"/>
                </a:solidFill>
                <a:latin typeface="Times New Roman" panose="02020603050405020304" pitchFamily="18" charset="0"/>
                <a:cs typeface="Times New Roman" panose="02020603050405020304" pitchFamily="18" charset="0"/>
              </a:rPr>
              <a:t>         Public information</a:t>
            </a:r>
            <a:endParaRPr lang="ru-RU" sz="32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5122" y="1059582"/>
            <a:ext cx="8928992"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HEIs must publish clear, accurate, objective, timely and easily accessible information about their activities, including programs.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3458" y="2211710"/>
            <a:ext cx="8797358" cy="2308324"/>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The institutions provide information about their activities, including -</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the programs they offer and the selection criteria for studying;</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planned learning outcomes for these programs;</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the qualifications they provide;</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training, teaching and assessment procedures used;</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passing points and learning opportunities available to students;</a:t>
            </a:r>
          </a:p>
          <a:p>
            <a:pPr>
              <a:buFont typeface="Arial" pitchFamily="34" charset="0"/>
              <a:buChar char="•"/>
            </a:pPr>
            <a:r>
              <a:rPr lang="en-US" dirty="0" smtClean="0">
                <a:solidFill>
                  <a:schemeClr val="tx2">
                    <a:lumMod val="50000"/>
                  </a:schemeClr>
                </a:solidFill>
                <a:latin typeface="Times New Roman" panose="02020603050405020304" pitchFamily="18" charset="0"/>
                <a:cs typeface="Times New Roman" panose="02020603050405020304" pitchFamily="18" charset="0"/>
              </a:rPr>
              <a:t>information on employment of graduates.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248" y="1707654"/>
            <a:ext cx="2026570" cy="186444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06512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0" y="-1"/>
            <a:ext cx="9144000" cy="835757"/>
          </a:xfrm>
          <a:prstGeom prst="wedgeRectCallout">
            <a:avLst>
              <a:gd name="adj1" fmla="val -33560"/>
              <a:gd name="adj2" fmla="val 67747"/>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Basic concepts</a:t>
            </a:r>
            <a:endParaRPr lang="ru-RU" sz="36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6" name="TextBox 5"/>
          <p:cNvSpPr txBox="1"/>
          <p:nvPr/>
        </p:nvSpPr>
        <p:spPr>
          <a:xfrm>
            <a:off x="1043608" y="1246292"/>
            <a:ext cx="1434239" cy="461665"/>
          </a:xfrm>
          <a:prstGeom prst="rect">
            <a:avLst/>
          </a:prstGeom>
          <a:noFill/>
        </p:spPr>
        <p:txBody>
          <a:bodyPr wrap="none" rtlCol="0">
            <a:spAutoFit/>
          </a:bodyPr>
          <a:lstStyle/>
          <a:p>
            <a:r>
              <a:rPr lang="en-US" sz="2400" b="1" dirty="0" smtClean="0">
                <a:solidFill>
                  <a:schemeClr val="tx2">
                    <a:lumMod val="50000"/>
                  </a:schemeClr>
                </a:solidFill>
                <a:latin typeface="Times New Roman" panose="02020603050405020304" pitchFamily="18" charset="0"/>
                <a:cs typeface="Times New Roman" panose="02020603050405020304" pitchFamily="18" charset="0"/>
              </a:rPr>
              <a:t>Lecture </a:t>
            </a:r>
            <a:r>
              <a:rPr lang="uk-UA" sz="2400" b="1" dirty="0" smtClean="0">
                <a:solidFill>
                  <a:schemeClr val="tx2">
                    <a:lumMod val="50000"/>
                  </a:schemeClr>
                </a:solidFill>
                <a:latin typeface="Times New Roman" panose="02020603050405020304" pitchFamily="18" charset="0"/>
                <a:cs typeface="Times New Roman" panose="02020603050405020304" pitchFamily="18" charset="0"/>
              </a:rPr>
              <a:t>1</a:t>
            </a:r>
            <a:endParaRPr lang="ru-RU" sz="2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68144" y="1225818"/>
            <a:ext cx="1434239" cy="461665"/>
          </a:xfrm>
          <a:prstGeom prst="rect">
            <a:avLst/>
          </a:prstGeom>
          <a:noFill/>
        </p:spPr>
        <p:txBody>
          <a:bodyPr wrap="none" rtlCol="0">
            <a:spAutoFit/>
          </a:bodyPr>
          <a:lstStyle/>
          <a:p>
            <a:r>
              <a:rPr lang="en-US" sz="2400" b="1" smtClean="0">
                <a:solidFill>
                  <a:schemeClr val="tx2">
                    <a:lumMod val="50000"/>
                  </a:schemeClr>
                </a:solidFill>
                <a:latin typeface="Times New Roman" panose="02020603050405020304" pitchFamily="18" charset="0"/>
                <a:cs typeface="Times New Roman" panose="02020603050405020304" pitchFamily="18" charset="0"/>
              </a:rPr>
              <a:t>Lecture</a:t>
            </a:r>
            <a:r>
              <a:rPr lang="uk-UA" sz="2400" b="1" smtClean="0">
                <a:solidFill>
                  <a:schemeClr val="tx2">
                    <a:lumMod val="50000"/>
                  </a:schemeClr>
                </a:solidFill>
                <a:latin typeface="Times New Roman" panose="02020603050405020304" pitchFamily="18" charset="0"/>
                <a:cs typeface="Times New Roman" panose="02020603050405020304" pitchFamily="18" charset="0"/>
              </a:rPr>
              <a:t> </a:t>
            </a:r>
            <a:r>
              <a:rPr lang="uk-UA" sz="2400" b="1" dirty="0" smtClean="0">
                <a:solidFill>
                  <a:schemeClr val="tx2">
                    <a:lumMod val="50000"/>
                  </a:schemeClr>
                </a:solidFill>
                <a:latin typeface="Times New Roman" panose="02020603050405020304" pitchFamily="18" charset="0"/>
                <a:cs typeface="Times New Roman" panose="02020603050405020304" pitchFamily="18" charset="0"/>
              </a:rPr>
              <a:t>2</a:t>
            </a:r>
            <a:endParaRPr lang="ru-RU" sz="2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27584" y="1841798"/>
            <a:ext cx="3663182" cy="1631216"/>
          </a:xfrm>
          <a:prstGeom prst="rect">
            <a:avLst/>
          </a:prstGeom>
          <a:noFill/>
        </p:spPr>
        <p:txBody>
          <a:bodyPr wrap="none" rtlCol="0">
            <a:spAutoFit/>
          </a:bodyPr>
          <a:lstStyle/>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quality;</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quality of education;</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quality of higher education;</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quality of educational activity;</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quality management.</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470606" y="1841798"/>
            <a:ext cx="3430747" cy="1938992"/>
          </a:xfrm>
          <a:prstGeom prst="rect">
            <a:avLst/>
          </a:prstGeom>
          <a:noFill/>
        </p:spPr>
        <p:txBody>
          <a:bodyPr wrap="none" rtlCol="0">
            <a:spAutoFit/>
          </a:bodyPr>
          <a:lstStyle/>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standard;</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standard of education</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standardization of education</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monitoring;</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evaluation;</a:t>
            </a:r>
          </a:p>
          <a:p>
            <a:pPr marL="342900" indent="-342900">
              <a:buFont typeface="Wingdings" panose="05000000000000000000" pitchFamily="2" charset="2"/>
              <a:buChar char="ü"/>
            </a:pPr>
            <a:r>
              <a:rPr lang="en-US" sz="2000" dirty="0" smtClean="0">
                <a:solidFill>
                  <a:schemeClr val="tx2">
                    <a:lumMod val="50000"/>
                  </a:schemeClr>
                </a:solidFill>
                <a:latin typeface="Times New Roman" panose="02020603050405020304" pitchFamily="18" charset="0"/>
                <a:cs typeface="Times New Roman" panose="02020603050405020304" pitchFamily="18" charset="0"/>
              </a:rPr>
              <a:t>expertise.</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19500" y="871537"/>
            <a:ext cx="1905000" cy="3400425"/>
          </a:xfrm>
          <a:prstGeom prst="rect">
            <a:avLst/>
          </a:prstGeom>
        </p:spPr>
      </p:pic>
      <p:pic>
        <p:nvPicPr>
          <p:cNvPr id="12"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968217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3" name="Прямоугольная выноска 2"/>
          <p:cNvSpPr/>
          <p:nvPr/>
        </p:nvSpPr>
        <p:spPr>
          <a:xfrm>
            <a:off x="0" y="0"/>
            <a:ext cx="9144000" cy="843558"/>
          </a:xfrm>
          <a:prstGeom prst="wedgeRectCallout">
            <a:avLst>
              <a:gd name="adj1" fmla="val -33674"/>
              <a:gd name="adj2" fmla="val 71158"/>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bg1"/>
                </a:solidFill>
                <a:latin typeface="Times New Roman" panose="02020603050405020304" pitchFamily="18" charset="0"/>
                <a:cs typeface="Times New Roman" panose="02020603050405020304" pitchFamily="18" charset="0"/>
              </a:rPr>
              <a:t>        Current monitoring</a:t>
            </a:r>
          </a:p>
          <a:p>
            <a:pPr algn="just"/>
            <a:r>
              <a:rPr lang="en-US" sz="2800" b="1" dirty="0" smtClean="0">
                <a:solidFill>
                  <a:schemeClr val="bg1"/>
                </a:solidFill>
                <a:latin typeface="Times New Roman" panose="02020603050405020304" pitchFamily="18" charset="0"/>
                <a:cs typeface="Times New Roman" panose="02020603050405020304" pitchFamily="18" charset="0"/>
              </a:rPr>
              <a:t>        and periodic review of programs</a:t>
            </a:r>
            <a:endParaRPr lang="ru-RU" sz="2800" b="1"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5" name="Прямоугольник 4"/>
          <p:cNvSpPr/>
          <p:nvPr/>
        </p:nvSpPr>
        <p:spPr>
          <a:xfrm>
            <a:off x="3059832" y="1203598"/>
            <a:ext cx="5824248" cy="2031325"/>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HEIs should monitor and periodically review programs in order to ensure that they achieve their goals and meet the needs of students and society. These views should lead to a continuous improvement of the program. Any actions planned or taken as a result of the review should be communicated to all interested parties.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7514" y="1635646"/>
            <a:ext cx="2556865" cy="2556865"/>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457109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ик 4"/>
          <p:cNvSpPr/>
          <p:nvPr/>
        </p:nvSpPr>
        <p:spPr>
          <a:xfrm>
            <a:off x="71500" y="1000114"/>
            <a:ext cx="9001000" cy="4115877"/>
          </a:xfrm>
          <a:prstGeom prst="rect">
            <a:avLst/>
          </a:prstGeom>
        </p:spPr>
        <p:txBody>
          <a:bodyPr wrap="square">
            <a:spAutoFit/>
          </a:bodyPr>
          <a:lstStyle/>
          <a:p>
            <a:pPr marL="285750" indent="-285750"/>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pPr marL="285750" indent="-285750"/>
            <a:r>
              <a:rPr lang="en-US" dirty="0" smtClean="0">
                <a:solidFill>
                  <a:schemeClr val="tx2">
                    <a:lumMod val="50000"/>
                  </a:schemeClr>
                </a:solidFill>
                <a:latin typeface="Times New Roman" panose="02020603050405020304" pitchFamily="18" charset="0"/>
                <a:cs typeface="Times New Roman" panose="02020603050405020304" pitchFamily="18" charset="0"/>
              </a:rPr>
              <a:t>Regular monitoring, review and updating of educational programs are intended to ensure that the provision of educational services remains at the appropriate level, and also creates a favorable and effective learning environment for students.</a:t>
            </a:r>
          </a:p>
          <a:p>
            <a:pPr marL="285750" indent="-285750"/>
            <a:r>
              <a:rPr lang="en-US" dirty="0" smtClean="0">
                <a:solidFill>
                  <a:schemeClr val="tx2">
                    <a:lumMod val="50000"/>
                  </a:schemeClr>
                </a:solidFill>
                <a:latin typeface="Times New Roman" panose="02020603050405020304" pitchFamily="18" charset="0"/>
                <a:cs typeface="Times New Roman" panose="02020603050405020304" pitchFamily="18" charset="0"/>
              </a:rPr>
              <a:t>They include rating:</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the content of the program in the light of recent research in the field of knowledge, ensuring that the program meets the modern requirements;</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changing needs of society;</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educational load of students, their achievements and the completion of the educational program;</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the effectiveness of student evaluation procedures;</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expectations, needs and satisfaction of students in relation to the program;</a:t>
            </a:r>
          </a:p>
          <a:p>
            <a:pPr marL="285750" indent="-285750">
              <a:buFont typeface="Wingdings" panose="05000000000000000000" pitchFamily="2" charset="2"/>
              <a:buChar char="ü"/>
            </a:pPr>
            <a:r>
              <a:rPr lang="en-US" dirty="0" smtClean="0">
                <a:solidFill>
                  <a:schemeClr val="tx2">
                    <a:lumMod val="50000"/>
                  </a:schemeClr>
                </a:solidFill>
                <a:latin typeface="Times New Roman" panose="02020603050405020304" pitchFamily="18" charset="0"/>
                <a:cs typeface="Times New Roman" panose="02020603050405020304" pitchFamily="18" charset="0"/>
              </a:rPr>
              <a:t>the learning environment and student support services, as well as their relevance to the program's purpose.</a:t>
            </a:r>
          </a:p>
        </p:txBody>
      </p:sp>
      <p:sp>
        <p:nvSpPr>
          <p:cNvPr id="6" name="Прямоугольная выноска 5"/>
          <p:cNvSpPr/>
          <p:nvPr/>
        </p:nvSpPr>
        <p:spPr>
          <a:xfrm>
            <a:off x="0" y="5536"/>
            <a:ext cx="9144000" cy="838022"/>
          </a:xfrm>
          <a:prstGeom prst="wedgeRectCallout">
            <a:avLst>
              <a:gd name="adj1" fmla="val -33219"/>
              <a:gd name="adj2" fmla="val 59614"/>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bg1"/>
                </a:solidFill>
                <a:latin typeface="Times New Roman" panose="02020603050405020304" pitchFamily="18" charset="0"/>
                <a:cs typeface="Times New Roman" panose="02020603050405020304" pitchFamily="18" charset="0"/>
              </a:rPr>
              <a:t>        Current monitoring</a:t>
            </a:r>
          </a:p>
          <a:p>
            <a:pPr algn="just"/>
            <a:r>
              <a:rPr lang="en-US" sz="2800" b="1" dirty="0" smtClean="0">
                <a:solidFill>
                  <a:schemeClr val="bg1"/>
                </a:solidFill>
                <a:latin typeface="Times New Roman" panose="02020603050405020304" pitchFamily="18" charset="0"/>
                <a:cs typeface="Times New Roman" panose="02020603050405020304" pitchFamily="18" charset="0"/>
              </a:rPr>
              <a:t>        and periodic review of programs</a:t>
            </a:r>
            <a:endParaRPr lang="ru-RU" sz="2800" b="1"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669561" y="3500444"/>
            <a:ext cx="1474439" cy="1146050"/>
          </a:xfrm>
          <a:prstGeom prst="rect">
            <a:avLst/>
          </a:prstGeom>
        </p:spPr>
      </p:pic>
      <p:pic>
        <p:nvPicPr>
          <p:cNvPr id="9"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807127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0" y="-1"/>
            <a:ext cx="9144000" cy="835757"/>
          </a:xfrm>
          <a:prstGeom prst="wedgeRectCallout">
            <a:avLst>
              <a:gd name="adj1" fmla="val -33219"/>
              <a:gd name="adj2" fmla="val 7212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Ciclic</a:t>
            </a:r>
            <a:r>
              <a:rPr lang="en-US" sz="2400" b="1" dirty="0" smtClean="0">
                <a:latin typeface="Times New Roman" panose="02020603050405020304" pitchFamily="18" charset="0"/>
                <a:cs typeface="Times New Roman" panose="02020603050405020304" pitchFamily="18" charset="0"/>
              </a:rPr>
              <a:t> External Quality Assurance</a:t>
            </a:r>
            <a:endParaRPr lang="ru-RU"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51520" y="915566"/>
            <a:ext cx="6840760" cy="923330"/>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Institutions should pass external quality assurance according to ESG on a cyclic basis.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8" name="Прямоугольник 7"/>
          <p:cNvSpPr/>
          <p:nvPr/>
        </p:nvSpPr>
        <p:spPr>
          <a:xfrm>
            <a:off x="251326" y="2466260"/>
            <a:ext cx="7848872" cy="1754326"/>
          </a:xfrm>
          <a:prstGeom prst="rect">
            <a:avLst/>
          </a:prstGeom>
        </p:spPr>
        <p:txBody>
          <a:bodyPr wrap="square">
            <a:spAutoFit/>
          </a:bodyPr>
          <a:lstStyle/>
          <a:p>
            <a:r>
              <a:rPr lang="en-US" b="1" dirty="0" smtClean="0">
                <a:latin typeface="Times New Roman" pitchFamily="18" charset="0"/>
                <a:cs typeface="Times New Roman" pitchFamily="18" charset="0"/>
              </a:rPr>
              <a:t>Recommendations:</a:t>
            </a:r>
          </a:p>
          <a:p>
            <a:r>
              <a:rPr lang="en-US" dirty="0" smtClean="0">
                <a:latin typeface="Times New Roman" pitchFamily="18" charset="0"/>
                <a:cs typeface="Times New Roman" pitchFamily="18" charset="0"/>
              </a:rPr>
              <a:t>Quality assurance is a continuous process that does not end with an external review or report, or further action by the institution. Thus, institutions ensure that progress made after the preliminary phase of external quality assurance is taken into account in preparation for the next.</a:t>
            </a:r>
            <a:endParaRPr lang="ru-RU" dirty="0">
              <a:latin typeface="Times New Roman" pitchFamily="18" charset="0"/>
              <a:cs typeface="Times New Roman" pitchFamily="18" charset="0"/>
            </a:endParaRPr>
          </a:p>
          <a:p>
            <a:r>
              <a:rPr lang="ru-RU" dirty="0" smtClean="0"/>
              <a:t> </a:t>
            </a:r>
            <a:endParaRPr lang="ru-RU"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04248" y="699542"/>
            <a:ext cx="2782381" cy="2782381"/>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155980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5632" y="0"/>
            <a:ext cx="9138367" cy="915566"/>
          </a:xfrm>
          <a:prstGeom prst="wedgeRectCallout">
            <a:avLst>
              <a:gd name="adj1" fmla="val -32658"/>
              <a:gd name="adj2" fmla="val 64561"/>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67544" y="1956211"/>
            <a:ext cx="5544616" cy="1661993"/>
          </a:xfrm>
          <a:prstGeom prst="rect">
            <a:avLst/>
          </a:prstGeom>
          <a:noFill/>
        </p:spPr>
        <p:txBody>
          <a:bodyPr wrap="square" rtlCol="0">
            <a:spAutoFit/>
          </a:bodyPr>
          <a:lstStyle/>
          <a:p>
            <a:r>
              <a:rPr lang="en-US" sz="2800" b="1" dirty="0" smtClean="0">
                <a:solidFill>
                  <a:schemeClr val="tx2">
                    <a:lumMod val="50000"/>
                  </a:schemeClr>
                </a:solidFill>
                <a:latin typeface="Times New Roman" panose="02020603050405020304" pitchFamily="18" charset="0"/>
                <a:cs typeface="Times New Roman" panose="02020603050405020304" pitchFamily="18" charset="0"/>
              </a:rPr>
              <a:t>Standards and Recommendations for External Quality Assurance in Higher Education.</a:t>
            </a:r>
          </a:p>
          <a:p>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6372200" y="2165172"/>
            <a:ext cx="2346247" cy="2044289"/>
          </a:xfrm>
          <a:prstGeom prst="rect">
            <a:avLst/>
          </a:prstGeom>
        </p:spPr>
      </p:pic>
      <p:pic>
        <p:nvPicPr>
          <p:cNvPr id="9"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559340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2" name="Прямоугольная выноска 1"/>
          <p:cNvSpPr/>
          <p:nvPr/>
        </p:nvSpPr>
        <p:spPr>
          <a:xfrm>
            <a:off x="0" y="0"/>
            <a:ext cx="9144000" cy="864096"/>
          </a:xfrm>
          <a:prstGeom prst="wedgeRectCallout">
            <a:avLst>
              <a:gd name="adj1" fmla="val -33219"/>
              <a:gd name="adj2" fmla="val 6250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Times New Roman" panose="02020603050405020304" pitchFamily="18" charset="0"/>
                <a:cs typeface="Times New Roman" panose="02020603050405020304" pitchFamily="18" charset="0"/>
              </a:rPr>
              <a:t>         Taking into account internal </a:t>
            </a:r>
          </a:p>
          <a:p>
            <a:pPr algn="just"/>
            <a:r>
              <a:rPr lang="en-US" sz="2400" b="1" dirty="0" smtClean="0">
                <a:latin typeface="Times New Roman" panose="02020603050405020304" pitchFamily="18" charset="0"/>
                <a:cs typeface="Times New Roman" panose="02020603050405020304" pitchFamily="18" charset="0"/>
              </a:rPr>
              <a:t>                quality assurance</a:t>
            </a:r>
            <a:endParaRPr lang="ru-RU" sz="24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3" name="Прямоугольник 2"/>
          <p:cNvSpPr/>
          <p:nvPr/>
        </p:nvSpPr>
        <p:spPr>
          <a:xfrm>
            <a:off x="179512" y="987574"/>
            <a:ext cx="8856984"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External quality assurance should relate to the effectiveness of the internal quality assurance processes described in Part 1 of the ESG.</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43808" y="2301809"/>
            <a:ext cx="5976664" cy="2308324"/>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Quality assurance in higher education is based on the institution's responsibility for the quality of its programs and other activities, and, therefore, it is important that external quality assurance acknowledges and maintains the responsibility of the quality assurance institution.</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This can be done in different ways, depending on the type of external quality assurance.</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2499742"/>
            <a:ext cx="2578596" cy="1912459"/>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685116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11460" y="0"/>
            <a:ext cx="9144000" cy="1008112"/>
          </a:xfrm>
          <a:prstGeom prst="wedgeRectCallout">
            <a:avLst>
              <a:gd name="adj1" fmla="val -31515"/>
              <a:gd name="adj2" fmla="val 6250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Criteria for results</a:t>
            </a:r>
            <a:endParaRPr lang="ru-RU" sz="32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7" name="TextBox 6"/>
          <p:cNvSpPr txBox="1"/>
          <p:nvPr/>
        </p:nvSpPr>
        <p:spPr>
          <a:xfrm>
            <a:off x="251520" y="1203598"/>
            <a:ext cx="8640960" cy="1200329"/>
          </a:xfrm>
          <a:prstGeom prst="rect">
            <a:avLst/>
          </a:prstGeom>
          <a:noFill/>
        </p:spPr>
        <p:txBody>
          <a:bodyPr wrap="square" rtlCol="0">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Any conclusions or judgments made as a result of external quality assurance should be based on clear and published criteria that are consistently applied, regardless of whether the process leads to a formal decision.</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47514" y="3363838"/>
            <a:ext cx="5592638"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External quality assurance and, in particular, its findings, should have a significant impact on evaluated institutions and programs.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23593" y="2484524"/>
            <a:ext cx="2128990" cy="2079643"/>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720356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1"/>
            <a:ext cx="9144000" cy="835757"/>
          </a:xfrm>
          <a:prstGeom prst="wedgeRectCallout">
            <a:avLst>
              <a:gd name="adj1" fmla="val -32992"/>
              <a:gd name="adj2" fmla="val 59614"/>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Reporting</a:t>
            </a:r>
            <a:endParaRPr lang="ru-RU" sz="32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7" name="Прямоугольник 6"/>
          <p:cNvSpPr/>
          <p:nvPr/>
        </p:nvSpPr>
        <p:spPr>
          <a:xfrm>
            <a:off x="347514" y="881745"/>
            <a:ext cx="8616974" cy="1477328"/>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Complete expert reports should be published, they must be clear and accessible to the academic community, external partners and other stakeholders. If the agency makes any official decision based on these reports, the decision should be published together with the report.</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857489" y="2516057"/>
            <a:ext cx="6072230" cy="2031325"/>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An expert report forms the basis for further action by the institution in response to an external evaluation and provides information on the activities of the institution to the public.</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The actual accuracy of the report is improved if the facility provides an opportunity to detect actual errors until the report is complete.</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7584" y="2636815"/>
            <a:ext cx="1932806" cy="1932806"/>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85640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0"/>
            <a:ext cx="9144000" cy="835025"/>
          </a:xfrm>
          <a:prstGeom prst="wedgeRectCallout">
            <a:avLst>
              <a:gd name="adj1" fmla="val -32992"/>
              <a:gd name="adj2" fmla="val 6250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atin typeface="Times New Roman" panose="02020603050405020304" pitchFamily="18" charset="0"/>
                <a:cs typeface="Times New Roman" panose="02020603050405020304" pitchFamily="18" charset="0"/>
              </a:rPr>
              <a:t>      Complaints and appeals</a:t>
            </a:r>
            <a:endParaRPr lang="ru-RU" sz="32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376866" y="1491630"/>
            <a:ext cx="5607333"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Complaints and appeals processes should be clearly identified as part of the model of external quality assurance processes and reported to them.</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59532" y="3507854"/>
            <a:ext cx="8424936"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To protect the rights of institutions and ensure fair decision-making, external quality assurance is conducted under conditions of openness and accountability.</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84199" y="1053383"/>
            <a:ext cx="2769096" cy="2076822"/>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361423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2" name="Прямоугольник 1"/>
          <p:cNvSpPr/>
          <p:nvPr/>
        </p:nvSpPr>
        <p:spPr>
          <a:xfrm>
            <a:off x="3779912" y="1635646"/>
            <a:ext cx="5094312" cy="2062103"/>
          </a:xfrm>
          <a:prstGeom prst="rect">
            <a:avLst/>
          </a:prstGeom>
        </p:spPr>
        <p:txBody>
          <a:bodyPr wrap="square">
            <a:spAutoFit/>
          </a:bodyPr>
          <a:lstStyle/>
          <a:p>
            <a:pPr algn="ctr"/>
            <a:r>
              <a:rPr lang="en-US" sz="3200" b="1" dirty="0" smtClean="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Standards and Recommendations for Quality Assurance </a:t>
            </a:r>
          </a:p>
          <a:p>
            <a:pPr algn="ctr"/>
            <a:r>
              <a:rPr lang="en-US" sz="3200" b="1" dirty="0" smtClean="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Agencies</a:t>
            </a:r>
            <a:endParaRPr lang="ru-RU" sz="3200" b="1" dirty="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Прямоугольная выноска 2"/>
          <p:cNvSpPr/>
          <p:nvPr/>
        </p:nvSpPr>
        <p:spPr>
          <a:xfrm>
            <a:off x="0" y="0"/>
            <a:ext cx="9144000" cy="864096"/>
          </a:xfrm>
          <a:prstGeom prst="wedgeRectCallout">
            <a:avLst>
              <a:gd name="adj1" fmla="val -33333"/>
              <a:gd name="adj2" fmla="val 61298"/>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1851670"/>
            <a:ext cx="3455640" cy="2363048"/>
          </a:xfrm>
          <a:prstGeom prst="rect">
            <a:avLst/>
          </a:prstGeom>
        </p:spPr>
      </p:pic>
      <p:pic>
        <p:nvPicPr>
          <p:cNvPr id="7"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00165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2" name="Прямоугольная выноска 1"/>
          <p:cNvSpPr/>
          <p:nvPr/>
        </p:nvSpPr>
        <p:spPr>
          <a:xfrm>
            <a:off x="3983" y="0"/>
            <a:ext cx="9144000" cy="835025"/>
          </a:xfrm>
          <a:prstGeom prst="wedgeRectCallout">
            <a:avLst>
              <a:gd name="adj1" fmla="val -33333"/>
              <a:gd name="adj2" fmla="val 6250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atin typeface="Times New Roman" panose="02020603050405020304" pitchFamily="18" charset="0"/>
                <a:cs typeface="Times New Roman" panose="02020603050405020304" pitchFamily="18" charset="0"/>
              </a:rPr>
              <a:t>       Activities, policies and processes</a:t>
            </a:r>
          </a:p>
          <a:p>
            <a:pPr algn="just"/>
            <a:r>
              <a:rPr lang="en-US" sz="2800" b="1" dirty="0" smtClean="0">
                <a:latin typeface="Times New Roman" panose="02020603050405020304" pitchFamily="18" charset="0"/>
                <a:cs typeface="Times New Roman" panose="02020603050405020304" pitchFamily="18" charset="0"/>
              </a:rPr>
              <a:t>               of quality assurance</a:t>
            </a:r>
            <a:endParaRPr lang="ru-RU" sz="2800" b="1"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467544" y="987574"/>
            <a:ext cx="8413502" cy="1477328"/>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should undertake quality assurance activities as defined in Part 2 of the ESG on a regular basis. They must have clear and understandable goals that form part of their publicly available mission. This should determine the agency's daily work. Agencies should ensure the involvement of stakeholders in their management and activities.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9552" y="2931790"/>
            <a:ext cx="4752528"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To ensure the importance of external quality assurance, it is important that institutions and the public trust the agencies.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8104" y="2931790"/>
            <a:ext cx="3086100" cy="1485900"/>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490509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6" name="Прямоугольная выноска 5"/>
          <p:cNvSpPr/>
          <p:nvPr/>
        </p:nvSpPr>
        <p:spPr>
          <a:xfrm>
            <a:off x="0" y="0"/>
            <a:ext cx="9144000" cy="771550"/>
          </a:xfrm>
          <a:prstGeom prst="wedgeRectCallout">
            <a:avLst>
              <a:gd name="adj1" fmla="val -33106"/>
              <a:gd name="adj2" fmla="val 61153"/>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atin typeface="Times New Roman" panose="02020603050405020304" pitchFamily="18" charset="0"/>
                <a:cs typeface="Times New Roman" panose="02020603050405020304" pitchFamily="18" charset="0"/>
              </a:rPr>
              <a:t>        The concept of "quality"</a:t>
            </a:r>
            <a:endParaRPr lang="ru-RU" sz="3200" b="1"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xmlns="" val="1376883145"/>
              </p:ext>
            </p:extLst>
          </p:nvPr>
        </p:nvGraphicFramePr>
        <p:xfrm>
          <a:off x="11461" y="892334"/>
          <a:ext cx="5112568" cy="3863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9" name="TextBox 8"/>
          <p:cNvSpPr txBox="1"/>
          <p:nvPr/>
        </p:nvSpPr>
        <p:spPr>
          <a:xfrm>
            <a:off x="5186180" y="860499"/>
            <a:ext cx="3938348" cy="3539430"/>
          </a:xfrm>
          <a:prstGeom prst="rect">
            <a:avLst/>
          </a:prstGeom>
          <a:noFill/>
          <a:ln w="57150">
            <a:solidFill>
              <a:srgbClr val="00C6BB">
                <a:lumMod val="75000"/>
              </a:srgbClr>
            </a:solidFill>
          </a:ln>
        </p:spPr>
        <p:txBody>
          <a:bodyPr wrap="square" rtlCol="0">
            <a:spAutoFit/>
          </a:bodyPr>
          <a:lstStyle/>
          <a:p>
            <a:pPr lvl="0" algn="just" defTabSz="457200" eaLnBrk="0" fontAlgn="base" hangingPunct="0">
              <a:spcBef>
                <a:spcPct val="0"/>
              </a:spcBef>
              <a:spcAft>
                <a:spcPct val="0"/>
              </a:spcAft>
              <a:defRPr/>
            </a:pPr>
            <a:r>
              <a:rPr lang="en-US" sz="1600" b="1" kern="0" dirty="0" smtClean="0">
                <a:solidFill>
                  <a:srgbClr val="000066"/>
                </a:solidFill>
                <a:latin typeface="Times New Roman" panose="02020603050405020304" pitchFamily="18" charset="0"/>
                <a:cs typeface="Times New Roman" panose="02020603050405020304" pitchFamily="18" charset="0"/>
              </a:rPr>
              <a:t>Quality</a:t>
            </a:r>
            <a:r>
              <a:rPr lang="en-US" sz="1600" kern="0" dirty="0" smtClean="0">
                <a:solidFill>
                  <a:srgbClr val="000066"/>
                </a:solidFill>
                <a:latin typeface="Times New Roman" panose="02020603050405020304" pitchFamily="18" charset="0"/>
                <a:cs typeface="Times New Roman" panose="02020603050405020304" pitchFamily="18" charset="0"/>
              </a:rPr>
              <a:t> - a set of properties; hierarchical system of properties of object parts (morphological structure of quality); dynamic system of properties; the internal moment expressed in the regular connections of the constituent parts (functional structure of quality) and constructs (defines regularities) the conditions of the object's development; the basis of the existence of the object; the factor that the object is unique, specific and orderly; certain value (in relation to objects created by a person), that is, the quality of such objects is valuable, otherwise there are no motives and there will be no creation</a:t>
            </a:r>
            <a:endParaRPr kumimoji="0" lang="ru-RU" sz="1600" b="0"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endParaRPr>
          </a:p>
        </p:txBody>
      </p:sp>
      <p:pic>
        <p:nvPicPr>
          <p:cNvPr id="8" name="Picture 8" descr="D:\eu_flag_co_funded_pos_[rgb]_right.jpg"/>
          <p:cNvPicPr>
            <a:picLocks noChangeAspect="1" noChangeArrowheads="1"/>
          </p:cNvPicPr>
          <p:nvPr/>
        </p:nvPicPr>
        <p:blipFill>
          <a:blip r:embed="rId9"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191285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1"/>
            <a:ext cx="9144000" cy="835025"/>
          </a:xfrm>
          <a:prstGeom prst="wedgeRectCallout">
            <a:avLst>
              <a:gd name="adj1" fmla="val -33787"/>
              <a:gd name="adj2" fmla="val 74307"/>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Official status</a:t>
            </a:r>
            <a:endParaRPr lang="ru-RU" sz="3200" b="1"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6"/>
          <p:cNvSpPr/>
          <p:nvPr/>
        </p:nvSpPr>
        <p:spPr>
          <a:xfrm>
            <a:off x="334962" y="1059582"/>
            <a:ext cx="8485510"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should have official legal status and be officially recognized by the competent authorities as quality assurance agencies.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915816" y="2444777"/>
            <a:ext cx="5904656" cy="1477328"/>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When external quality assurance is carried out on a regular basis, institutions should have guarantees that the results of this process will be accepted in the higher education system, the state, stakeholders and the public.</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334962" y="2259165"/>
            <a:ext cx="2220736" cy="2125549"/>
          </a:xfrm>
          <a:prstGeom prst="rect">
            <a:avLst/>
          </a:prstGeom>
        </p:spPr>
      </p:pic>
      <p:pic>
        <p:nvPicPr>
          <p:cNvPr id="9"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589441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1"/>
            <a:ext cx="9143999" cy="835025"/>
          </a:xfrm>
          <a:prstGeom prst="wedgeRectCallout">
            <a:avLst>
              <a:gd name="adj1" fmla="val -32651"/>
              <a:gd name="adj2" fmla="val 60011"/>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Independence</a:t>
            </a:r>
            <a:endParaRPr lang="ru-RU" sz="3200" b="1"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6"/>
          <p:cNvSpPr/>
          <p:nvPr/>
        </p:nvSpPr>
        <p:spPr>
          <a:xfrm>
            <a:off x="293240" y="1059582"/>
            <a:ext cx="5790928"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should be independent and act autonomously. They must be fully responsible for their work and its results without the influence of third parties.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95536" y="2859782"/>
            <a:ext cx="8352928" cy="1754326"/>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Anyone involved in the agency's external quality assurance activities (for example, an expert) informs that although he was nominated by a third party when working for an agency, he works on his behalf and does not represent the organization that nominated him. Independence is important to ensure that all procedures and decisions are based solely on expertise.</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86086" y="915566"/>
            <a:ext cx="2143125" cy="2143125"/>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003347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1"/>
            <a:ext cx="9144000" cy="835025"/>
          </a:xfrm>
          <a:prstGeom prst="wedgeRectCallout">
            <a:avLst>
              <a:gd name="adj1" fmla="val -33106"/>
              <a:gd name="adj2" fmla="val 66829"/>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Thematic analysis</a:t>
            </a:r>
            <a:endParaRPr lang="ru-RU" sz="3200" b="1"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6"/>
          <p:cNvSpPr/>
          <p:nvPr/>
        </p:nvSpPr>
        <p:spPr>
          <a:xfrm>
            <a:off x="3203848" y="1059582"/>
            <a:ext cx="5400600"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should regularly publish reports describing and analyzing the overall outcomes of their external quality assurance activities.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9512" y="2643758"/>
            <a:ext cx="8712968" cy="2031325"/>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During the work of the agency, information about programs and institutions is received, which may be useful not only within the framework of a separate process, but also to provide materials for structural analysis throughout the higher education system.</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These results can contribute to reflection and improvement of quality assurance policies and processes in the institutional, national and international contexts.</a:t>
            </a:r>
            <a:endParaRPr lang="ru-RU" dirty="0">
              <a:solidFill>
                <a:schemeClr val="tx2">
                  <a:lumMod val="50000"/>
                </a:schemeClr>
              </a:solidFill>
              <a:latin typeface="Times New Roman" panose="02020603050405020304" pitchFamily="18" charset="0"/>
              <a:cs typeface="Times New Roman" panose="02020603050405020304" pitchFamily="18" charset="0"/>
            </a:endParaRPr>
          </a:p>
          <a:p>
            <a:endParaRPr lang="ru-RU"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576" y="1100295"/>
            <a:ext cx="1715485" cy="1440160"/>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435481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5" name="Прямоугольная выноска 4"/>
          <p:cNvSpPr/>
          <p:nvPr/>
        </p:nvSpPr>
        <p:spPr>
          <a:xfrm>
            <a:off x="0" y="15466"/>
            <a:ext cx="9144000" cy="792088"/>
          </a:xfrm>
          <a:prstGeom prst="wedgeRectCallout">
            <a:avLst>
              <a:gd name="adj1" fmla="val -33333"/>
              <a:gd name="adj2" fmla="val 65124"/>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347864" y="119122"/>
            <a:ext cx="1874231" cy="584775"/>
          </a:xfrm>
          <a:prstGeom prst="rect">
            <a:avLst/>
          </a:prstGeom>
        </p:spPr>
        <p:txBody>
          <a:bodyPr wrap="none">
            <a:spAutoFit/>
          </a:bodyPr>
          <a:lstStyle/>
          <a:p>
            <a:r>
              <a:rPr lang="en-US" sz="3200" dirty="0" smtClean="0">
                <a:solidFill>
                  <a:schemeClr val="tx2">
                    <a:lumMod val="50000"/>
                  </a:schemeClr>
                </a:solidFill>
                <a:latin typeface="Times New Roman" panose="02020603050405020304" pitchFamily="18" charset="0"/>
                <a:cs typeface="Times New Roman" panose="02020603050405020304" pitchFamily="18" charset="0"/>
              </a:rPr>
              <a:t>Resources</a:t>
            </a:r>
            <a:endParaRPr lang="ru-RU" sz="32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Прямоугольник 7"/>
          <p:cNvSpPr/>
          <p:nvPr/>
        </p:nvSpPr>
        <p:spPr>
          <a:xfrm>
            <a:off x="179512" y="987574"/>
            <a:ext cx="8640960"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should have adequate and adequate resources, both human and financial, to carry out their work.</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2386" y="2320087"/>
            <a:ext cx="6325270" cy="1754326"/>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Given the important impact of higher education on the development of societies and individuals, adequate and proper funding of agencies is in the public interest. Agency resources allow them to organize and carry out activities on external quality assurance in an efficient and productive manner.</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95531" y="1707654"/>
            <a:ext cx="2643758" cy="2643758"/>
          </a:xfrm>
          <a:prstGeom prst="rect">
            <a:avLst/>
          </a:prstGeom>
        </p:spPr>
      </p:pic>
      <p:pic>
        <p:nvPicPr>
          <p:cNvPr id="11"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007365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2" name="Прямоугольная выноска 1"/>
          <p:cNvSpPr/>
          <p:nvPr/>
        </p:nvSpPr>
        <p:spPr>
          <a:xfrm>
            <a:off x="0" y="0"/>
            <a:ext cx="9144000" cy="936104"/>
          </a:xfrm>
          <a:prstGeom prst="wedgeRectCallout">
            <a:avLst>
              <a:gd name="adj1" fmla="val -32992"/>
              <a:gd name="adj2" fmla="val 5806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atin typeface="Times New Roman" panose="02020603050405020304" pitchFamily="18" charset="0"/>
                <a:cs typeface="Times New Roman" panose="02020603050405020304" pitchFamily="18" charset="0"/>
              </a:rPr>
              <a:t>        Internal quality assurance</a:t>
            </a:r>
          </a:p>
          <a:p>
            <a:pPr algn="just"/>
            <a:r>
              <a:rPr lang="en-US" sz="2800" b="1" dirty="0" smtClean="0">
                <a:latin typeface="Times New Roman" panose="02020603050405020304" pitchFamily="18" charset="0"/>
                <a:cs typeface="Times New Roman" panose="02020603050405020304" pitchFamily="18" charset="0"/>
              </a:rPr>
              <a:t>        and professional behavior</a:t>
            </a:r>
            <a:endParaRPr lang="ru-RU" sz="2800" b="1"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179512" y="1226816"/>
            <a:ext cx="8784976" cy="923330"/>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should implement processes for internal quality assurance in defining, providing and enhancing the quality and integrity of their activities.</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07904" y="2427145"/>
            <a:ext cx="5112567" cy="2031325"/>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Recommendations:</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should be accountable to their stakeholders. Therefore, the high professional standards and integrity in the work of the agency are obligatory. The review and improvement of their work are permanent, in order to guarantee the optimality of their services to institutions and society.</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0513" y="2571223"/>
            <a:ext cx="2211710" cy="2211710"/>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951385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2" name="Прямоугольная выноска 1"/>
          <p:cNvSpPr/>
          <p:nvPr/>
        </p:nvSpPr>
        <p:spPr>
          <a:xfrm>
            <a:off x="0" y="16655"/>
            <a:ext cx="9144000" cy="818370"/>
          </a:xfrm>
          <a:prstGeom prst="wedgeRectCallout">
            <a:avLst>
              <a:gd name="adj1" fmla="val -31515"/>
              <a:gd name="adj2" fmla="val 6731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atin typeface="Times New Roman" panose="02020603050405020304" pitchFamily="18" charset="0"/>
                <a:cs typeface="Times New Roman" panose="02020603050405020304" pitchFamily="18" charset="0"/>
              </a:rPr>
              <a:t>       Cyclic external audit of agencies</a:t>
            </a:r>
            <a:endParaRPr lang="ru-RU" sz="2800" b="1"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179512" y="1203598"/>
            <a:ext cx="5227330" cy="1200329"/>
          </a:xfrm>
          <a:prstGeom prst="rect">
            <a:avLst/>
          </a:prstGeom>
        </p:spPr>
        <p:txBody>
          <a:bodyPr wrap="square">
            <a:spAutoFit/>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Standard:</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Agencies have to undergo an external check at least every five years to demonstrate compliance with the ESG.</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3003798"/>
            <a:ext cx="8585971" cy="1200329"/>
          </a:xfrm>
          <a:prstGeom prst="rect">
            <a:avLst/>
          </a:prstGeom>
        </p:spPr>
        <p:txBody>
          <a:bodyPr wrap="square">
            <a:spAutoFit/>
          </a:bodyPr>
          <a:lstStyle/>
          <a:p>
            <a:r>
              <a:rPr lang="en-US" b="1" dirty="0" smtClean="0">
                <a:latin typeface="Times New Roman" pitchFamily="18" charset="0"/>
                <a:cs typeface="Times New Roman" pitchFamily="18" charset="0"/>
              </a:rPr>
              <a:t>Recommendations:</a:t>
            </a:r>
          </a:p>
          <a:p>
            <a:r>
              <a:rPr lang="en-US" dirty="0" smtClean="0">
                <a:latin typeface="Times New Roman" pitchFamily="18" charset="0"/>
                <a:cs typeface="Times New Roman" pitchFamily="18" charset="0"/>
              </a:rPr>
              <a:t>A periodic external check will help the agency think about its policies and activities. This provides an opportunity to certify the agency and its stakeholders that it continues to adhere to the principles enshrined in the ESG. </a:t>
            </a:r>
            <a:endParaRPr lang="en-US" dirty="0">
              <a:latin typeface="Times New Roman" pitchFamily="18" charset="0"/>
              <a:cs typeface="Times New Roman"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71834" y="915566"/>
            <a:ext cx="3018656" cy="2309729"/>
          </a:xfrm>
          <a:prstGeom prst="rect">
            <a:avLst/>
          </a:prstGeom>
        </p:spPr>
      </p:pic>
      <p:pic>
        <p:nvPicPr>
          <p:cNvPr id="8"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156729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1" y="4869657"/>
            <a:ext cx="9145191" cy="273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3939" y="1428751"/>
            <a:ext cx="3130061" cy="3130061"/>
          </a:xfrm>
          <a:prstGeom prst="rect">
            <a:avLst/>
          </a:prstGeom>
        </p:spPr>
      </p:pic>
      <p:sp>
        <p:nvSpPr>
          <p:cNvPr id="3" name="Прямоугольник 2"/>
          <p:cNvSpPr/>
          <p:nvPr/>
        </p:nvSpPr>
        <p:spPr>
          <a:xfrm>
            <a:off x="1285852" y="1071552"/>
            <a:ext cx="4999382" cy="2562240"/>
          </a:xfrm>
          <a:prstGeom prst="rect">
            <a:avLst/>
          </a:prstGeom>
          <a:noFill/>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 attention!</a:t>
            </a:r>
          </a:p>
          <a:p>
            <a:pPr algn="ct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8" descr="D:\eu_flag_co_funded_pos_[rgb]_right.jpg"/>
          <p:cNvPicPr>
            <a:picLocks noChangeAspect="1" noChangeArrowheads="1"/>
          </p:cNvPicPr>
          <p:nvPr/>
        </p:nvPicPr>
        <p:blipFill>
          <a:blip r:embed="rId4" cstate="print"/>
          <a:srcRect/>
          <a:stretch>
            <a:fillRect/>
          </a:stretch>
        </p:blipFill>
        <p:spPr bwMode="auto">
          <a:xfrm>
            <a:off x="7108032" y="0"/>
            <a:ext cx="2035969" cy="581025"/>
          </a:xfrm>
          <a:prstGeom prst="rect">
            <a:avLst/>
          </a:prstGeom>
          <a:noFill/>
          <a:ln w="9525">
            <a:noFill/>
            <a:miter lim="800000"/>
            <a:headEnd/>
            <a:tailEnd/>
          </a:ln>
        </p:spPr>
      </p:pic>
      <p:sp>
        <p:nvSpPr>
          <p:cNvPr id="7" name="Прямокутник 6"/>
          <p:cNvSpPr/>
          <p:nvPr/>
        </p:nvSpPr>
        <p:spPr>
          <a:xfrm>
            <a:off x="1" y="4607719"/>
            <a:ext cx="9144000" cy="346249"/>
          </a:xfrm>
          <a:prstGeom prst="rect">
            <a:avLst/>
          </a:prstGeom>
        </p:spPr>
        <p:style>
          <a:lnRef idx="2">
            <a:schemeClr val="accent3"/>
          </a:lnRef>
          <a:fillRef idx="1">
            <a:schemeClr val="lt1"/>
          </a:fillRef>
          <a:effectRef idx="0">
            <a:schemeClr val="accent3"/>
          </a:effectRef>
          <a:fontRef idx="minor">
            <a:schemeClr val="dk1"/>
          </a:fontRef>
        </p:style>
        <p:txBody>
          <a:bodyPr wrap="square" lIns="68580" tIns="34290" rIns="68580" bIns="34290">
            <a:spAutoFit/>
          </a:bodyPr>
          <a:lstStyle/>
          <a:p>
            <a:pPr algn="just">
              <a:defRPr/>
            </a:pPr>
            <a:r>
              <a:rPr lang="en-US" sz="900" b="1" dirty="0">
                <a:latin typeface="Times New Roman" pitchFamily="18" charset="0"/>
                <a:cs typeface="Times New Roman" pitchFamily="18" charset="0"/>
              </a:rPr>
              <a:t>Contents of the </a:t>
            </a:r>
            <a:r>
              <a:rPr lang="en-US" sz="900" b="1" dirty="0" smtClean="0">
                <a:latin typeface="Times New Roman" pitchFamily="18" charset="0"/>
                <a:cs typeface="Times New Roman" pitchFamily="18" charset="0"/>
              </a:rPr>
              <a:t>lecture</a:t>
            </a:r>
            <a:r>
              <a:rPr lang="en-US" sz="900" b="1" dirty="0">
                <a:latin typeface="Times New Roman" pitchFamily="18" charset="0"/>
                <a:cs typeface="Times New Roman" pitchFamily="18" charset="0"/>
              </a:rPr>
              <a:t> reflects only the author's view, the Education, Audiovisual and Culture Executive Agency and the European  Commission are not responsible for any use that may be made of the information it contains.</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6699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338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graphicFrame>
        <p:nvGraphicFramePr>
          <p:cNvPr id="5" name="Объект 6"/>
          <p:cNvGraphicFramePr>
            <a:graphicFrameLocks/>
          </p:cNvGraphicFramePr>
          <p:nvPr>
            <p:extLst>
              <p:ext uri="{D42A27DB-BD31-4B8C-83A1-F6EECF244321}">
                <p14:modId xmlns:p14="http://schemas.microsoft.com/office/powerpoint/2010/main" xmlns="" val="2833043949"/>
              </p:ext>
            </p:extLst>
          </p:nvPr>
        </p:nvGraphicFramePr>
        <p:xfrm>
          <a:off x="24376" y="627534"/>
          <a:ext cx="8940111"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ая выноска 5"/>
          <p:cNvSpPr/>
          <p:nvPr/>
        </p:nvSpPr>
        <p:spPr>
          <a:xfrm>
            <a:off x="0" y="0"/>
            <a:ext cx="9144000" cy="843558"/>
          </a:xfrm>
          <a:prstGeom prst="wedgeRectCallout">
            <a:avLst>
              <a:gd name="adj1" fmla="val -32765"/>
              <a:gd name="adj2" fmla="val 66829"/>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Times New Roman" panose="02020603050405020304" pitchFamily="18" charset="0"/>
                <a:cs typeface="Times New Roman" panose="02020603050405020304" pitchFamily="18" charset="0"/>
              </a:rPr>
              <a:t>             The concept of "quality of education"</a:t>
            </a:r>
            <a:endParaRPr lang="ru-RU" sz="24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8" name="Picture 8" descr="D:\eu_flag_co_funded_pos_[rgb]_right.jpg"/>
          <p:cNvPicPr>
            <a:picLocks noChangeAspect="1" noChangeArrowheads="1"/>
          </p:cNvPicPr>
          <p:nvPr/>
        </p:nvPicPr>
        <p:blipFill>
          <a:blip r:embed="rId9"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700034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47514" y="1491630"/>
            <a:ext cx="4968552" cy="2376264"/>
          </a:xfrm>
          <a:prstGeom prst="roundRect">
            <a:avLst/>
          </a:prstGeom>
          <a:solidFill>
            <a:schemeClr val="bg1"/>
          </a:solidFill>
          <a:ln w="571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smtClean="0">
                <a:solidFill>
                  <a:schemeClr val="tx2">
                    <a:lumMod val="50000"/>
                  </a:schemeClr>
                </a:solidFill>
                <a:latin typeface="Times New Roman" panose="02020603050405020304" pitchFamily="18" charset="0"/>
                <a:cs typeface="Times New Roman" panose="02020603050405020304" pitchFamily="18" charset="0"/>
              </a:rPr>
              <a:t>Complex characteristic reflecting the range and level of educational services provided by the education system in relation to the interests of the individual, society and the state </a:t>
            </a:r>
            <a:endParaRPr lang="ru-RU" sz="2000"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8" name="Прямоугольная выноска 7"/>
          <p:cNvSpPr/>
          <p:nvPr/>
        </p:nvSpPr>
        <p:spPr>
          <a:xfrm>
            <a:off x="0" y="-1"/>
            <a:ext cx="9144000" cy="835757"/>
          </a:xfrm>
          <a:prstGeom prst="wedgeRectCallout">
            <a:avLst>
              <a:gd name="adj1" fmla="val -32765"/>
              <a:gd name="adj2" fmla="val 7693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The concept of "quality of higher education"</a:t>
            </a:r>
            <a:endParaRPr lang="ru-RU" sz="2800" b="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48064" y="2079640"/>
            <a:ext cx="3895717" cy="2576200"/>
          </a:xfrm>
          <a:prstGeom prst="rect">
            <a:avLst/>
          </a:prstGeom>
        </p:spPr>
      </p:pic>
      <p:pic>
        <p:nvPicPr>
          <p:cNvPr id="10" name="Picture 8" descr="D:\eu_flag_co_funded_pos_[rgb]_right.jpg"/>
          <p:cNvPicPr>
            <a:picLocks noChangeAspect="1" noChangeArrowheads="1"/>
          </p:cNvPicPr>
          <p:nvPr/>
        </p:nvPicPr>
        <p:blipFill>
          <a:blip r:embed="rId5" cstate="print"/>
          <a:srcRect/>
          <a:stretch>
            <a:fillRect/>
          </a:stretch>
        </p:blipFill>
        <p:spPr bwMode="auto">
          <a:xfrm>
            <a:off x="6429375" y="857238"/>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50083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6"/>
          <p:cNvGraphicFramePr>
            <a:graphicFrameLocks/>
          </p:cNvGraphicFramePr>
          <p:nvPr>
            <p:extLst>
              <p:ext uri="{D42A27DB-BD31-4B8C-83A1-F6EECF244321}">
                <p14:modId xmlns:p14="http://schemas.microsoft.com/office/powerpoint/2010/main" xmlns="" val="1819428644"/>
              </p:ext>
            </p:extLst>
          </p:nvPr>
        </p:nvGraphicFramePr>
        <p:xfrm>
          <a:off x="197768" y="1135062"/>
          <a:ext cx="8748464" cy="36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sp>
        <p:nvSpPr>
          <p:cNvPr id="6" name="Прямоугольная выноска 5"/>
          <p:cNvSpPr/>
          <p:nvPr/>
        </p:nvSpPr>
        <p:spPr>
          <a:xfrm>
            <a:off x="0" y="-1"/>
            <a:ext cx="9144000" cy="835757"/>
          </a:xfrm>
          <a:prstGeom prst="wedgeRectCallout">
            <a:avLst>
              <a:gd name="adj1" fmla="val -33447"/>
              <a:gd name="adj2" fmla="val 61153"/>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n>
                  <a:solidFill>
                    <a:schemeClr val="bg1"/>
                  </a:solidFill>
                </a:ln>
                <a:solidFill>
                  <a:schemeClr val="bg1"/>
                </a:solidFill>
                <a:latin typeface="Times New Roman" pitchFamily="18" charset="0"/>
                <a:cs typeface="Times New Roman" pitchFamily="18" charset="0"/>
              </a:rPr>
              <a:t>         Concept of "quality of educational activity"</a:t>
            </a:r>
            <a:endParaRPr lang="ru-RU" sz="2400" b="1" dirty="0">
              <a:ln>
                <a:solidFill>
                  <a:schemeClr val="bg1"/>
                </a:solidFill>
              </a:ln>
              <a:solidFill>
                <a:schemeClr val="bg1"/>
              </a:solidFill>
              <a:latin typeface="Times New Roman" pitchFamily="18" charset="0"/>
              <a:cs typeface="Times New Roman" pitchFamily="18" charset="0"/>
            </a:endParaRPr>
          </a:p>
        </p:txBody>
      </p:sp>
      <p:pic>
        <p:nvPicPr>
          <p:cNvPr id="7" name="Рисунок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8" name="Picture 8" descr="D:\eu_flag_co_funded_pos_[rgb]_right.jpg"/>
          <p:cNvPicPr>
            <a:picLocks noChangeAspect="1" noChangeArrowheads="1"/>
          </p:cNvPicPr>
          <p:nvPr/>
        </p:nvPicPr>
        <p:blipFill>
          <a:blip r:embed="rId9"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148006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0" y="0"/>
            <a:ext cx="9144000" cy="915566"/>
          </a:xfrm>
          <a:prstGeom prst="wedgeRectCallout">
            <a:avLst>
              <a:gd name="adj1" fmla="val -33901"/>
              <a:gd name="adj2" fmla="val 7693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Times New Roman" pitchFamily="18" charset="0"/>
                <a:cs typeface="Times New Roman" pitchFamily="18" charset="0"/>
              </a:rPr>
              <a:t>         Quality management in higher </a:t>
            </a:r>
          </a:p>
          <a:p>
            <a:pPr algn="just"/>
            <a:r>
              <a:rPr lang="en-US" sz="2400" b="1" dirty="0" smtClean="0">
                <a:latin typeface="Times New Roman" pitchFamily="18" charset="0"/>
                <a:cs typeface="Times New Roman" pitchFamily="18" charset="0"/>
              </a:rPr>
              <a:t>            education in EU countries</a:t>
            </a:r>
            <a:endParaRPr lang="ru-RU" sz="2400" b="1"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sp>
        <p:nvSpPr>
          <p:cNvPr id="6" name="Скругленный прямоугольник 5"/>
          <p:cNvSpPr/>
          <p:nvPr/>
        </p:nvSpPr>
        <p:spPr>
          <a:xfrm>
            <a:off x="3203848" y="1419622"/>
            <a:ext cx="5040560" cy="3024336"/>
          </a:xfrm>
          <a:prstGeom prst="roundRect">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ln>
                  <a:solidFill>
                    <a:schemeClr val="bg1"/>
                  </a:solidFill>
                </a:ln>
                <a:solidFill>
                  <a:schemeClr val="bg1"/>
                </a:solidFill>
                <a:latin typeface="Times New Roman" panose="02020603050405020304" pitchFamily="18" charset="0"/>
                <a:cs typeface="Times New Roman" panose="02020603050405020304" pitchFamily="18" charset="0"/>
              </a:rPr>
              <a:t>Ensuring the quality of all the parameters of the educational process and education of the graduate of the educational institution as the final result of the education system, satisfying its educational needs</a:t>
            </a:r>
            <a:endParaRPr lang="ru-RU" sz="2400"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7514" y="2355726"/>
            <a:ext cx="2707876" cy="19429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9" name="Picture 8" descr="D:\eu_flag_co_funded_pos_[rgb]_right.jpg"/>
          <p:cNvPicPr>
            <a:picLocks noChangeAspect="1" noChangeArrowheads="1"/>
          </p:cNvPicPr>
          <p:nvPr/>
        </p:nvPicPr>
        <p:blipFill>
          <a:blip r:embed="rId5"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2240516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5"/>
          <p:cNvGraphicFramePr>
            <a:graphicFrameLocks/>
          </p:cNvGraphicFramePr>
          <p:nvPr>
            <p:extLst>
              <p:ext uri="{D42A27DB-BD31-4B8C-83A1-F6EECF244321}">
                <p14:modId xmlns:p14="http://schemas.microsoft.com/office/powerpoint/2010/main" xmlns="" val="1857968108"/>
              </p:ext>
            </p:extLst>
          </p:nvPr>
        </p:nvGraphicFramePr>
        <p:xfrm>
          <a:off x="539552" y="1106895"/>
          <a:ext cx="8046640" cy="276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Результат пошуку зображень за запитом &quot;знак оклику png&quo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5991" y="3147813"/>
            <a:ext cx="1287057" cy="165007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403648" y="3963448"/>
            <a:ext cx="7271320" cy="646331"/>
          </a:xfrm>
          <a:prstGeom prst="rect">
            <a:avLst/>
          </a:prstGeom>
          <a:noFill/>
          <a:ln>
            <a:solidFill>
              <a:srgbClr val="FF0000"/>
            </a:solidFill>
          </a:ln>
        </p:spPr>
        <p:txBody>
          <a:bodyPr wrap="square" rtlCol="0">
            <a:spAutoFit/>
          </a:bodyPr>
          <a:lstStyle/>
          <a:p>
            <a:pPr algn="ctr" defTabSz="457200" eaLnBrk="0" fontAlgn="base" hangingPunct="0">
              <a:spcBef>
                <a:spcPct val="0"/>
              </a:spcBef>
              <a:spcAft>
                <a:spcPct val="0"/>
              </a:spcAft>
            </a:pPr>
            <a:r>
              <a:rPr lang="en-US" dirty="0" smtClean="0">
                <a:solidFill>
                  <a:schemeClr val="tx2">
                    <a:lumMod val="50000"/>
                  </a:schemeClr>
                </a:solidFill>
                <a:latin typeface="Times New Roman" panose="02020603050405020304" pitchFamily="18" charset="0"/>
                <a:cs typeface="Times New Roman" panose="02020603050405020304" pitchFamily="18" charset="0"/>
              </a:rPr>
              <a:t>Quality is not a permanent formation, it can be modified, formed under the influence of other objects </a:t>
            </a:r>
            <a:r>
              <a:rPr lang="uk-UA" dirty="0" smtClean="0">
                <a:solidFill>
                  <a:schemeClr val="tx2">
                    <a:lumMod val="50000"/>
                  </a:schemeClr>
                </a:solidFill>
                <a:latin typeface="Times New Roman" panose="02020603050405020304" pitchFamily="18" charset="0"/>
                <a:cs typeface="Times New Roman" panose="02020603050405020304" pitchFamily="18" charset="0"/>
              </a:rPr>
              <a:t>(</a:t>
            </a:r>
            <a:r>
              <a:rPr lang="en-US" dirty="0" err="1" smtClean="0">
                <a:solidFill>
                  <a:schemeClr val="tx2">
                    <a:lumMod val="50000"/>
                  </a:schemeClr>
                </a:solidFill>
                <a:latin typeface="Times New Roman" panose="02020603050405020304" pitchFamily="18" charset="0"/>
                <a:cs typeface="Times New Roman" panose="02020603050405020304" pitchFamily="18" charset="0"/>
              </a:rPr>
              <a:t>Sh</a:t>
            </a:r>
            <a:r>
              <a:rPr lang="uk-UA" dirty="0" smtClean="0">
                <a:solidFill>
                  <a:schemeClr val="tx2">
                    <a:lumMod val="50000"/>
                  </a:schemeClr>
                </a:solidFill>
                <a:latin typeface="Times New Roman" panose="02020603050405020304" pitchFamily="18" charset="0"/>
                <a:cs typeface="Times New Roman" panose="02020603050405020304" pitchFamily="18" charset="0"/>
              </a:rPr>
              <a:t>о</a:t>
            </a:r>
            <a:r>
              <a:rPr lang="en-US" dirty="0" err="1" smtClean="0">
                <a:solidFill>
                  <a:schemeClr val="tx2">
                    <a:lumMod val="50000"/>
                  </a:schemeClr>
                </a:solidFill>
                <a:latin typeface="Times New Roman" panose="02020603050405020304" pitchFamily="18" charset="0"/>
                <a:cs typeface="Times New Roman" panose="02020603050405020304" pitchFamily="18" charset="0"/>
              </a:rPr>
              <a:t>goleva</a:t>
            </a:r>
            <a:r>
              <a:rPr lang="en-US" dirty="0" smtClean="0">
                <a:solidFill>
                  <a:schemeClr val="tx2">
                    <a:lumMod val="50000"/>
                  </a:schemeClr>
                </a:solidFill>
                <a:latin typeface="Times New Roman" panose="02020603050405020304" pitchFamily="18" charset="0"/>
                <a:cs typeface="Times New Roman" panose="02020603050405020304" pitchFamily="18" charset="0"/>
              </a:rPr>
              <a:t> L.O.)</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987824" y="3360532"/>
            <a:ext cx="2952328" cy="459779"/>
          </a:xfrm>
          <a:prstGeom prst="round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50000"/>
                  </a:schemeClr>
                </a:solidFill>
                <a:latin typeface="Times New Roman" panose="02020603050405020304" pitchFamily="18" charset="0"/>
                <a:cs typeface="Times New Roman" panose="02020603050405020304" pitchFamily="18" charset="0"/>
              </a:rPr>
              <a:t>Quality management</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Прямоугольная выноска 8"/>
          <p:cNvSpPr/>
          <p:nvPr/>
        </p:nvSpPr>
        <p:spPr>
          <a:xfrm>
            <a:off x="0" y="0"/>
            <a:ext cx="9144000" cy="843558"/>
          </a:xfrm>
          <a:prstGeom prst="wedgeRectCallout">
            <a:avLst>
              <a:gd name="adj1" fmla="val -35483"/>
              <a:gd name="adj2" fmla="val 62500"/>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Times New Roman" pitchFamily="18" charset="0"/>
                <a:cs typeface="Times New Roman" pitchFamily="18" charset="0"/>
              </a:rPr>
              <a:t>               Definition of concepts "quality", "quality of education", </a:t>
            </a:r>
          </a:p>
          <a:p>
            <a:pPr algn="just"/>
            <a:r>
              <a:rPr lang="en-US" sz="1400" b="1" dirty="0" smtClean="0">
                <a:latin typeface="Times New Roman" pitchFamily="18" charset="0"/>
                <a:cs typeface="Times New Roman" pitchFamily="18" charset="0"/>
              </a:rPr>
              <a:t>               "quality of higher education", “quality of educational activity", </a:t>
            </a:r>
          </a:p>
          <a:p>
            <a:pPr algn="just"/>
            <a:r>
              <a:rPr lang="en-US" sz="1400" b="1" dirty="0" smtClean="0">
                <a:latin typeface="Times New Roman" pitchFamily="18" charset="0"/>
                <a:cs typeface="Times New Roman" pitchFamily="18" charset="0"/>
              </a:rPr>
              <a:t>               "quality management"</a:t>
            </a:r>
            <a:endParaRPr lang="ru-RU" sz="1400" b="1" dirty="0">
              <a:latin typeface="Times New Roman" pitchFamily="18" charset="0"/>
              <a:cs typeface="Times New Roman" pitchFamily="18" charset="0"/>
            </a:endParaRPr>
          </a:p>
        </p:txBody>
      </p:sp>
      <p:cxnSp>
        <p:nvCxnSpPr>
          <p:cNvPr id="11" name="Прямая со стрелкой 10"/>
          <p:cNvCxnSpPr>
            <a:endCxn id="8" idx="0"/>
          </p:cNvCxnSpPr>
          <p:nvPr/>
        </p:nvCxnSpPr>
        <p:spPr>
          <a:xfrm>
            <a:off x="4463988" y="3003798"/>
            <a:ext cx="0" cy="356734"/>
          </a:xfrm>
          <a:prstGeom prst="straightConnector1">
            <a:avLst/>
          </a:prstGeom>
          <a:ln w="28575">
            <a:solidFill>
              <a:srgbClr val="008080"/>
            </a:solidFill>
            <a:tailEnd type="arrow"/>
          </a:ln>
        </p:spPr>
        <p:style>
          <a:lnRef idx="1">
            <a:schemeClr val="accent1"/>
          </a:lnRef>
          <a:fillRef idx="0">
            <a:schemeClr val="accent1"/>
          </a:fillRef>
          <a:effectRef idx="0">
            <a:schemeClr val="accent1"/>
          </a:effectRef>
          <a:fontRef idx="minor">
            <a:schemeClr val="tx1"/>
          </a:fontRef>
        </p:style>
      </p:cxnSp>
      <p:pic>
        <p:nvPicPr>
          <p:cNvPr id="13" name="Рисунок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461" y="0"/>
            <a:ext cx="672107" cy="835757"/>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4782933"/>
            <a:ext cx="9144000" cy="365761"/>
          </a:xfrm>
          <a:prstGeom prst="rect">
            <a:avLst/>
          </a:prstGeom>
        </p:spPr>
      </p:pic>
      <p:pic>
        <p:nvPicPr>
          <p:cNvPr id="10" name="Picture 8" descr="D:\eu_flag_co_funded_pos_[rgb]_right.jpg"/>
          <p:cNvPicPr>
            <a:picLocks noChangeAspect="1" noChangeArrowheads="1"/>
          </p:cNvPicPr>
          <p:nvPr/>
        </p:nvPicPr>
        <p:blipFill>
          <a:blip r:embed="rId10" cstate="print"/>
          <a:srcRect/>
          <a:stretch>
            <a:fillRect/>
          </a:stretch>
        </p:blipFill>
        <p:spPr bwMode="auto">
          <a:xfrm>
            <a:off x="6429375" y="0"/>
            <a:ext cx="2714625" cy="774700"/>
          </a:xfrm>
          <a:prstGeom prst="rect">
            <a:avLst/>
          </a:prstGeom>
          <a:noFill/>
          <a:ln w="9525">
            <a:noFill/>
            <a:miter lim="800000"/>
            <a:headEnd/>
            <a:tailEnd/>
          </a:ln>
        </p:spPr>
      </p:pic>
    </p:spTree>
    <p:extLst>
      <p:ext uri="{BB962C8B-B14F-4D97-AF65-F5344CB8AC3E}">
        <p14:creationId xmlns:p14="http://schemas.microsoft.com/office/powerpoint/2010/main" xmlns="" val="3646137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3529</Words>
  <Application>Microsoft Office PowerPoint</Application>
  <PresentationFormat>Екран (16:9)</PresentationFormat>
  <Paragraphs>286</Paragraphs>
  <Slides>46</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46</vt:i4>
      </vt:variant>
    </vt:vector>
  </HeadingPairs>
  <TitlesOfParts>
    <vt:vector size="4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adm</cp:lastModifiedBy>
  <cp:revision>98</cp:revision>
  <cp:lastPrinted>2017-10-31T10:21:09Z</cp:lastPrinted>
  <dcterms:created xsi:type="dcterms:W3CDTF">2017-10-24T11:20:36Z</dcterms:created>
  <dcterms:modified xsi:type="dcterms:W3CDTF">2018-06-06T14:08:49Z</dcterms:modified>
</cp:coreProperties>
</file>