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6" r:id="rId2"/>
    <p:sldId id="328" r:id="rId3"/>
    <p:sldId id="275" r:id="rId4"/>
    <p:sldId id="284" r:id="rId5"/>
    <p:sldId id="320" r:id="rId6"/>
    <p:sldId id="305" r:id="rId7"/>
    <p:sldId id="321" r:id="rId8"/>
    <p:sldId id="322" r:id="rId9"/>
    <p:sldId id="323" r:id="rId10"/>
    <p:sldId id="324" r:id="rId11"/>
    <p:sldId id="325" r:id="rId12"/>
    <p:sldId id="327" r:id="rId13"/>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108" autoAdjust="0"/>
    <p:restoredTop sz="94472" autoAdjust="0"/>
  </p:normalViewPr>
  <p:slideViewPr>
    <p:cSldViewPr snapToGrid="0">
      <p:cViewPr varScale="1">
        <p:scale>
          <a:sx n="110" d="100"/>
          <a:sy n="110" d="100"/>
        </p:scale>
        <p:origin x="-34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9" d="100"/>
          <a:sy n="79" d="100"/>
        </p:scale>
        <p:origin x="-199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7F413CB-7821-45D1-B3CC-E1A30EF1290F}" type="datetimeFigureOut">
              <a:rPr lang="ru-RU"/>
              <a:pPr>
                <a:defRPr/>
              </a:pPr>
              <a:t>22.12.2018</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3FB69DE-CBB6-4640-BAB0-3C9DA79035F9}"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662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F50393-7AF2-46C9-BA0B-CF3D440F0723}" type="slidenum">
              <a:rPr lang="ru-RU"/>
              <a:pPr fontAlgn="base">
                <a:spcBef>
                  <a:spcPct val="0"/>
                </a:spcBef>
                <a:spcAft>
                  <a:spcPct val="0"/>
                </a:spcAft>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8EFED39-3BA0-4D89-AB37-1854F6C74EE2}" type="datetimeFigureOut">
              <a:rPr lang="ru-RU"/>
              <a:pPr>
                <a:defRPr/>
              </a:pPr>
              <a:t>22.12.2018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08D1A13-776D-42A4-B819-99088EA2D40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85FB619-D43A-43C7-8ED6-73D34A46D0C5}" type="datetimeFigureOut">
              <a:rPr lang="ru-RU"/>
              <a:pPr>
                <a:defRPr/>
              </a:pPr>
              <a:t>22.12.2018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22AD815-E917-4AA9-ACDF-4A0125F8639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3F34BF5-2A57-4622-8714-2C836E64F8BC}" type="datetimeFigureOut">
              <a:rPr lang="ru-RU"/>
              <a:pPr>
                <a:defRPr/>
              </a:pPr>
              <a:t>22.12.2018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9BBC60B-D9BF-410E-8DAE-1150DC8382C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49EE116-3119-444C-BBD9-3261E7F2AED6}" type="datetimeFigureOut">
              <a:rPr lang="ru-RU"/>
              <a:pPr>
                <a:defRPr/>
              </a:pPr>
              <a:t>22.12.2018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005AC0F-C798-411D-8405-79CED047337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D324F35-9F94-4D7A-9F35-66C90BEA1ED3}" type="datetimeFigureOut">
              <a:rPr lang="ru-RU"/>
              <a:pPr>
                <a:defRPr/>
              </a:pPr>
              <a:t>22.12.2018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A910DD5-7A65-4A4F-BDFA-C3E6184F0A3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D4578F1-06CB-4781-863A-B101258C1E9D}" type="datetimeFigureOut">
              <a:rPr lang="ru-RU"/>
              <a:pPr>
                <a:defRPr/>
              </a:pPr>
              <a:t>22.12.2018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6FF0DEC-0728-4DFD-AD90-21FC4C47128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9C054120-7D3F-4945-AAD2-EFE8E833C122}" type="datetimeFigureOut">
              <a:rPr lang="ru-RU"/>
              <a:pPr>
                <a:defRPr/>
              </a:pPr>
              <a:t>22.12.2018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6A33291-29DE-43AD-8B19-CE531529A79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9161BBE1-E351-4D36-838C-9B6B3A554D2A}" type="datetimeFigureOut">
              <a:rPr lang="ru-RU"/>
              <a:pPr>
                <a:defRPr/>
              </a:pPr>
              <a:t>22.12.2018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10CD6EF-3921-48B5-AF52-7BDD03B37BB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8873A69-9C09-491D-B231-7A59B6A2B113}" type="datetimeFigureOut">
              <a:rPr lang="ru-RU"/>
              <a:pPr>
                <a:defRPr/>
              </a:pPr>
              <a:t>22.12.2018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4F7855A-64E1-4426-8B98-7FC447D0C1A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18E1E6A-77E9-42BE-AF3D-3FC780526D77}" type="datetimeFigureOut">
              <a:rPr lang="ru-RU"/>
              <a:pPr>
                <a:defRPr/>
              </a:pPr>
              <a:t>22.12.2018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8290A85-D43F-4962-A93A-2F20A241160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EB99803-3DD5-4B1F-A390-61479CA9FE0E}" type="datetimeFigureOut">
              <a:rPr lang="ru-RU"/>
              <a:pPr>
                <a:defRPr/>
              </a:pPr>
              <a:t>22.12.2018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19E00E3-1705-49CE-ACA1-D5749D19EF2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00CCF8E-4881-407D-A438-4B90F5EB1FAE}" type="datetimeFigureOut">
              <a:rPr lang="ru-RU"/>
              <a:pPr>
                <a:defRPr/>
              </a:pPr>
              <a:t>22.12.2018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2B5B807-E49A-4F2C-9B6D-12805D1C968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ая выноска 3"/>
          <p:cNvSpPr/>
          <p:nvPr/>
        </p:nvSpPr>
        <p:spPr>
          <a:xfrm>
            <a:off x="0" y="20266"/>
            <a:ext cx="12192000" cy="1796819"/>
          </a:xfrm>
          <a:prstGeom prst="wedgeRectCallout">
            <a:avLst>
              <a:gd name="adj1" fmla="val -34343"/>
              <a:gd name="adj2" fmla="val 60897"/>
            </a:avLst>
          </a:prstGeom>
          <a:solidFill>
            <a:srgbClr val="33CCCC"/>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lIns="114108" tIns="57054" rIns="114108" bIns="57054" rtlCol="0" anchor="ctr"/>
          <a:lstStyle/>
          <a:p>
            <a:pPr algn="ctr" defTabSz="570540" eaLnBrk="0" hangingPunct="0"/>
            <a:endParaRPr lang="ru-RU" sz="3500" b="1" dirty="0">
              <a:ln>
                <a:solidFill>
                  <a:prstClr val="white"/>
                </a:solidFill>
              </a:ln>
              <a:solidFill>
                <a:prstClr val="white"/>
              </a:solidFill>
              <a:effectLst>
                <a:outerShdw blurRad="60007" dist="310007" dir="7680000" sy="30000" kx="1300200" algn="ctr" rotWithShape="0">
                  <a:prstClr val="black">
                    <a:alpha val="32000"/>
                  </a:prstClr>
                </a:outerShdw>
              </a:effectLst>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20267"/>
            <a:ext cx="888211" cy="1104478"/>
          </a:xfrm>
          <a:prstGeom prst="rect">
            <a:avLst/>
          </a:prstGeom>
        </p:spPr>
      </p:pic>
      <p:sp>
        <p:nvSpPr>
          <p:cNvPr id="6" name="TextBox 5"/>
          <p:cNvSpPr txBox="1"/>
          <p:nvPr/>
        </p:nvSpPr>
        <p:spPr>
          <a:xfrm>
            <a:off x="802257" y="1908349"/>
            <a:ext cx="7755147" cy="1500217"/>
          </a:xfrm>
          <a:prstGeom prst="rect">
            <a:avLst/>
          </a:prstGeom>
          <a:noFill/>
        </p:spPr>
        <p:txBody>
          <a:bodyPr wrap="square" lIns="114108" tIns="57054" rIns="114108" bIns="57054" rtlCol="0">
            <a:spAutoFit/>
          </a:bodyPr>
          <a:lstStyle/>
          <a:p>
            <a:pPr algn="ctr"/>
            <a:r>
              <a:rPr lang="en-US"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Lecture</a:t>
            </a:r>
            <a:r>
              <a:rPr lang="uk-UA"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 </a:t>
            </a:r>
            <a:r>
              <a:rPr lang="uk-UA"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 </a:t>
            </a:r>
            <a:r>
              <a:rPr lang="en-US"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10</a:t>
            </a:r>
            <a:endParaRPr lang="uk-UA"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endParaRPr>
          </a:p>
          <a:p>
            <a:pPr algn="ctr">
              <a:spcAft>
                <a:spcPts val="0"/>
              </a:spcAft>
            </a:pPr>
            <a:r>
              <a:rPr lang="en-US" sz="3000" b="1" dirty="0" smtClean="0">
                <a:ln>
                  <a:solidFill>
                    <a:schemeClr val="tx2">
                      <a:lumMod val="50000"/>
                    </a:schemeClr>
                  </a:solidFill>
                </a:ln>
                <a:solidFill>
                  <a:schemeClr val="tx2">
                    <a:lumMod val="50000"/>
                  </a:schemeClr>
                </a:solidFill>
                <a:latin typeface="Times New Roman"/>
                <a:ea typeface="Times New Roman"/>
              </a:rPr>
              <a:t>Quality Assurance: the experience of the Kingdom of Belgium</a:t>
            </a:r>
          </a:p>
        </p:txBody>
      </p:sp>
      <p:pic>
        <p:nvPicPr>
          <p:cNvPr id="7" name="Рисунок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6370320"/>
            <a:ext cx="12192000" cy="487682"/>
          </a:xfrm>
          <a:prstGeom prst="rect">
            <a:avLst/>
          </a:prstGeom>
        </p:spPr>
      </p:pic>
      <p:pic>
        <p:nvPicPr>
          <p:cNvPr id="8" name="Picture 8" descr="D:\eu_flag_co_funded_pos_[rgb]_right.jpg"/>
          <p:cNvPicPr>
            <a:picLocks noChangeAspect="1" noChangeArrowheads="1"/>
          </p:cNvPicPr>
          <p:nvPr/>
        </p:nvPicPr>
        <p:blipFill>
          <a:blip r:embed="rId4" cstate="print"/>
          <a:srcRect/>
          <a:stretch>
            <a:fillRect/>
          </a:stretch>
        </p:blipFill>
        <p:spPr bwMode="auto">
          <a:xfrm>
            <a:off x="8572502" y="0"/>
            <a:ext cx="3619500" cy="1032934"/>
          </a:xfrm>
          <a:prstGeom prst="rect">
            <a:avLst/>
          </a:prstGeom>
          <a:noFill/>
          <a:ln w="9525">
            <a:noFill/>
            <a:miter lim="800000"/>
            <a:headEnd/>
            <a:tailEnd/>
          </a:ln>
        </p:spPr>
      </p:pic>
      <p:pic>
        <p:nvPicPr>
          <p:cNvPr id="9" name="Picture 9" descr="Результат пошуку зображень за запитом &quot;erasmus jean monnet&quot;"/>
          <p:cNvPicPr>
            <a:picLocks noChangeAspect="1" noChangeArrowheads="1"/>
          </p:cNvPicPr>
          <p:nvPr/>
        </p:nvPicPr>
        <p:blipFill>
          <a:blip r:embed="rId5" cstate="print"/>
          <a:srcRect/>
          <a:stretch>
            <a:fillRect/>
          </a:stretch>
        </p:blipFill>
        <p:spPr bwMode="auto">
          <a:xfrm>
            <a:off x="8667770" y="2476494"/>
            <a:ext cx="3278956" cy="17594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 name="Рисунок 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35546" y="3348181"/>
            <a:ext cx="2911083" cy="2381795"/>
          </a:xfrm>
          <a:prstGeom prst="rect">
            <a:avLst/>
          </a:prstGeom>
        </p:spPr>
      </p:pic>
      <p:sp>
        <p:nvSpPr>
          <p:cNvPr id="10" name="Прямокутник 9"/>
          <p:cNvSpPr/>
          <p:nvPr/>
        </p:nvSpPr>
        <p:spPr>
          <a:xfrm>
            <a:off x="112144" y="5906682"/>
            <a:ext cx="11973464" cy="46196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defRPr/>
            </a:pPr>
            <a:r>
              <a:rPr lang="en-US" sz="1200" b="1" dirty="0">
                <a:latin typeface="Times New Roman" pitchFamily="18" charset="0"/>
                <a:cs typeface="Times New Roman" pitchFamily="18" charset="0"/>
              </a:rPr>
              <a:t>Contents of the </a:t>
            </a:r>
            <a:r>
              <a:rPr lang="en-US" sz="1200" b="1" dirty="0" smtClean="0">
                <a:latin typeface="Times New Roman" pitchFamily="18" charset="0"/>
                <a:cs typeface="Times New Roman" pitchFamily="18" charset="0"/>
              </a:rPr>
              <a:t>lecture</a:t>
            </a:r>
            <a:r>
              <a:rPr lang="en-US" sz="1200" b="1" dirty="0">
                <a:latin typeface="Times New Roman" pitchFamily="18" charset="0"/>
                <a:cs typeface="Times New Roman" pitchFamily="18" charset="0"/>
              </a:rPr>
              <a:t> reflects only the author's view, the Education, Audiovisual and Culture Executive Agency and the European  Commission are not responsible for any use that may be made of the information it contains.</a:t>
            </a:r>
          </a:p>
        </p:txBody>
      </p:sp>
    </p:spTree>
    <p:extLst>
      <p:ext uri="{BB962C8B-B14F-4D97-AF65-F5344CB8AC3E}">
        <p14:creationId xmlns:p14="http://schemas.microsoft.com/office/powerpoint/2010/main" xmlns="" val="784168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Рисунок 1"/>
          <p:cNvPicPr>
            <a:picLocks noChangeAspect="1"/>
          </p:cNvPicPr>
          <p:nvPr/>
        </p:nvPicPr>
        <p:blipFill>
          <a:blip r:embed="rId2" cstate="print"/>
          <a:srcRect/>
          <a:stretch>
            <a:fillRect/>
          </a:stretch>
        </p:blipFill>
        <p:spPr bwMode="auto">
          <a:xfrm>
            <a:off x="0" y="-14288"/>
            <a:ext cx="12192000" cy="6872288"/>
          </a:xfrm>
          <a:prstGeom prst="rect">
            <a:avLst/>
          </a:prstGeom>
          <a:noFill/>
          <a:ln w="9525">
            <a:noFill/>
            <a:miter lim="800000"/>
            <a:headEnd/>
            <a:tailEnd/>
          </a:ln>
        </p:spPr>
      </p:pic>
      <p:sp>
        <p:nvSpPr>
          <p:cNvPr id="3" name="Прямоугольник 2"/>
          <p:cNvSpPr/>
          <p:nvPr/>
        </p:nvSpPr>
        <p:spPr>
          <a:xfrm>
            <a:off x="2707740" y="385111"/>
            <a:ext cx="6776520"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Quality Assurance of Higher Education</a:t>
            </a:r>
            <a:endParaRPr lang="ru-RU"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a:p>
            <a:pPr algn="ctr" fontAlgn="auto">
              <a:spcBef>
                <a:spcPts val="0"/>
              </a:spcBef>
              <a:spcAft>
                <a:spcPts val="0"/>
              </a:spcAft>
              <a:defRPr/>
            </a:pP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44725"/>
            <a:ext cx="12192000" cy="4613275"/>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200" b="1" dirty="0" smtClean="0">
                <a:solidFill>
                  <a:schemeClr val="tx1"/>
                </a:solidFill>
              </a:rPr>
              <a:t>In the third stage</a:t>
            </a:r>
            <a:r>
              <a:rPr lang="en-US" sz="2200" dirty="0" smtClean="0">
                <a:solidFill>
                  <a:schemeClr val="tx1"/>
                </a:solidFill>
              </a:rPr>
              <a:t>, the administration of the higher educational institution organizes monitoring of the evaluation process.</a:t>
            </a:r>
          </a:p>
          <a:p>
            <a:pPr fontAlgn="auto">
              <a:spcBef>
                <a:spcPts val="0"/>
              </a:spcBef>
              <a:spcAft>
                <a:spcPts val="0"/>
              </a:spcAft>
              <a:defRPr/>
            </a:pPr>
            <a:endParaRPr lang="en-US" sz="2200" dirty="0" smtClean="0">
              <a:solidFill>
                <a:schemeClr val="tx1"/>
              </a:solidFill>
            </a:endParaRPr>
          </a:p>
          <a:p>
            <a:pPr fontAlgn="auto">
              <a:spcBef>
                <a:spcPts val="0"/>
              </a:spcBef>
              <a:spcAft>
                <a:spcPts val="0"/>
              </a:spcAft>
              <a:defRPr/>
            </a:pPr>
            <a:r>
              <a:rPr lang="en-US" sz="2200" dirty="0" smtClean="0">
                <a:solidFill>
                  <a:schemeClr val="tx1"/>
                </a:solidFill>
              </a:rPr>
              <a:t>Six months after the publication of the final reports for each program on the Agency's website, each institution is required to provide the Agency with a calendar and a plan for monitoring the implementation of the recommendations of the committee of experts. For its part, the Agency publishes a full analysis of the quality of the programs on its website.</a:t>
            </a:r>
            <a:endParaRPr lang="ru-RU" sz="22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9864459" y="1"/>
            <a:ext cx="2327542" cy="66423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Рисунок 1"/>
          <p:cNvPicPr>
            <a:picLocks noChangeAspect="1"/>
          </p:cNvPicPr>
          <p:nvPr/>
        </p:nvPicPr>
        <p:blipFill>
          <a:blip r:embed="rId2" cstate="print"/>
          <a:srcRect/>
          <a:stretch>
            <a:fillRect/>
          </a:stretch>
        </p:blipFill>
        <p:spPr bwMode="auto">
          <a:xfrm>
            <a:off x="0" y="-14288"/>
            <a:ext cx="12192000" cy="6872288"/>
          </a:xfrm>
          <a:prstGeom prst="rect">
            <a:avLst/>
          </a:prstGeom>
          <a:noFill/>
          <a:ln w="9525">
            <a:noFill/>
            <a:miter lim="800000"/>
            <a:headEnd/>
            <a:tailEnd/>
          </a:ln>
        </p:spPr>
      </p:pic>
      <p:sp>
        <p:nvSpPr>
          <p:cNvPr id="3" name="Прямоугольник 2"/>
          <p:cNvSpPr/>
          <p:nvPr/>
        </p:nvSpPr>
        <p:spPr>
          <a:xfrm>
            <a:off x="2707740" y="385111"/>
            <a:ext cx="6776520"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Quality Assurance of Higher Education</a:t>
            </a:r>
            <a:endParaRPr lang="ru-RU"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a:p>
            <a:pPr algn="ctr" fontAlgn="auto">
              <a:spcBef>
                <a:spcPts val="0"/>
              </a:spcBef>
              <a:spcAft>
                <a:spcPts val="0"/>
              </a:spcAft>
              <a:defRPr/>
            </a:pP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44725"/>
            <a:ext cx="12192000" cy="4613275"/>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200" b="1" dirty="0" smtClean="0">
                <a:solidFill>
                  <a:schemeClr val="tx1"/>
                </a:solidFill>
              </a:rPr>
              <a:t>Effective quality assurance in Belgium is supported with</a:t>
            </a:r>
            <a:r>
              <a:rPr lang="en-US" sz="2200" dirty="0" smtClean="0">
                <a:solidFill>
                  <a:schemeClr val="tx1"/>
                </a:solidFill>
              </a:rPr>
              <a:t>:</a:t>
            </a:r>
          </a:p>
          <a:p>
            <a:pPr fontAlgn="auto">
              <a:spcBef>
                <a:spcPts val="0"/>
              </a:spcBef>
              <a:spcAft>
                <a:spcPts val="0"/>
              </a:spcAft>
              <a:defRPr/>
            </a:pPr>
            <a:r>
              <a:rPr lang="en-US" sz="2200" dirty="0" smtClean="0">
                <a:solidFill>
                  <a:schemeClr val="tx1"/>
                </a:solidFill>
              </a:rPr>
              <a:t>clear, understandable and mutually consistent legislative norms;</a:t>
            </a:r>
          </a:p>
          <a:p>
            <a:pPr fontAlgn="auto">
              <a:spcBef>
                <a:spcPts val="0"/>
              </a:spcBef>
              <a:spcAft>
                <a:spcPts val="0"/>
              </a:spcAft>
              <a:defRPr/>
            </a:pPr>
            <a:r>
              <a:rPr lang="en-US" sz="2200" dirty="0" smtClean="0">
                <a:solidFill>
                  <a:schemeClr val="tx1"/>
                </a:solidFill>
              </a:rPr>
              <a:t>organizational mechanisms aimed at effective interaction between the state and the HEI.</a:t>
            </a:r>
            <a:endParaRPr lang="uk-UA" sz="22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9864459" y="1"/>
            <a:ext cx="2327542" cy="66423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7" y="6492876"/>
            <a:ext cx="12193588"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 name="Рисунок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331237" y="3148641"/>
            <a:ext cx="2334553" cy="2334553"/>
          </a:xfrm>
          <a:prstGeom prst="rect">
            <a:avLst/>
          </a:prstGeom>
        </p:spPr>
      </p:pic>
      <p:sp>
        <p:nvSpPr>
          <p:cNvPr id="3" name="Прямоугольник 2"/>
          <p:cNvSpPr/>
          <p:nvPr/>
        </p:nvSpPr>
        <p:spPr>
          <a:xfrm>
            <a:off x="1107948" y="1428736"/>
            <a:ext cx="7878883" cy="3416318"/>
          </a:xfrm>
          <a:prstGeom prst="rect">
            <a:avLst/>
          </a:prstGeom>
          <a:noFill/>
        </p:spPr>
        <p:txBody>
          <a:bodyPr wrap="none" lIns="91438" tIns="45719" rIns="91438" bIns="45719">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p>
          <a:p>
            <a:pPr algn="ctr"/>
            <a:r>
              <a:rPr lang="en-US" sz="7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for attention!</a:t>
            </a:r>
          </a:p>
          <a:p>
            <a:pPr algn="ctr"/>
            <a:endParaRPr lang="ru-RU" sz="7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5" name="Picture 8" descr="D:\eu_flag_co_funded_pos_[rgb]_right.jpg"/>
          <p:cNvPicPr>
            <a:picLocks noChangeAspect="1" noChangeArrowheads="1"/>
          </p:cNvPicPr>
          <p:nvPr/>
        </p:nvPicPr>
        <p:blipFill>
          <a:blip r:embed="rId4" cstate="print"/>
          <a:srcRect/>
          <a:stretch>
            <a:fillRect/>
          </a:stretch>
        </p:blipFill>
        <p:spPr bwMode="auto">
          <a:xfrm>
            <a:off x="9477377" y="1"/>
            <a:ext cx="2714625" cy="774700"/>
          </a:xfrm>
          <a:prstGeom prst="rect">
            <a:avLst/>
          </a:prstGeom>
          <a:noFill/>
          <a:ln w="9525">
            <a:noFill/>
            <a:miter lim="800000"/>
            <a:headEnd/>
            <a:tailEnd/>
          </a:ln>
        </p:spPr>
      </p:pic>
      <p:sp>
        <p:nvSpPr>
          <p:cNvPr id="7" name="Прямокутник 6"/>
          <p:cNvSpPr/>
          <p:nvPr/>
        </p:nvSpPr>
        <p:spPr>
          <a:xfrm>
            <a:off x="1" y="6143626"/>
            <a:ext cx="12192000" cy="461663"/>
          </a:xfrm>
          <a:prstGeom prst="rect">
            <a:avLst/>
          </a:prstGeom>
        </p:spPr>
        <p:style>
          <a:lnRef idx="2">
            <a:schemeClr val="accent3"/>
          </a:lnRef>
          <a:fillRef idx="1">
            <a:schemeClr val="lt1"/>
          </a:fillRef>
          <a:effectRef idx="0">
            <a:schemeClr val="accent3"/>
          </a:effectRef>
          <a:fontRef idx="minor">
            <a:schemeClr val="dk1"/>
          </a:fontRef>
        </p:style>
        <p:txBody>
          <a:bodyPr wrap="square" lIns="91438" tIns="45719" rIns="91438" bIns="45719">
            <a:spAutoFit/>
          </a:bodyPr>
          <a:lstStyle/>
          <a:p>
            <a:pPr algn="just">
              <a:defRPr/>
            </a:pPr>
            <a:r>
              <a:rPr lang="en-US" sz="1200" b="1" dirty="0">
                <a:latin typeface="Times New Roman" pitchFamily="18" charset="0"/>
                <a:cs typeface="Times New Roman" pitchFamily="18" charset="0"/>
              </a:rPr>
              <a:t>Contents of the </a:t>
            </a:r>
            <a:r>
              <a:rPr lang="en-US" sz="1200" b="1" dirty="0" smtClean="0">
                <a:latin typeface="Times New Roman" pitchFamily="18" charset="0"/>
                <a:cs typeface="Times New Roman" pitchFamily="18" charset="0"/>
              </a:rPr>
              <a:t>lecture</a:t>
            </a:r>
            <a:r>
              <a:rPr lang="en-US" sz="1200" b="1" dirty="0">
                <a:latin typeface="Times New Roman" pitchFamily="18" charset="0"/>
                <a:cs typeface="Times New Roman" pitchFamily="18" charset="0"/>
              </a:rPr>
              <a:t> reflects only the author's view, the Education, Audiovisual and Culture Executive Agency and the European  Commission are not responsible for any use that may be made of the information it contains.</a:t>
            </a:r>
          </a:p>
        </p:txBody>
      </p:sp>
      <p:pic>
        <p:nvPicPr>
          <p:cNvPr id="8" name="Picture 2"/>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 y="1"/>
            <a:ext cx="893233" cy="11133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63386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ая выноска 4"/>
          <p:cNvSpPr/>
          <p:nvPr/>
        </p:nvSpPr>
        <p:spPr>
          <a:xfrm>
            <a:off x="0" y="0"/>
            <a:ext cx="12192000" cy="1152128"/>
          </a:xfrm>
          <a:prstGeom prst="wedgeRectCallout">
            <a:avLst>
              <a:gd name="adj1" fmla="val -33219"/>
              <a:gd name="adj2" fmla="val 60095"/>
            </a:avLst>
          </a:prstGeom>
          <a:solidFill>
            <a:srgbClr val="33CCCC"/>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20266"/>
            <a:ext cx="946873" cy="1177425"/>
          </a:xfrm>
          <a:prstGeom prst="rect">
            <a:avLst/>
          </a:prstGeom>
        </p:spPr>
      </p:pic>
      <p:sp>
        <p:nvSpPr>
          <p:cNvPr id="2" name="Прямоугольник 1"/>
          <p:cNvSpPr/>
          <p:nvPr/>
        </p:nvSpPr>
        <p:spPr>
          <a:xfrm>
            <a:off x="335359" y="1900624"/>
            <a:ext cx="11331412" cy="1661989"/>
          </a:xfrm>
          <a:prstGeom prst="rect">
            <a:avLst/>
          </a:prstGeom>
        </p:spPr>
        <p:txBody>
          <a:bodyPr wrap="square" lIns="121917" tIns="60958" rIns="121917" bIns="60958">
            <a:spAutoFit/>
          </a:bodyPr>
          <a:lstStyle/>
          <a:p>
            <a:pPr marL="342900" lvl="0" indent="-342900">
              <a:buFont typeface="+mj-lt"/>
              <a:buAutoNum type="arabicPeriod"/>
            </a:pPr>
            <a:r>
              <a:rPr lang="en-US" sz="2000" dirty="0" smtClean="0">
                <a:latin typeface="Times New Roman" pitchFamily="18" charset="0"/>
                <a:cs typeface="Times New Roman" pitchFamily="18" charset="0"/>
              </a:rPr>
              <a:t>Legal </a:t>
            </a:r>
            <a:r>
              <a:rPr lang="en-US" sz="2000" dirty="0" smtClean="0">
                <a:latin typeface="Times New Roman" pitchFamily="18" charset="0"/>
                <a:cs typeface="Times New Roman" pitchFamily="18" charset="0"/>
              </a:rPr>
              <a:t>principles of quality assurance in Belgium.</a:t>
            </a:r>
          </a:p>
          <a:p>
            <a:pPr marL="342900" lvl="0" indent="-342900">
              <a:buFont typeface="+mj-lt"/>
              <a:buAutoNum type="arabicPeriod"/>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procedure for internal quality assurance of higher education in Belgium.</a:t>
            </a:r>
          </a:p>
          <a:p>
            <a:pPr marL="342900" lvl="0" indent="-342900">
              <a:buFont typeface="+mj-lt"/>
              <a:buAutoNum type="arabicPeriod"/>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procedure for external quality assurance of higher education in Belgium.</a:t>
            </a:r>
          </a:p>
          <a:p>
            <a:pPr marL="342900" lvl="0" indent="-342900">
              <a:buFont typeface="+mj-lt"/>
              <a:buAutoNum type="arabicPeriod"/>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activities of Quality Assurance Agencies in Belgium.</a:t>
            </a:r>
          </a:p>
          <a:p>
            <a:pPr marL="342900" lvl="0" indent="-342900">
              <a:buFont typeface="+mj-lt"/>
              <a:buAutoNum type="arabicPeriod"/>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system of the quality assurance management of higher education in Belgium.</a:t>
            </a:r>
            <a:endParaRPr lang="ru-RU" sz="2000" dirty="0">
              <a:solidFill>
                <a:schemeClr val="tx2">
                  <a:lumMod val="50000"/>
                </a:schemeClr>
              </a:solidFill>
              <a:latin typeface="Times New Roman" pitchFamily="18" charset="0"/>
              <a:cs typeface="Times New Roman" pitchFamily="18" charset="0"/>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6370320"/>
            <a:ext cx="12192000" cy="487681"/>
          </a:xfrm>
          <a:prstGeom prst="rect">
            <a:avLst/>
          </a:prstGeom>
        </p:spPr>
      </p:pic>
      <p:pic>
        <p:nvPicPr>
          <p:cNvPr id="3" name="Рисунок 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678970" y="3726611"/>
            <a:ext cx="3261286" cy="3304360"/>
          </a:xfrm>
          <a:prstGeom prst="rect">
            <a:avLst/>
          </a:prstGeom>
        </p:spPr>
      </p:pic>
      <p:pic>
        <p:nvPicPr>
          <p:cNvPr id="7" name="Picture 8" descr="D:\eu_flag_co_funded_pos_[rgb]_right.jpg"/>
          <p:cNvPicPr>
            <a:picLocks noChangeAspect="1" noChangeArrowheads="1"/>
          </p:cNvPicPr>
          <p:nvPr/>
        </p:nvPicPr>
        <p:blipFill>
          <a:blip r:embed="rId5" cstate="print"/>
          <a:srcRect/>
          <a:stretch>
            <a:fillRect/>
          </a:stretch>
        </p:blipFill>
        <p:spPr bwMode="auto">
          <a:xfrm>
            <a:off x="8572501" y="0"/>
            <a:ext cx="3619500" cy="1032933"/>
          </a:xfrm>
          <a:prstGeom prst="rect">
            <a:avLst/>
          </a:prstGeom>
          <a:noFill/>
          <a:ln w="9525">
            <a:noFill/>
            <a:miter lim="800000"/>
            <a:headEnd/>
            <a:tailEnd/>
          </a:ln>
        </p:spPr>
      </p:pic>
      <p:sp>
        <p:nvSpPr>
          <p:cNvPr id="8" name="Прямоугольник 2"/>
          <p:cNvSpPr/>
          <p:nvPr/>
        </p:nvSpPr>
        <p:spPr>
          <a:xfrm>
            <a:off x="2207408" y="0"/>
            <a:ext cx="5435596" cy="1129420"/>
          </a:xfrm>
          <a:prstGeom prst="rect">
            <a:avLst/>
          </a:prstGeom>
          <a:no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Plan</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763274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Рисунок 1"/>
          <p:cNvPicPr>
            <a:picLocks noChangeAspect="1"/>
          </p:cNvPicPr>
          <p:nvPr/>
        </p:nvPicPr>
        <p:blipFill>
          <a:blip r:embed="rId2" cstate="print"/>
          <a:srcRect/>
          <a:stretch>
            <a:fillRect/>
          </a:stretch>
        </p:blipFill>
        <p:spPr bwMode="auto">
          <a:xfrm>
            <a:off x="0" y="-14288"/>
            <a:ext cx="12192000" cy="6872288"/>
          </a:xfrm>
          <a:prstGeom prst="rect">
            <a:avLst/>
          </a:prstGeom>
          <a:noFill/>
          <a:ln w="9525">
            <a:noFill/>
            <a:miter lim="800000"/>
            <a:headEnd/>
            <a:tailEnd/>
          </a:ln>
        </p:spPr>
      </p:pic>
      <p:sp>
        <p:nvSpPr>
          <p:cNvPr id="3" name="Прямоугольник 2"/>
          <p:cNvSpPr/>
          <p:nvPr/>
        </p:nvSpPr>
        <p:spPr>
          <a:xfrm>
            <a:off x="2707740" y="385111"/>
            <a:ext cx="6776520"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Belgium</a:t>
            </a:r>
            <a:endParaRPr lang="ru-RU" sz="48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322513"/>
            <a:ext cx="12192000" cy="4535487"/>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800100" lvl="1" indent="-342900" fontAlgn="auto">
              <a:spcBef>
                <a:spcPts val="0"/>
              </a:spcBef>
              <a:spcAft>
                <a:spcPts val="0"/>
              </a:spcAft>
              <a:buFont typeface="Wingdings" panose="05000000000000000000" pitchFamily="2" charset="2"/>
              <a:buChar char="q"/>
              <a:defRPr/>
            </a:pPr>
            <a:r>
              <a:rPr lang="en-US" sz="2400" dirty="0" smtClean="0">
                <a:solidFill>
                  <a:schemeClr val="tx1"/>
                </a:solidFill>
              </a:rPr>
              <a:t>Official name: The Kingdom of Belgium - a state in Western Europe. In the north it is washed by the North Sea.</a:t>
            </a:r>
          </a:p>
          <a:p>
            <a:pPr marL="800100" lvl="1" indent="-342900" fontAlgn="auto">
              <a:spcBef>
                <a:spcPts val="0"/>
              </a:spcBef>
              <a:spcAft>
                <a:spcPts val="0"/>
              </a:spcAft>
              <a:buFont typeface="Wingdings" panose="05000000000000000000" pitchFamily="2" charset="2"/>
              <a:buChar char="q"/>
              <a:defRPr/>
            </a:pPr>
            <a:r>
              <a:rPr lang="en-US" sz="2400" dirty="0" smtClean="0">
                <a:solidFill>
                  <a:schemeClr val="tx1"/>
                </a:solidFill>
              </a:rPr>
              <a:t>On the dry land borders on the north with the Netherlands, in the east - with Germany and Luxembourg, in the south - with France.</a:t>
            </a:r>
          </a:p>
          <a:p>
            <a:pPr marL="800100" lvl="1" indent="-342900" fontAlgn="auto">
              <a:spcBef>
                <a:spcPts val="0"/>
              </a:spcBef>
              <a:spcAft>
                <a:spcPts val="0"/>
              </a:spcAft>
              <a:buFont typeface="Wingdings" panose="05000000000000000000" pitchFamily="2" charset="2"/>
              <a:buChar char="q"/>
              <a:defRPr/>
            </a:pPr>
            <a:r>
              <a:rPr lang="en-US" sz="2400" dirty="0" smtClean="0">
                <a:solidFill>
                  <a:schemeClr val="tx1"/>
                </a:solidFill>
              </a:rPr>
              <a:t>The area of ​​the country is 30,528 km² (139 in the world), the population is 11,161,600 people (according to the 2014 estimate).</a:t>
            </a:r>
          </a:p>
          <a:p>
            <a:pPr marL="800100" lvl="1" indent="-342900" fontAlgn="auto">
              <a:spcBef>
                <a:spcPts val="0"/>
              </a:spcBef>
              <a:spcAft>
                <a:spcPts val="0"/>
              </a:spcAft>
              <a:buFont typeface="Wingdings" panose="05000000000000000000" pitchFamily="2" charset="2"/>
              <a:buChar char="q"/>
              <a:defRPr/>
            </a:pPr>
            <a:r>
              <a:rPr lang="en-US" sz="2400" dirty="0" smtClean="0">
                <a:solidFill>
                  <a:schemeClr val="tx1"/>
                </a:solidFill>
              </a:rPr>
              <a:t>By population density (367 inhabitants per km²), Belgium is one of the first places in the world.</a:t>
            </a:r>
          </a:p>
          <a:p>
            <a:pPr marL="800100" lvl="1" indent="-342900" fontAlgn="auto">
              <a:spcBef>
                <a:spcPts val="0"/>
              </a:spcBef>
              <a:spcAft>
                <a:spcPts val="0"/>
              </a:spcAft>
              <a:buFont typeface="Wingdings" panose="05000000000000000000" pitchFamily="2" charset="2"/>
              <a:buChar char="q"/>
              <a:defRPr/>
            </a:pPr>
            <a:r>
              <a:rPr lang="en-US" sz="2400" dirty="0" smtClean="0">
                <a:solidFill>
                  <a:schemeClr val="tx1"/>
                </a:solidFill>
              </a:rPr>
              <a:t>The capital is Brussels, whose population is 1 154 600 people (according to 2013).</a:t>
            </a:r>
          </a:p>
          <a:p>
            <a:pPr marL="800100" lvl="1" indent="-342900" fontAlgn="auto">
              <a:spcBef>
                <a:spcPts val="0"/>
              </a:spcBef>
              <a:spcAft>
                <a:spcPts val="0"/>
              </a:spcAft>
              <a:buFont typeface="Wingdings" panose="05000000000000000000" pitchFamily="2" charset="2"/>
              <a:buChar char="q"/>
              <a:defRPr/>
            </a:pPr>
            <a:r>
              <a:rPr lang="en-US" sz="2400" dirty="0" smtClean="0">
                <a:solidFill>
                  <a:schemeClr val="tx1"/>
                </a:solidFill>
              </a:rPr>
              <a:t>Other major cities include Antwerp, Leuven, </a:t>
            </a:r>
            <a:r>
              <a:rPr lang="en-US" sz="2400" dirty="0" err="1" smtClean="0">
                <a:solidFill>
                  <a:schemeClr val="tx1"/>
                </a:solidFill>
              </a:rPr>
              <a:t>Mechelen</a:t>
            </a:r>
            <a:r>
              <a:rPr lang="en-US" sz="2400" dirty="0" smtClean="0">
                <a:solidFill>
                  <a:schemeClr val="tx1"/>
                </a:solidFill>
              </a:rPr>
              <a:t>, Gent, Bruges, Liege.</a:t>
            </a:r>
            <a:endParaRPr lang="uk-UA" sz="24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9864459" y="1"/>
            <a:ext cx="2327542" cy="66423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Рисунок 1"/>
          <p:cNvPicPr>
            <a:picLocks noChangeAspect="1"/>
          </p:cNvPicPr>
          <p:nvPr/>
        </p:nvPicPr>
        <p:blipFill>
          <a:blip r:embed="rId3" cstate="print"/>
          <a:srcRect/>
          <a:stretch>
            <a:fillRect/>
          </a:stretch>
        </p:blipFill>
        <p:spPr bwMode="auto">
          <a:xfrm>
            <a:off x="0" y="-14288"/>
            <a:ext cx="12192000" cy="6872288"/>
          </a:xfrm>
          <a:prstGeom prst="rect">
            <a:avLst/>
          </a:prstGeom>
          <a:noFill/>
          <a:ln w="9525">
            <a:noFill/>
            <a:miter lim="800000"/>
            <a:headEnd/>
            <a:tailEnd/>
          </a:ln>
        </p:spPr>
      </p:pic>
      <p:sp>
        <p:nvSpPr>
          <p:cNvPr id="3" name="Прямоугольник 2"/>
          <p:cNvSpPr/>
          <p:nvPr/>
        </p:nvSpPr>
        <p:spPr>
          <a:xfrm>
            <a:off x="2707740" y="385111"/>
            <a:ext cx="6776520"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Higher Education in Belgium</a:t>
            </a:r>
            <a:endParaRPr lang="ru-RU" sz="40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a:p>
            <a:pPr algn="ctr" fontAlgn="auto">
              <a:spcBef>
                <a:spcPts val="0"/>
              </a:spcBef>
              <a:spcAft>
                <a:spcPts val="0"/>
              </a:spcAft>
              <a:defRPr/>
            </a:pPr>
            <a:endParaRPr lang="ru-RU" sz="40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322513"/>
            <a:ext cx="12192000" cy="4535487"/>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fontAlgn="auto">
              <a:spcBef>
                <a:spcPts val="0"/>
              </a:spcBef>
              <a:spcAft>
                <a:spcPts val="0"/>
              </a:spcAft>
              <a:buFont typeface="Wingdings" panose="05000000000000000000" pitchFamily="2" charset="2"/>
              <a:buChar char="q"/>
              <a:defRPr/>
            </a:pPr>
            <a:endParaRPr lang="uk-UA" sz="2400" dirty="0">
              <a:solidFill>
                <a:schemeClr val="bg1"/>
              </a:solidFill>
            </a:endParaRPr>
          </a:p>
        </p:txBody>
      </p:sp>
      <p:grpSp>
        <p:nvGrpSpPr>
          <p:cNvPr id="66" name="Группа 65"/>
          <p:cNvGrpSpPr/>
          <p:nvPr/>
        </p:nvGrpSpPr>
        <p:grpSpPr>
          <a:xfrm>
            <a:off x="142504" y="2529443"/>
            <a:ext cx="5569527" cy="2755077"/>
            <a:chOff x="368135" y="2672401"/>
            <a:chExt cx="6400800" cy="3134634"/>
          </a:xfrm>
        </p:grpSpPr>
        <p:sp>
          <p:nvSpPr>
            <p:cNvPr id="5" name="Прямоугольник 4"/>
            <p:cNvSpPr/>
            <p:nvPr/>
          </p:nvSpPr>
          <p:spPr>
            <a:xfrm>
              <a:off x="2660300" y="2672401"/>
              <a:ext cx="1994827" cy="890588"/>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en-US"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Education in Belgium</a:t>
              </a:r>
              <a:endParaRPr lang="ru-RU" dirty="0"/>
            </a:p>
          </p:txBody>
        </p:sp>
        <p:sp>
          <p:nvSpPr>
            <p:cNvPr id="6" name="Скругленный прямоугольник 5"/>
            <p:cNvSpPr/>
            <p:nvPr/>
          </p:nvSpPr>
          <p:spPr>
            <a:xfrm>
              <a:off x="403760" y="3990108"/>
              <a:ext cx="2042557" cy="629393"/>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GB" sz="1400" dirty="0" smtClean="0"/>
                <a:t>French community</a:t>
              </a:r>
              <a:endParaRPr lang="ru-RU" sz="1400" dirty="0"/>
            </a:p>
          </p:txBody>
        </p:sp>
        <p:sp>
          <p:nvSpPr>
            <p:cNvPr id="7" name="Скругленный прямоугольник 6"/>
            <p:cNvSpPr/>
            <p:nvPr/>
          </p:nvSpPr>
          <p:spPr>
            <a:xfrm>
              <a:off x="4797631" y="3952752"/>
              <a:ext cx="1933286" cy="607373"/>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GB" sz="1400" dirty="0" smtClean="0"/>
                <a:t>Flemish community</a:t>
              </a:r>
              <a:endParaRPr lang="ru-RU" sz="1400" dirty="0"/>
            </a:p>
          </p:txBody>
        </p:sp>
        <p:sp>
          <p:nvSpPr>
            <p:cNvPr id="8" name="Скругленный прямоугольник 7"/>
            <p:cNvSpPr/>
            <p:nvPr/>
          </p:nvSpPr>
          <p:spPr>
            <a:xfrm>
              <a:off x="368135" y="4940135"/>
              <a:ext cx="2113808" cy="854653"/>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400" dirty="0" smtClean="0"/>
                <a:t>Ministry of Education of the French community</a:t>
              </a:r>
              <a:endParaRPr lang="ru-RU" sz="1400" dirty="0"/>
            </a:p>
          </p:txBody>
        </p:sp>
        <p:sp>
          <p:nvSpPr>
            <p:cNvPr id="9" name="Скругленный прямоугольник 8"/>
            <p:cNvSpPr/>
            <p:nvPr/>
          </p:nvSpPr>
          <p:spPr>
            <a:xfrm>
              <a:off x="4797631" y="4914695"/>
              <a:ext cx="1971304" cy="892340"/>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400" dirty="0" smtClean="0"/>
                <a:t>Ministry of Education of the Flemish Community</a:t>
              </a:r>
              <a:endParaRPr lang="ru-RU" sz="1400" dirty="0"/>
            </a:p>
          </p:txBody>
        </p:sp>
        <p:cxnSp>
          <p:nvCxnSpPr>
            <p:cNvPr id="11" name="Прямая со стрелкой 10"/>
            <p:cNvCxnSpPr/>
            <p:nvPr/>
          </p:nvCxnSpPr>
          <p:spPr>
            <a:xfrm rot="10800000" flipV="1">
              <a:off x="1733798" y="3574039"/>
              <a:ext cx="926571" cy="41607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Прямая со стрелкой 13"/>
            <p:cNvCxnSpPr/>
            <p:nvPr/>
          </p:nvCxnSpPr>
          <p:spPr>
            <a:xfrm>
              <a:off x="4643829" y="3562225"/>
              <a:ext cx="688192" cy="39225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Прямая со стрелкой 18"/>
            <p:cNvCxnSpPr>
              <a:stCxn id="6" idx="2"/>
              <a:endCxn id="8" idx="0"/>
            </p:cNvCxnSpPr>
            <p:nvPr/>
          </p:nvCxnSpPr>
          <p:spPr>
            <a:xfrm rot="5400000">
              <a:off x="1264722" y="4779818"/>
              <a:ext cx="320634"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Прямая со стрелкой 22"/>
            <p:cNvCxnSpPr>
              <a:stCxn id="7" idx="2"/>
              <a:endCxn id="9" idx="0"/>
            </p:cNvCxnSpPr>
            <p:nvPr/>
          </p:nvCxnSpPr>
          <p:spPr>
            <a:xfrm rot="16200000" flipH="1">
              <a:off x="5596493" y="4727905"/>
              <a:ext cx="354570" cy="1900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grpSp>
        <p:nvGrpSpPr>
          <p:cNvPr id="52" name="Группа 51"/>
          <p:cNvGrpSpPr/>
          <p:nvPr/>
        </p:nvGrpSpPr>
        <p:grpSpPr>
          <a:xfrm>
            <a:off x="5973288" y="3016331"/>
            <a:ext cx="6056416" cy="1793175"/>
            <a:chOff x="368300" y="2576513"/>
            <a:chExt cx="8680450" cy="2289175"/>
          </a:xfrm>
        </p:grpSpPr>
        <p:sp>
          <p:nvSpPr>
            <p:cNvPr id="53" name="Овал 52"/>
            <p:cNvSpPr/>
            <p:nvPr/>
          </p:nvSpPr>
          <p:spPr>
            <a:xfrm>
              <a:off x="368300" y="2671763"/>
              <a:ext cx="1863725" cy="1770062"/>
            </a:xfrm>
            <a:prstGeom prst="ellipse">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en-US" sz="14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Education in Belgium</a:t>
              </a:r>
              <a:endParaRPr lang="ru-RU" sz="1400" dirty="0"/>
            </a:p>
          </p:txBody>
        </p:sp>
        <p:sp>
          <p:nvSpPr>
            <p:cNvPr id="54" name="Прямоугольник 53"/>
            <p:cNvSpPr/>
            <p:nvPr/>
          </p:nvSpPr>
          <p:spPr>
            <a:xfrm>
              <a:off x="3122613" y="2576513"/>
              <a:ext cx="2909887" cy="6413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GB" dirty="0" smtClean="0"/>
                <a:t>Pre-school education</a:t>
              </a:r>
              <a:endParaRPr lang="ru-RU" dirty="0"/>
            </a:p>
          </p:txBody>
        </p:sp>
        <p:sp>
          <p:nvSpPr>
            <p:cNvPr id="55" name="Прямоугольник 54"/>
            <p:cNvSpPr/>
            <p:nvPr/>
          </p:nvSpPr>
          <p:spPr>
            <a:xfrm>
              <a:off x="3121025" y="3406775"/>
              <a:ext cx="2909888" cy="6413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GB" dirty="0" smtClean="0"/>
                <a:t>School education</a:t>
              </a:r>
              <a:endParaRPr lang="ru-RU" dirty="0"/>
            </a:p>
          </p:txBody>
        </p:sp>
        <p:sp>
          <p:nvSpPr>
            <p:cNvPr id="56" name="Прямоугольник 55"/>
            <p:cNvSpPr/>
            <p:nvPr/>
          </p:nvSpPr>
          <p:spPr>
            <a:xfrm>
              <a:off x="3119438" y="4224338"/>
              <a:ext cx="2909887" cy="6413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GB" dirty="0" smtClean="0"/>
                <a:t>Higher education</a:t>
              </a:r>
              <a:endParaRPr lang="ru-RU" dirty="0"/>
            </a:p>
          </p:txBody>
        </p:sp>
        <p:sp>
          <p:nvSpPr>
            <p:cNvPr id="57" name="Овал 56"/>
            <p:cNvSpPr/>
            <p:nvPr/>
          </p:nvSpPr>
          <p:spPr>
            <a:xfrm>
              <a:off x="6980238" y="2708275"/>
              <a:ext cx="2068512" cy="1946275"/>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dirty="0" smtClean="0"/>
                <a:t>Free</a:t>
              </a:r>
              <a:endParaRPr lang="ru-RU" dirty="0"/>
            </a:p>
          </p:txBody>
        </p:sp>
        <p:cxnSp>
          <p:nvCxnSpPr>
            <p:cNvPr id="58" name="Прямая соединительная линия 57"/>
            <p:cNvCxnSpPr/>
            <p:nvPr/>
          </p:nvCxnSpPr>
          <p:spPr>
            <a:xfrm flipV="1">
              <a:off x="2232025" y="3646488"/>
              <a:ext cx="606425" cy="4762"/>
            </a:xfrm>
            <a:prstGeom prst="line">
              <a:avLst/>
            </a:prstGeom>
          </p:spPr>
          <p:style>
            <a:lnRef idx="3">
              <a:schemeClr val="accent2"/>
            </a:lnRef>
            <a:fillRef idx="0">
              <a:schemeClr val="accent2"/>
            </a:fillRef>
            <a:effectRef idx="2">
              <a:schemeClr val="accent2"/>
            </a:effectRef>
            <a:fontRef idx="minor">
              <a:schemeClr val="tx1"/>
            </a:fontRef>
          </p:style>
        </p:cxnSp>
        <p:cxnSp>
          <p:nvCxnSpPr>
            <p:cNvPr id="59" name="Прямая соединительная линия 58"/>
            <p:cNvCxnSpPr/>
            <p:nvPr/>
          </p:nvCxnSpPr>
          <p:spPr>
            <a:xfrm rot="5400000">
              <a:off x="1988344" y="3710781"/>
              <a:ext cx="1651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0" name="Прямая со стрелкой 59"/>
            <p:cNvCxnSpPr>
              <a:endCxn id="54" idx="1"/>
            </p:cNvCxnSpPr>
            <p:nvPr/>
          </p:nvCxnSpPr>
          <p:spPr>
            <a:xfrm>
              <a:off x="2814638" y="2897188"/>
              <a:ext cx="307975"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1" name="Прямая со стрелкой 60"/>
            <p:cNvCxnSpPr/>
            <p:nvPr/>
          </p:nvCxnSpPr>
          <p:spPr>
            <a:xfrm>
              <a:off x="2800350" y="3643313"/>
              <a:ext cx="309563"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2" name="Прямая со стрелкой 61"/>
            <p:cNvCxnSpPr/>
            <p:nvPr/>
          </p:nvCxnSpPr>
          <p:spPr>
            <a:xfrm>
              <a:off x="2822575" y="4521200"/>
              <a:ext cx="307975"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3" name="Прямая со стрелкой 62"/>
            <p:cNvCxnSpPr>
              <a:stCxn id="54" idx="3"/>
              <a:endCxn id="57" idx="2"/>
            </p:cNvCxnSpPr>
            <p:nvPr/>
          </p:nvCxnSpPr>
          <p:spPr>
            <a:xfrm>
              <a:off x="6032500" y="2897188"/>
              <a:ext cx="947738" cy="78422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4" name="Прямая со стрелкой 63"/>
            <p:cNvCxnSpPr>
              <a:stCxn id="55" idx="3"/>
              <a:endCxn id="57" idx="2"/>
            </p:cNvCxnSpPr>
            <p:nvPr/>
          </p:nvCxnSpPr>
          <p:spPr>
            <a:xfrm flipV="1">
              <a:off x="6030913" y="3681413"/>
              <a:ext cx="949325" cy="4603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5" name="Прямая со стрелкой 64"/>
            <p:cNvCxnSpPr>
              <a:stCxn id="56" idx="3"/>
              <a:endCxn id="57" idx="2"/>
            </p:cNvCxnSpPr>
            <p:nvPr/>
          </p:nvCxnSpPr>
          <p:spPr>
            <a:xfrm flipV="1">
              <a:off x="6029325" y="3681413"/>
              <a:ext cx="950913" cy="863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pic>
        <p:nvPicPr>
          <p:cNvPr id="29" name="Picture 8" descr="D:\eu_flag_co_funded_pos_[rgb]_right.jpg"/>
          <p:cNvPicPr>
            <a:picLocks noChangeAspect="1" noChangeArrowheads="1"/>
          </p:cNvPicPr>
          <p:nvPr/>
        </p:nvPicPr>
        <p:blipFill>
          <a:blip r:embed="rId4" cstate="print"/>
          <a:srcRect/>
          <a:stretch>
            <a:fillRect/>
          </a:stretch>
        </p:blipFill>
        <p:spPr bwMode="auto">
          <a:xfrm>
            <a:off x="9864459" y="1"/>
            <a:ext cx="2327542" cy="6642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Рисунок 1"/>
          <p:cNvPicPr>
            <a:picLocks noChangeAspect="1"/>
          </p:cNvPicPr>
          <p:nvPr/>
        </p:nvPicPr>
        <p:blipFill>
          <a:blip r:embed="rId2" cstate="print"/>
          <a:srcRect/>
          <a:stretch>
            <a:fillRect/>
          </a:stretch>
        </p:blipFill>
        <p:spPr bwMode="auto">
          <a:xfrm>
            <a:off x="0" y="-14288"/>
            <a:ext cx="12192000" cy="6872288"/>
          </a:xfrm>
          <a:prstGeom prst="rect">
            <a:avLst/>
          </a:prstGeom>
          <a:noFill/>
          <a:ln w="9525">
            <a:noFill/>
            <a:miter lim="800000"/>
            <a:headEnd/>
            <a:tailEnd/>
          </a:ln>
        </p:spPr>
      </p:pic>
      <p:sp>
        <p:nvSpPr>
          <p:cNvPr id="3" name="Прямоугольник 2"/>
          <p:cNvSpPr/>
          <p:nvPr/>
        </p:nvSpPr>
        <p:spPr>
          <a:xfrm>
            <a:off x="2707740" y="385111"/>
            <a:ext cx="6776520"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Assessment of the quality of school education</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360218" y="2244725"/>
            <a:ext cx="10958946" cy="4045239"/>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Wingdings" pitchFamily="2" charset="2"/>
              <a:buChar char="q"/>
              <a:defRPr/>
            </a:pPr>
            <a:r>
              <a:rPr lang="uk-UA" sz="2200" dirty="0">
                <a:solidFill>
                  <a:schemeClr val="tx1"/>
                </a:solidFill>
              </a:rPr>
              <a:t> </a:t>
            </a:r>
            <a:r>
              <a:rPr lang="en-US" sz="2200" dirty="0" smtClean="0">
                <a:solidFill>
                  <a:schemeClr val="tx1"/>
                </a:solidFill>
              </a:rPr>
              <a:t>Free Approach to Internal Quality Assurance</a:t>
            </a:r>
          </a:p>
          <a:p>
            <a:pPr fontAlgn="auto">
              <a:spcBef>
                <a:spcPts val="0"/>
              </a:spcBef>
              <a:spcAft>
                <a:spcPts val="0"/>
              </a:spcAft>
              <a:buFont typeface="Wingdings" pitchFamily="2" charset="2"/>
              <a:buChar char="q"/>
              <a:defRPr/>
            </a:pPr>
            <a:r>
              <a:rPr lang="en-US" sz="2200" dirty="0" smtClean="0">
                <a:solidFill>
                  <a:schemeClr val="tx1"/>
                </a:solidFill>
              </a:rPr>
              <a:t>  Schools develop their own quality mechanisms</a:t>
            </a:r>
          </a:p>
          <a:p>
            <a:pPr fontAlgn="auto">
              <a:spcBef>
                <a:spcPts val="0"/>
              </a:spcBef>
              <a:spcAft>
                <a:spcPts val="0"/>
              </a:spcAft>
              <a:buFont typeface="Wingdings" pitchFamily="2" charset="2"/>
              <a:buChar char="q"/>
              <a:defRPr/>
            </a:pPr>
            <a:r>
              <a:rPr lang="en-US" sz="2200" dirty="0" smtClean="0">
                <a:solidFill>
                  <a:schemeClr val="tx1"/>
                </a:solidFill>
              </a:rPr>
              <a:t>  Funding for trainings for teachers</a:t>
            </a:r>
          </a:p>
          <a:p>
            <a:pPr fontAlgn="auto">
              <a:spcBef>
                <a:spcPts val="0"/>
              </a:spcBef>
              <a:spcAft>
                <a:spcPts val="0"/>
              </a:spcAft>
              <a:buFont typeface="Wingdings" pitchFamily="2" charset="2"/>
              <a:buChar char="q"/>
              <a:defRPr/>
            </a:pPr>
            <a:r>
              <a:rPr lang="en-US" sz="2200" dirty="0" smtClean="0">
                <a:solidFill>
                  <a:schemeClr val="tx1"/>
                </a:solidFill>
              </a:rPr>
              <a:t>  Continuous improvement of school management</a:t>
            </a:r>
            <a:endParaRPr lang="uk-UA" sz="22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9864459" y="1"/>
            <a:ext cx="2327542" cy="66423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Рисунок 1"/>
          <p:cNvPicPr>
            <a:picLocks noChangeAspect="1"/>
          </p:cNvPicPr>
          <p:nvPr/>
        </p:nvPicPr>
        <p:blipFill>
          <a:blip r:embed="rId2" cstate="print"/>
          <a:srcRect/>
          <a:stretch>
            <a:fillRect/>
          </a:stretch>
        </p:blipFill>
        <p:spPr bwMode="auto">
          <a:xfrm>
            <a:off x="0" y="-14288"/>
            <a:ext cx="12192000" cy="6872288"/>
          </a:xfrm>
          <a:prstGeom prst="rect">
            <a:avLst/>
          </a:prstGeom>
          <a:noFill/>
          <a:ln w="9525">
            <a:noFill/>
            <a:miter lim="800000"/>
            <a:headEnd/>
            <a:tailEnd/>
          </a:ln>
        </p:spPr>
      </p:pic>
      <p:sp>
        <p:nvSpPr>
          <p:cNvPr id="3" name="Прямоугольник 2"/>
          <p:cNvSpPr/>
          <p:nvPr/>
        </p:nvSpPr>
        <p:spPr>
          <a:xfrm>
            <a:off x="2707740" y="385111"/>
            <a:ext cx="6776520"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Assessment of the quality of higher education in Belgium</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44725"/>
            <a:ext cx="12192000" cy="4613275"/>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200" b="1" dirty="0" smtClean="0">
                <a:solidFill>
                  <a:schemeClr val="tx1"/>
                </a:solidFill>
              </a:rPr>
              <a:t>The main factors that influenced the development of the quality management system of higher education: </a:t>
            </a:r>
          </a:p>
          <a:p>
            <a:pPr fontAlgn="auto">
              <a:spcBef>
                <a:spcPts val="0"/>
              </a:spcBef>
              <a:spcAft>
                <a:spcPts val="0"/>
              </a:spcAft>
              <a:buFont typeface="Arial" pitchFamily="34" charset="0"/>
              <a:buChar char="•"/>
              <a:defRPr/>
            </a:pPr>
            <a:r>
              <a:rPr lang="en-US" sz="2200" dirty="0" smtClean="0">
                <a:solidFill>
                  <a:schemeClr val="tx1"/>
                </a:solidFill>
              </a:rPr>
              <a:t>The Bologna process and the conference of European Ministers of Education on the implementation of its provisions; </a:t>
            </a:r>
          </a:p>
          <a:p>
            <a:pPr fontAlgn="auto">
              <a:spcBef>
                <a:spcPts val="0"/>
              </a:spcBef>
              <a:spcAft>
                <a:spcPts val="0"/>
              </a:spcAft>
              <a:buFont typeface="Arial" pitchFamily="34" charset="0"/>
              <a:buChar char="•"/>
              <a:defRPr/>
            </a:pPr>
            <a:r>
              <a:rPr lang="en-US" sz="2200" dirty="0" smtClean="0">
                <a:solidFill>
                  <a:schemeClr val="tx1"/>
                </a:solidFill>
              </a:rPr>
              <a:t>Resolution "On the Education of Social Development" (educational institutions of the French-speaking community); </a:t>
            </a:r>
          </a:p>
          <a:p>
            <a:pPr fontAlgn="auto">
              <a:spcBef>
                <a:spcPts val="0"/>
              </a:spcBef>
              <a:spcAft>
                <a:spcPts val="0"/>
              </a:spcAft>
              <a:buFont typeface="Arial" pitchFamily="34" charset="0"/>
              <a:buChar char="•"/>
              <a:defRPr/>
            </a:pPr>
            <a:r>
              <a:rPr lang="en-US" sz="2200" dirty="0" smtClean="0">
                <a:solidFill>
                  <a:schemeClr val="tx1"/>
                </a:solidFill>
              </a:rPr>
              <a:t>Measures to optimize and reduce the cost of higher education, which consisted of the creation of higher schools (</a:t>
            </a:r>
            <a:r>
              <a:rPr lang="en-US" sz="2200" dirty="0" err="1" smtClean="0">
                <a:solidFill>
                  <a:schemeClr val="tx1"/>
                </a:solidFill>
              </a:rPr>
              <a:t>hautesecoles</a:t>
            </a:r>
            <a:r>
              <a:rPr lang="en-US" sz="2200" dirty="0" smtClean="0">
                <a:solidFill>
                  <a:schemeClr val="tx1"/>
                </a:solidFill>
              </a:rPr>
              <a:t>) and the unification of universities in the so-called "poles of science and education" </a:t>
            </a:r>
          </a:p>
          <a:p>
            <a:pPr fontAlgn="auto">
              <a:spcBef>
                <a:spcPts val="0"/>
              </a:spcBef>
              <a:spcAft>
                <a:spcPts val="0"/>
              </a:spcAft>
              <a:buFont typeface="Arial" pitchFamily="34" charset="0"/>
              <a:buChar char="•"/>
              <a:defRPr/>
            </a:pPr>
            <a:r>
              <a:rPr lang="en-US" sz="2200" dirty="0" smtClean="0">
                <a:solidFill>
                  <a:schemeClr val="tx1"/>
                </a:solidFill>
              </a:rPr>
              <a:t>Higher Education System Reform 2013 regarding a new organization of training structure for all HEIs.</a:t>
            </a:r>
            <a:endParaRPr lang="uk-UA" sz="22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9864459" y="1"/>
            <a:ext cx="2327542" cy="66423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Рисунок 1"/>
          <p:cNvPicPr>
            <a:picLocks noChangeAspect="1"/>
          </p:cNvPicPr>
          <p:nvPr/>
        </p:nvPicPr>
        <p:blipFill>
          <a:blip r:embed="rId2" cstate="print"/>
          <a:srcRect/>
          <a:stretch>
            <a:fillRect/>
          </a:stretch>
        </p:blipFill>
        <p:spPr bwMode="auto">
          <a:xfrm>
            <a:off x="0" y="-14288"/>
            <a:ext cx="12192000" cy="6872288"/>
          </a:xfrm>
          <a:prstGeom prst="rect">
            <a:avLst/>
          </a:prstGeom>
          <a:noFill/>
          <a:ln w="9525">
            <a:noFill/>
            <a:miter lim="800000"/>
            <a:headEnd/>
            <a:tailEnd/>
          </a:ln>
        </p:spPr>
      </p:pic>
      <p:sp>
        <p:nvSpPr>
          <p:cNvPr id="3" name="Прямоугольник 2"/>
          <p:cNvSpPr/>
          <p:nvPr/>
        </p:nvSpPr>
        <p:spPr>
          <a:xfrm>
            <a:off x="2707740" y="385111"/>
            <a:ext cx="6776520"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Quality Assurance of Higher Education</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44725"/>
            <a:ext cx="12192000" cy="4613275"/>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400" b="1" dirty="0" smtClean="0">
                <a:solidFill>
                  <a:schemeClr val="tx1"/>
                </a:solidFill>
              </a:rPr>
              <a:t>The assessment procedure is carried out in several stages:</a:t>
            </a:r>
          </a:p>
          <a:p>
            <a:pPr fontAlgn="auto">
              <a:spcBef>
                <a:spcPts val="0"/>
              </a:spcBef>
              <a:spcAft>
                <a:spcPts val="0"/>
              </a:spcAft>
              <a:buFont typeface="Arial" pitchFamily="34" charset="0"/>
              <a:buChar char="•"/>
              <a:defRPr/>
            </a:pPr>
            <a:r>
              <a:rPr lang="en-US" sz="2400" dirty="0" smtClean="0">
                <a:solidFill>
                  <a:schemeClr val="tx1"/>
                </a:solidFill>
              </a:rPr>
              <a:t>internal evaluation (self-esteem);</a:t>
            </a:r>
          </a:p>
          <a:p>
            <a:pPr fontAlgn="auto">
              <a:spcBef>
                <a:spcPts val="0"/>
              </a:spcBef>
              <a:spcAft>
                <a:spcPts val="0"/>
              </a:spcAft>
              <a:buFont typeface="Arial" pitchFamily="34" charset="0"/>
              <a:buChar char="•"/>
              <a:defRPr/>
            </a:pPr>
            <a:r>
              <a:rPr lang="en-US" sz="2400" dirty="0" smtClean="0">
                <a:solidFill>
                  <a:schemeClr val="tx1"/>
                </a:solidFill>
              </a:rPr>
              <a:t>external evaluation;</a:t>
            </a:r>
          </a:p>
          <a:p>
            <a:pPr fontAlgn="auto">
              <a:spcBef>
                <a:spcPts val="0"/>
              </a:spcBef>
              <a:spcAft>
                <a:spcPts val="0"/>
              </a:spcAft>
              <a:buFont typeface="Arial" pitchFamily="34" charset="0"/>
              <a:buChar char="•"/>
              <a:defRPr/>
            </a:pPr>
            <a:r>
              <a:rPr lang="en-US" sz="2400" dirty="0" smtClean="0">
                <a:solidFill>
                  <a:schemeClr val="tx1"/>
                </a:solidFill>
              </a:rPr>
              <a:t>monitoring of the implementation of the recommendations of experts and a full analysis of the quality of the evaluated programs.</a:t>
            </a:r>
            <a:endParaRPr lang="ru-RU" sz="24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9864459" y="1"/>
            <a:ext cx="2327542" cy="66423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Рисунок 1"/>
          <p:cNvPicPr>
            <a:picLocks noChangeAspect="1"/>
          </p:cNvPicPr>
          <p:nvPr/>
        </p:nvPicPr>
        <p:blipFill>
          <a:blip r:embed="rId2" cstate="print"/>
          <a:srcRect/>
          <a:stretch>
            <a:fillRect/>
          </a:stretch>
        </p:blipFill>
        <p:spPr bwMode="auto">
          <a:xfrm>
            <a:off x="0" y="-14288"/>
            <a:ext cx="12192000" cy="6872288"/>
          </a:xfrm>
          <a:prstGeom prst="rect">
            <a:avLst/>
          </a:prstGeom>
          <a:noFill/>
          <a:ln w="9525">
            <a:noFill/>
            <a:miter lim="800000"/>
            <a:headEnd/>
            <a:tailEnd/>
          </a:ln>
        </p:spPr>
      </p:pic>
      <p:sp>
        <p:nvSpPr>
          <p:cNvPr id="3" name="Прямоугольник 2"/>
          <p:cNvSpPr/>
          <p:nvPr/>
        </p:nvSpPr>
        <p:spPr>
          <a:xfrm>
            <a:off x="2707740" y="385111"/>
            <a:ext cx="6776520"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Quality Assurance of Higher Education</a:t>
            </a:r>
            <a:endParaRPr lang="ru-RU"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a:p>
            <a:pPr algn="ctr" fontAlgn="auto">
              <a:spcBef>
                <a:spcPts val="0"/>
              </a:spcBef>
              <a:spcAft>
                <a:spcPts val="0"/>
              </a:spcAft>
              <a:defRPr/>
            </a:pP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44725"/>
            <a:ext cx="12192000" cy="4613275"/>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200" b="1" dirty="0" smtClean="0">
                <a:solidFill>
                  <a:schemeClr val="tx1"/>
                </a:solidFill>
              </a:rPr>
              <a:t>In the first stage</a:t>
            </a:r>
            <a:r>
              <a:rPr lang="en-US" sz="2200" dirty="0" smtClean="0">
                <a:solidFill>
                  <a:schemeClr val="tx1"/>
                </a:solidFill>
              </a:rPr>
              <a:t>, according to the methodological guide of the coordinator, the evaluation is the mobilization of participants in the process in the institution for self-evaluation. </a:t>
            </a:r>
          </a:p>
          <a:p>
            <a:pPr fontAlgn="auto">
              <a:spcBef>
                <a:spcPts val="0"/>
              </a:spcBef>
              <a:spcAft>
                <a:spcPts val="0"/>
              </a:spcAft>
              <a:defRPr/>
            </a:pPr>
            <a:r>
              <a:rPr lang="en-US" sz="2200" i="1" dirty="0" smtClean="0">
                <a:solidFill>
                  <a:schemeClr val="tx1"/>
                </a:solidFill>
              </a:rPr>
              <a:t>The objectives of this phase are:</a:t>
            </a:r>
          </a:p>
          <a:p>
            <a:pPr fontAlgn="auto">
              <a:spcBef>
                <a:spcPts val="0"/>
              </a:spcBef>
              <a:spcAft>
                <a:spcPts val="0"/>
              </a:spcAft>
              <a:buFont typeface="Arial" pitchFamily="34" charset="0"/>
              <a:buChar char="•"/>
              <a:defRPr/>
            </a:pPr>
            <a:r>
              <a:rPr lang="en-US" sz="2200" dirty="0" smtClean="0">
                <a:solidFill>
                  <a:schemeClr val="tx1"/>
                </a:solidFill>
              </a:rPr>
              <a:t>Choose the department for assessment;</a:t>
            </a:r>
          </a:p>
          <a:p>
            <a:pPr fontAlgn="auto">
              <a:spcBef>
                <a:spcPts val="0"/>
              </a:spcBef>
              <a:spcAft>
                <a:spcPts val="0"/>
              </a:spcAft>
              <a:buFont typeface="Arial" pitchFamily="34" charset="0"/>
              <a:buChar char="•"/>
              <a:defRPr/>
            </a:pPr>
            <a:r>
              <a:rPr lang="en-US" sz="2200" dirty="0" smtClean="0">
                <a:solidFill>
                  <a:schemeClr val="tx1"/>
                </a:solidFill>
              </a:rPr>
              <a:t>Select an approach to quality management in the evaluated department of the institution;</a:t>
            </a:r>
          </a:p>
          <a:p>
            <a:pPr fontAlgn="auto">
              <a:spcBef>
                <a:spcPts val="0"/>
              </a:spcBef>
              <a:spcAft>
                <a:spcPts val="0"/>
              </a:spcAft>
              <a:buFont typeface="Arial" pitchFamily="34" charset="0"/>
              <a:buChar char="•"/>
              <a:defRPr/>
            </a:pPr>
            <a:r>
              <a:rPr lang="en-US" sz="2200" dirty="0" smtClean="0">
                <a:solidFill>
                  <a:schemeClr val="tx1"/>
                </a:solidFill>
              </a:rPr>
              <a:t>Provide key information and critical self-assessment (SWOT analysis and quality improvement action plan) to the curriculum with the participation of all stakeholders.</a:t>
            </a:r>
            <a:endParaRPr lang="uk-UA" sz="22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9864459" y="1"/>
            <a:ext cx="2327542" cy="66423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Рисунок 1"/>
          <p:cNvPicPr>
            <a:picLocks noChangeAspect="1"/>
          </p:cNvPicPr>
          <p:nvPr/>
        </p:nvPicPr>
        <p:blipFill>
          <a:blip r:embed="rId2" cstate="print"/>
          <a:srcRect/>
          <a:stretch>
            <a:fillRect/>
          </a:stretch>
        </p:blipFill>
        <p:spPr bwMode="auto">
          <a:xfrm>
            <a:off x="0" y="-14288"/>
            <a:ext cx="12192000" cy="6872288"/>
          </a:xfrm>
          <a:prstGeom prst="rect">
            <a:avLst/>
          </a:prstGeom>
          <a:noFill/>
          <a:ln w="9525">
            <a:noFill/>
            <a:miter lim="800000"/>
            <a:headEnd/>
            <a:tailEnd/>
          </a:ln>
        </p:spPr>
      </p:pic>
      <p:sp>
        <p:nvSpPr>
          <p:cNvPr id="3" name="Прямоугольник 2"/>
          <p:cNvSpPr/>
          <p:nvPr/>
        </p:nvSpPr>
        <p:spPr>
          <a:xfrm>
            <a:off x="2707740" y="385111"/>
            <a:ext cx="6776520"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Quality Assurance of Higher Education</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44725"/>
            <a:ext cx="12192000" cy="4613275"/>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200" b="1" dirty="0" smtClean="0">
                <a:solidFill>
                  <a:schemeClr val="tx1"/>
                </a:solidFill>
              </a:rPr>
              <a:t>At the second stage</a:t>
            </a:r>
            <a:r>
              <a:rPr lang="en-US" sz="2200" dirty="0" smtClean="0">
                <a:solidFill>
                  <a:schemeClr val="tx1"/>
                </a:solidFill>
              </a:rPr>
              <a:t>, an external evaluation takes place, during which experts analyze the self-assessment report, visit institutions and meet with participants in the self-assessment process. The experts first develop a preliminary report for the university leadership, and then a final report with the position of the administration, which is transmitted to the Agency and published on its website. </a:t>
            </a:r>
            <a:r>
              <a:rPr lang="en-US" sz="2200" i="1" dirty="0" smtClean="0">
                <a:solidFill>
                  <a:schemeClr val="tx1"/>
                </a:solidFill>
              </a:rPr>
              <a:t>Objectives of the second phase are:</a:t>
            </a:r>
          </a:p>
          <a:p>
            <a:pPr fontAlgn="auto">
              <a:spcBef>
                <a:spcPts val="0"/>
              </a:spcBef>
              <a:spcAft>
                <a:spcPts val="0"/>
              </a:spcAft>
              <a:buFont typeface="Arial" pitchFamily="34" charset="0"/>
              <a:buChar char="•"/>
              <a:defRPr/>
            </a:pPr>
            <a:r>
              <a:rPr lang="en-US" sz="2200" dirty="0" smtClean="0">
                <a:solidFill>
                  <a:schemeClr val="tx1"/>
                </a:solidFill>
              </a:rPr>
              <a:t>approve the diagnostics in the self-assessment report;</a:t>
            </a:r>
          </a:p>
          <a:p>
            <a:pPr fontAlgn="auto">
              <a:spcBef>
                <a:spcPts val="0"/>
              </a:spcBef>
              <a:spcAft>
                <a:spcPts val="0"/>
              </a:spcAft>
              <a:buFont typeface="Arial" pitchFamily="34" charset="0"/>
              <a:buChar char="•"/>
              <a:defRPr/>
            </a:pPr>
            <a:r>
              <a:rPr lang="en-US" sz="2200" dirty="0" smtClean="0">
                <a:solidFill>
                  <a:schemeClr val="tx1"/>
                </a:solidFill>
              </a:rPr>
              <a:t>provide an opportunity to discuss specific practices and exchange experiences; </a:t>
            </a:r>
          </a:p>
          <a:p>
            <a:pPr fontAlgn="auto">
              <a:spcBef>
                <a:spcPts val="0"/>
              </a:spcBef>
              <a:spcAft>
                <a:spcPts val="0"/>
              </a:spcAft>
              <a:buFont typeface="Arial" pitchFamily="34" charset="0"/>
              <a:buChar char="•"/>
              <a:defRPr/>
            </a:pPr>
            <a:r>
              <a:rPr lang="en-US" sz="2200" dirty="0" smtClean="0">
                <a:solidFill>
                  <a:schemeClr val="tx1"/>
                </a:solidFill>
              </a:rPr>
              <a:t>consider a broader perspective;</a:t>
            </a:r>
          </a:p>
          <a:p>
            <a:pPr fontAlgn="auto">
              <a:spcBef>
                <a:spcPts val="0"/>
              </a:spcBef>
              <a:spcAft>
                <a:spcPts val="0"/>
              </a:spcAft>
              <a:buFont typeface="Arial" pitchFamily="34" charset="0"/>
              <a:buChar char="•"/>
              <a:defRPr/>
            </a:pPr>
            <a:r>
              <a:rPr lang="en-US" sz="2200" dirty="0" smtClean="0">
                <a:solidFill>
                  <a:schemeClr val="tx1"/>
                </a:solidFill>
              </a:rPr>
              <a:t>develop certain recommendations.</a:t>
            </a:r>
          </a:p>
          <a:p>
            <a:pPr fontAlgn="auto">
              <a:spcBef>
                <a:spcPts val="0"/>
              </a:spcBef>
              <a:spcAft>
                <a:spcPts val="0"/>
              </a:spcAft>
              <a:defRPr/>
            </a:pPr>
            <a:r>
              <a:rPr lang="en-US" sz="2200" dirty="0" smtClean="0">
                <a:solidFill>
                  <a:schemeClr val="tx1"/>
                </a:solidFill>
              </a:rPr>
              <a:t>	Committee members use a methodological guide and methodological materials on the state of higher education in the Walloon and Brussels communities during the work.</a:t>
            </a:r>
            <a:endParaRPr lang="uk-UA" sz="22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9864459" y="1"/>
            <a:ext cx="2327542" cy="66423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739</Words>
  <Application>Microsoft Office PowerPoint</Application>
  <PresentationFormat>Довільний</PresentationFormat>
  <Paragraphs>68</Paragraphs>
  <Slides>12</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Макс</dc:creator>
  <cp:lastModifiedBy>adm</cp:lastModifiedBy>
  <cp:revision>93</cp:revision>
  <dcterms:created xsi:type="dcterms:W3CDTF">2018-10-08T13:43:20Z</dcterms:created>
  <dcterms:modified xsi:type="dcterms:W3CDTF">2018-12-22T07:49:33Z</dcterms:modified>
</cp:coreProperties>
</file>