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85" r:id="rId3"/>
    <p:sldId id="259" r:id="rId4"/>
    <p:sldId id="268" r:id="rId5"/>
    <p:sldId id="281" r:id="rId6"/>
    <p:sldId id="261" r:id="rId7"/>
    <p:sldId id="283" r:id="rId8"/>
    <p:sldId id="265" r:id="rId9"/>
    <p:sldId id="282" r:id="rId10"/>
    <p:sldId id="286"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7" autoAdjust="0"/>
  </p:normalViewPr>
  <p:slideViewPr>
    <p:cSldViewPr snapToGrid="0">
      <p:cViewPr varScale="1">
        <p:scale>
          <a:sx n="110" d="100"/>
          <a:sy n="110" d="100"/>
        </p:scale>
        <p:origin x="-558"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smtClean="0"/>
              <a:t>Зразок заголовка</a:t>
            </a:r>
            <a:endParaRPr lang="ru-RU"/>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smtClean="0"/>
              <a:t>Клацніть, щоб редагувати стиль зразка підзаголовка</a:t>
            </a:r>
            <a:endParaRPr lang="ru-RU"/>
          </a:p>
        </p:txBody>
      </p:sp>
      <p:sp>
        <p:nvSpPr>
          <p:cNvPr id="4" name="Місце для дати 3"/>
          <p:cNvSpPr>
            <a:spLocks noGrp="1"/>
          </p:cNvSpPr>
          <p:nvPr>
            <p:ph type="dt" sz="half" idx="10"/>
          </p:nvPr>
        </p:nvSpPr>
        <p:spPr/>
        <p:txBody>
          <a:bodyPr/>
          <a:lstStyle/>
          <a:p>
            <a:fld id="{394B48A2-15B1-4CCF-9896-9321A74EECE5}" type="datetimeFigureOut">
              <a:rPr lang="ru-RU" smtClean="0"/>
              <a:pPr/>
              <a:t>22.12.2018</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7BE7EF79-9CDC-40D2-951E-F78A29C98781}" type="slidenum">
              <a:rPr lang="ru-RU" smtClean="0"/>
              <a:pPr/>
              <a:t>‹№›</a:t>
            </a:fld>
            <a:endParaRPr lang="ru-RU"/>
          </a:p>
        </p:txBody>
      </p:sp>
    </p:spTree>
    <p:extLst>
      <p:ext uri="{BB962C8B-B14F-4D97-AF65-F5344CB8AC3E}">
        <p14:creationId xmlns:p14="http://schemas.microsoft.com/office/powerpoint/2010/main" xmlns="" val="4125297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вертикального тексту 2"/>
          <p:cNvSpPr>
            <a:spLocks noGrp="1"/>
          </p:cNvSpPr>
          <p:nvPr>
            <p:ph type="body" orient="vert" idx="1"/>
          </p:nvPr>
        </p:nvSpPr>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дати 3"/>
          <p:cNvSpPr>
            <a:spLocks noGrp="1"/>
          </p:cNvSpPr>
          <p:nvPr>
            <p:ph type="dt" sz="half" idx="10"/>
          </p:nvPr>
        </p:nvSpPr>
        <p:spPr/>
        <p:txBody>
          <a:bodyPr/>
          <a:lstStyle/>
          <a:p>
            <a:fld id="{394B48A2-15B1-4CCF-9896-9321A74EECE5}" type="datetimeFigureOut">
              <a:rPr lang="ru-RU" smtClean="0"/>
              <a:pPr/>
              <a:t>22.12.2018</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7BE7EF79-9CDC-40D2-951E-F78A29C98781}" type="slidenum">
              <a:rPr lang="ru-RU" smtClean="0"/>
              <a:pPr/>
              <a:t>‹№›</a:t>
            </a:fld>
            <a:endParaRPr lang="ru-RU"/>
          </a:p>
        </p:txBody>
      </p:sp>
    </p:spTree>
    <p:extLst>
      <p:ext uri="{BB962C8B-B14F-4D97-AF65-F5344CB8AC3E}">
        <p14:creationId xmlns:p14="http://schemas.microsoft.com/office/powerpoint/2010/main" xmlns="" val="1032989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smtClean="0"/>
              <a:t>Зразок заголовка</a:t>
            </a:r>
            <a:endParaRPr lang="ru-RU"/>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дати 3"/>
          <p:cNvSpPr>
            <a:spLocks noGrp="1"/>
          </p:cNvSpPr>
          <p:nvPr>
            <p:ph type="dt" sz="half" idx="10"/>
          </p:nvPr>
        </p:nvSpPr>
        <p:spPr/>
        <p:txBody>
          <a:bodyPr/>
          <a:lstStyle/>
          <a:p>
            <a:fld id="{394B48A2-15B1-4CCF-9896-9321A74EECE5}" type="datetimeFigureOut">
              <a:rPr lang="ru-RU" smtClean="0"/>
              <a:pPr/>
              <a:t>22.12.2018</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7BE7EF79-9CDC-40D2-951E-F78A29C98781}" type="slidenum">
              <a:rPr lang="ru-RU" smtClean="0"/>
              <a:pPr/>
              <a:t>‹№›</a:t>
            </a:fld>
            <a:endParaRPr lang="ru-RU"/>
          </a:p>
        </p:txBody>
      </p:sp>
    </p:spTree>
    <p:extLst>
      <p:ext uri="{BB962C8B-B14F-4D97-AF65-F5344CB8AC3E}">
        <p14:creationId xmlns:p14="http://schemas.microsoft.com/office/powerpoint/2010/main" xmlns="" val="1623144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вмісту 2"/>
          <p:cNvSpPr>
            <a:spLocks noGrp="1"/>
          </p:cNvSpPr>
          <p:nvPr>
            <p:ph idx="1"/>
          </p:nvPr>
        </p:nvSpPr>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дати 3"/>
          <p:cNvSpPr>
            <a:spLocks noGrp="1"/>
          </p:cNvSpPr>
          <p:nvPr>
            <p:ph type="dt" sz="half" idx="10"/>
          </p:nvPr>
        </p:nvSpPr>
        <p:spPr/>
        <p:txBody>
          <a:bodyPr/>
          <a:lstStyle/>
          <a:p>
            <a:fld id="{394B48A2-15B1-4CCF-9896-9321A74EECE5}" type="datetimeFigureOut">
              <a:rPr lang="ru-RU" smtClean="0"/>
              <a:pPr/>
              <a:t>22.12.2018</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7BE7EF79-9CDC-40D2-951E-F78A29C98781}" type="slidenum">
              <a:rPr lang="ru-RU" smtClean="0"/>
              <a:pPr/>
              <a:t>‹№›</a:t>
            </a:fld>
            <a:endParaRPr lang="ru-RU"/>
          </a:p>
        </p:txBody>
      </p:sp>
    </p:spTree>
    <p:extLst>
      <p:ext uri="{BB962C8B-B14F-4D97-AF65-F5344CB8AC3E}">
        <p14:creationId xmlns:p14="http://schemas.microsoft.com/office/powerpoint/2010/main" xmlns="" val="4049732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smtClean="0"/>
              <a:t>Зразок заголовка</a:t>
            </a:r>
            <a:endParaRPr lang="ru-RU"/>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smtClean="0"/>
              <a:t>Редагувати стиль зразка тексту</a:t>
            </a:r>
          </a:p>
        </p:txBody>
      </p:sp>
      <p:sp>
        <p:nvSpPr>
          <p:cNvPr id="4" name="Місце для дати 3"/>
          <p:cNvSpPr>
            <a:spLocks noGrp="1"/>
          </p:cNvSpPr>
          <p:nvPr>
            <p:ph type="dt" sz="half" idx="10"/>
          </p:nvPr>
        </p:nvSpPr>
        <p:spPr/>
        <p:txBody>
          <a:bodyPr/>
          <a:lstStyle/>
          <a:p>
            <a:fld id="{394B48A2-15B1-4CCF-9896-9321A74EECE5}" type="datetimeFigureOut">
              <a:rPr lang="ru-RU" smtClean="0"/>
              <a:pPr/>
              <a:t>22.12.2018</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7BE7EF79-9CDC-40D2-951E-F78A29C98781}" type="slidenum">
              <a:rPr lang="ru-RU" smtClean="0"/>
              <a:pPr/>
              <a:t>‹№›</a:t>
            </a:fld>
            <a:endParaRPr lang="ru-RU"/>
          </a:p>
        </p:txBody>
      </p:sp>
    </p:spTree>
    <p:extLst>
      <p:ext uri="{BB962C8B-B14F-4D97-AF65-F5344CB8AC3E}">
        <p14:creationId xmlns:p14="http://schemas.microsoft.com/office/powerpoint/2010/main" xmlns="" val="1979083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вмісту 2"/>
          <p:cNvSpPr>
            <a:spLocks noGrp="1"/>
          </p:cNvSpPr>
          <p:nvPr>
            <p:ph sz="half" idx="1"/>
          </p:nvPr>
        </p:nvSpPr>
        <p:spPr>
          <a:xfrm>
            <a:off x="838200" y="1825625"/>
            <a:ext cx="5181600" cy="435133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вмісту 3"/>
          <p:cNvSpPr>
            <a:spLocks noGrp="1"/>
          </p:cNvSpPr>
          <p:nvPr>
            <p:ph sz="half" idx="2"/>
          </p:nvPr>
        </p:nvSpPr>
        <p:spPr>
          <a:xfrm>
            <a:off x="6172200" y="1825625"/>
            <a:ext cx="5181600" cy="435133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5" name="Місце для дати 4"/>
          <p:cNvSpPr>
            <a:spLocks noGrp="1"/>
          </p:cNvSpPr>
          <p:nvPr>
            <p:ph type="dt" sz="half" idx="10"/>
          </p:nvPr>
        </p:nvSpPr>
        <p:spPr/>
        <p:txBody>
          <a:bodyPr/>
          <a:lstStyle/>
          <a:p>
            <a:fld id="{394B48A2-15B1-4CCF-9896-9321A74EECE5}" type="datetimeFigureOut">
              <a:rPr lang="ru-RU" smtClean="0"/>
              <a:pPr/>
              <a:t>22.12.2018</a:t>
            </a:fld>
            <a:endParaRPr lang="ru-RU"/>
          </a:p>
        </p:txBody>
      </p:sp>
      <p:sp>
        <p:nvSpPr>
          <p:cNvPr id="6" name="Місце для нижнього колонтитула 5"/>
          <p:cNvSpPr>
            <a:spLocks noGrp="1"/>
          </p:cNvSpPr>
          <p:nvPr>
            <p:ph type="ftr" sz="quarter" idx="11"/>
          </p:nvPr>
        </p:nvSpPr>
        <p:spPr/>
        <p:txBody>
          <a:bodyPr/>
          <a:lstStyle/>
          <a:p>
            <a:endParaRPr lang="ru-RU"/>
          </a:p>
        </p:txBody>
      </p:sp>
      <p:sp>
        <p:nvSpPr>
          <p:cNvPr id="7" name="Місце для номера слайда 6"/>
          <p:cNvSpPr>
            <a:spLocks noGrp="1"/>
          </p:cNvSpPr>
          <p:nvPr>
            <p:ph type="sldNum" sz="quarter" idx="12"/>
          </p:nvPr>
        </p:nvSpPr>
        <p:spPr/>
        <p:txBody>
          <a:bodyPr/>
          <a:lstStyle/>
          <a:p>
            <a:fld id="{7BE7EF79-9CDC-40D2-951E-F78A29C98781}" type="slidenum">
              <a:rPr lang="ru-RU" smtClean="0"/>
              <a:pPr/>
              <a:t>‹№›</a:t>
            </a:fld>
            <a:endParaRPr lang="ru-RU"/>
          </a:p>
        </p:txBody>
      </p:sp>
    </p:spTree>
    <p:extLst>
      <p:ext uri="{BB962C8B-B14F-4D97-AF65-F5344CB8AC3E}">
        <p14:creationId xmlns:p14="http://schemas.microsoft.com/office/powerpoint/2010/main" xmlns="" val="1009908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smtClean="0"/>
              <a:t>Зразок заголовка</a:t>
            </a:r>
            <a:endParaRPr lang="ru-RU"/>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7" name="Місце для дати 6"/>
          <p:cNvSpPr>
            <a:spLocks noGrp="1"/>
          </p:cNvSpPr>
          <p:nvPr>
            <p:ph type="dt" sz="half" idx="10"/>
          </p:nvPr>
        </p:nvSpPr>
        <p:spPr/>
        <p:txBody>
          <a:bodyPr/>
          <a:lstStyle/>
          <a:p>
            <a:fld id="{394B48A2-15B1-4CCF-9896-9321A74EECE5}" type="datetimeFigureOut">
              <a:rPr lang="ru-RU" smtClean="0"/>
              <a:pPr/>
              <a:t>22.12.2018</a:t>
            </a:fld>
            <a:endParaRPr lang="ru-RU"/>
          </a:p>
        </p:txBody>
      </p:sp>
      <p:sp>
        <p:nvSpPr>
          <p:cNvPr id="8" name="Місце для нижнього колонтитула 7"/>
          <p:cNvSpPr>
            <a:spLocks noGrp="1"/>
          </p:cNvSpPr>
          <p:nvPr>
            <p:ph type="ftr" sz="quarter" idx="11"/>
          </p:nvPr>
        </p:nvSpPr>
        <p:spPr/>
        <p:txBody>
          <a:bodyPr/>
          <a:lstStyle/>
          <a:p>
            <a:endParaRPr lang="ru-RU"/>
          </a:p>
        </p:txBody>
      </p:sp>
      <p:sp>
        <p:nvSpPr>
          <p:cNvPr id="9" name="Місце для номера слайда 8"/>
          <p:cNvSpPr>
            <a:spLocks noGrp="1"/>
          </p:cNvSpPr>
          <p:nvPr>
            <p:ph type="sldNum" sz="quarter" idx="12"/>
          </p:nvPr>
        </p:nvSpPr>
        <p:spPr/>
        <p:txBody>
          <a:bodyPr/>
          <a:lstStyle/>
          <a:p>
            <a:fld id="{7BE7EF79-9CDC-40D2-951E-F78A29C98781}" type="slidenum">
              <a:rPr lang="ru-RU" smtClean="0"/>
              <a:pPr/>
              <a:t>‹№›</a:t>
            </a:fld>
            <a:endParaRPr lang="ru-RU"/>
          </a:p>
        </p:txBody>
      </p:sp>
    </p:spTree>
    <p:extLst>
      <p:ext uri="{BB962C8B-B14F-4D97-AF65-F5344CB8AC3E}">
        <p14:creationId xmlns:p14="http://schemas.microsoft.com/office/powerpoint/2010/main" xmlns="" val="2495293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дати 2"/>
          <p:cNvSpPr>
            <a:spLocks noGrp="1"/>
          </p:cNvSpPr>
          <p:nvPr>
            <p:ph type="dt" sz="half" idx="10"/>
          </p:nvPr>
        </p:nvSpPr>
        <p:spPr/>
        <p:txBody>
          <a:bodyPr/>
          <a:lstStyle/>
          <a:p>
            <a:fld id="{394B48A2-15B1-4CCF-9896-9321A74EECE5}" type="datetimeFigureOut">
              <a:rPr lang="ru-RU" smtClean="0"/>
              <a:pPr/>
              <a:t>22.12.2018</a:t>
            </a:fld>
            <a:endParaRPr lang="ru-RU"/>
          </a:p>
        </p:txBody>
      </p:sp>
      <p:sp>
        <p:nvSpPr>
          <p:cNvPr id="4" name="Місце для нижнього колонтитула 3"/>
          <p:cNvSpPr>
            <a:spLocks noGrp="1"/>
          </p:cNvSpPr>
          <p:nvPr>
            <p:ph type="ftr" sz="quarter" idx="11"/>
          </p:nvPr>
        </p:nvSpPr>
        <p:spPr/>
        <p:txBody>
          <a:bodyPr/>
          <a:lstStyle/>
          <a:p>
            <a:endParaRPr lang="ru-RU"/>
          </a:p>
        </p:txBody>
      </p:sp>
      <p:sp>
        <p:nvSpPr>
          <p:cNvPr id="5" name="Місце для номера слайда 4"/>
          <p:cNvSpPr>
            <a:spLocks noGrp="1"/>
          </p:cNvSpPr>
          <p:nvPr>
            <p:ph type="sldNum" sz="quarter" idx="12"/>
          </p:nvPr>
        </p:nvSpPr>
        <p:spPr/>
        <p:txBody>
          <a:bodyPr/>
          <a:lstStyle/>
          <a:p>
            <a:fld id="{7BE7EF79-9CDC-40D2-951E-F78A29C98781}" type="slidenum">
              <a:rPr lang="ru-RU" smtClean="0"/>
              <a:pPr/>
              <a:t>‹№›</a:t>
            </a:fld>
            <a:endParaRPr lang="ru-RU"/>
          </a:p>
        </p:txBody>
      </p:sp>
    </p:spTree>
    <p:extLst>
      <p:ext uri="{BB962C8B-B14F-4D97-AF65-F5344CB8AC3E}">
        <p14:creationId xmlns:p14="http://schemas.microsoft.com/office/powerpoint/2010/main" xmlns="" val="3519236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394B48A2-15B1-4CCF-9896-9321A74EECE5}" type="datetimeFigureOut">
              <a:rPr lang="ru-RU" smtClean="0"/>
              <a:pPr/>
              <a:t>22.12.2018</a:t>
            </a:fld>
            <a:endParaRPr lang="ru-RU"/>
          </a:p>
        </p:txBody>
      </p:sp>
      <p:sp>
        <p:nvSpPr>
          <p:cNvPr id="3" name="Місце для нижнього колонтитула 2"/>
          <p:cNvSpPr>
            <a:spLocks noGrp="1"/>
          </p:cNvSpPr>
          <p:nvPr>
            <p:ph type="ftr" sz="quarter" idx="11"/>
          </p:nvPr>
        </p:nvSpPr>
        <p:spPr/>
        <p:txBody>
          <a:bodyPr/>
          <a:lstStyle/>
          <a:p>
            <a:endParaRPr lang="ru-RU"/>
          </a:p>
        </p:txBody>
      </p:sp>
      <p:sp>
        <p:nvSpPr>
          <p:cNvPr id="4" name="Місце для номера слайда 3"/>
          <p:cNvSpPr>
            <a:spLocks noGrp="1"/>
          </p:cNvSpPr>
          <p:nvPr>
            <p:ph type="sldNum" sz="quarter" idx="12"/>
          </p:nvPr>
        </p:nvSpPr>
        <p:spPr/>
        <p:txBody>
          <a:bodyPr/>
          <a:lstStyle/>
          <a:p>
            <a:fld id="{7BE7EF79-9CDC-40D2-951E-F78A29C98781}" type="slidenum">
              <a:rPr lang="ru-RU" smtClean="0"/>
              <a:pPr/>
              <a:t>‹№›</a:t>
            </a:fld>
            <a:endParaRPr lang="ru-RU"/>
          </a:p>
        </p:txBody>
      </p:sp>
    </p:spTree>
    <p:extLst>
      <p:ext uri="{BB962C8B-B14F-4D97-AF65-F5344CB8AC3E}">
        <p14:creationId xmlns:p14="http://schemas.microsoft.com/office/powerpoint/2010/main" xmlns="" val="3902045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ru-RU"/>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Місце для дати 4"/>
          <p:cNvSpPr>
            <a:spLocks noGrp="1"/>
          </p:cNvSpPr>
          <p:nvPr>
            <p:ph type="dt" sz="half" idx="10"/>
          </p:nvPr>
        </p:nvSpPr>
        <p:spPr/>
        <p:txBody>
          <a:bodyPr/>
          <a:lstStyle/>
          <a:p>
            <a:fld id="{394B48A2-15B1-4CCF-9896-9321A74EECE5}" type="datetimeFigureOut">
              <a:rPr lang="ru-RU" smtClean="0"/>
              <a:pPr/>
              <a:t>22.12.2018</a:t>
            </a:fld>
            <a:endParaRPr lang="ru-RU"/>
          </a:p>
        </p:txBody>
      </p:sp>
      <p:sp>
        <p:nvSpPr>
          <p:cNvPr id="6" name="Місце для нижнього колонтитула 5"/>
          <p:cNvSpPr>
            <a:spLocks noGrp="1"/>
          </p:cNvSpPr>
          <p:nvPr>
            <p:ph type="ftr" sz="quarter" idx="11"/>
          </p:nvPr>
        </p:nvSpPr>
        <p:spPr/>
        <p:txBody>
          <a:bodyPr/>
          <a:lstStyle/>
          <a:p>
            <a:endParaRPr lang="ru-RU"/>
          </a:p>
        </p:txBody>
      </p:sp>
      <p:sp>
        <p:nvSpPr>
          <p:cNvPr id="7" name="Місце для номера слайда 6"/>
          <p:cNvSpPr>
            <a:spLocks noGrp="1"/>
          </p:cNvSpPr>
          <p:nvPr>
            <p:ph type="sldNum" sz="quarter" idx="12"/>
          </p:nvPr>
        </p:nvSpPr>
        <p:spPr/>
        <p:txBody>
          <a:bodyPr/>
          <a:lstStyle/>
          <a:p>
            <a:fld id="{7BE7EF79-9CDC-40D2-951E-F78A29C98781}" type="slidenum">
              <a:rPr lang="ru-RU" smtClean="0"/>
              <a:pPr/>
              <a:t>‹№›</a:t>
            </a:fld>
            <a:endParaRPr lang="ru-RU"/>
          </a:p>
        </p:txBody>
      </p:sp>
    </p:spTree>
    <p:extLst>
      <p:ext uri="{BB962C8B-B14F-4D97-AF65-F5344CB8AC3E}">
        <p14:creationId xmlns:p14="http://schemas.microsoft.com/office/powerpoint/2010/main" xmlns="" val="3104981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ru-RU"/>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Місце для дати 4"/>
          <p:cNvSpPr>
            <a:spLocks noGrp="1"/>
          </p:cNvSpPr>
          <p:nvPr>
            <p:ph type="dt" sz="half" idx="10"/>
          </p:nvPr>
        </p:nvSpPr>
        <p:spPr/>
        <p:txBody>
          <a:bodyPr/>
          <a:lstStyle/>
          <a:p>
            <a:fld id="{394B48A2-15B1-4CCF-9896-9321A74EECE5}" type="datetimeFigureOut">
              <a:rPr lang="ru-RU" smtClean="0"/>
              <a:pPr/>
              <a:t>22.12.2018</a:t>
            </a:fld>
            <a:endParaRPr lang="ru-RU"/>
          </a:p>
        </p:txBody>
      </p:sp>
      <p:sp>
        <p:nvSpPr>
          <p:cNvPr id="6" name="Місце для нижнього колонтитула 5"/>
          <p:cNvSpPr>
            <a:spLocks noGrp="1"/>
          </p:cNvSpPr>
          <p:nvPr>
            <p:ph type="ftr" sz="quarter" idx="11"/>
          </p:nvPr>
        </p:nvSpPr>
        <p:spPr/>
        <p:txBody>
          <a:bodyPr/>
          <a:lstStyle/>
          <a:p>
            <a:endParaRPr lang="ru-RU"/>
          </a:p>
        </p:txBody>
      </p:sp>
      <p:sp>
        <p:nvSpPr>
          <p:cNvPr id="7" name="Місце для номера слайда 6"/>
          <p:cNvSpPr>
            <a:spLocks noGrp="1"/>
          </p:cNvSpPr>
          <p:nvPr>
            <p:ph type="sldNum" sz="quarter" idx="12"/>
          </p:nvPr>
        </p:nvSpPr>
        <p:spPr/>
        <p:txBody>
          <a:bodyPr/>
          <a:lstStyle/>
          <a:p>
            <a:fld id="{7BE7EF79-9CDC-40D2-951E-F78A29C98781}" type="slidenum">
              <a:rPr lang="ru-RU" smtClean="0"/>
              <a:pPr/>
              <a:t>‹№›</a:t>
            </a:fld>
            <a:endParaRPr lang="ru-RU"/>
          </a:p>
        </p:txBody>
      </p:sp>
    </p:spTree>
    <p:extLst>
      <p:ext uri="{BB962C8B-B14F-4D97-AF65-F5344CB8AC3E}">
        <p14:creationId xmlns:p14="http://schemas.microsoft.com/office/powerpoint/2010/main" xmlns="" val="3858564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smtClean="0"/>
              <a:t>Зразок заголовка</a:t>
            </a:r>
            <a:endParaRPr lang="ru-RU"/>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4B48A2-15B1-4CCF-9896-9321A74EECE5}" type="datetimeFigureOut">
              <a:rPr lang="ru-RU" smtClean="0"/>
              <a:pPr/>
              <a:t>22.12.2018</a:t>
            </a:fld>
            <a:endParaRPr lang="ru-RU"/>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E7EF79-9CDC-40D2-951E-F78A29C98781}" type="slidenum">
              <a:rPr lang="ru-RU" smtClean="0"/>
              <a:pPr/>
              <a:t>‹№›</a:t>
            </a:fld>
            <a:endParaRPr lang="ru-RU"/>
          </a:p>
        </p:txBody>
      </p:sp>
    </p:spTree>
    <p:extLst>
      <p:ext uri="{BB962C8B-B14F-4D97-AF65-F5344CB8AC3E}">
        <p14:creationId xmlns:p14="http://schemas.microsoft.com/office/powerpoint/2010/main" xmlns="" val="3314052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ая выноска 3"/>
          <p:cNvSpPr/>
          <p:nvPr/>
        </p:nvSpPr>
        <p:spPr>
          <a:xfrm>
            <a:off x="0" y="20266"/>
            <a:ext cx="12192000" cy="1796819"/>
          </a:xfrm>
          <a:prstGeom prst="wedgeRectCallout">
            <a:avLst>
              <a:gd name="adj1" fmla="val -34343"/>
              <a:gd name="adj2" fmla="val 60897"/>
            </a:avLst>
          </a:prstGeom>
          <a:solidFill>
            <a:srgbClr val="33CCCC"/>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lIns="114108" tIns="57054" rIns="114108" bIns="57054" rtlCol="0" anchor="ctr"/>
          <a:lstStyle/>
          <a:p>
            <a:pPr algn="ctr" defTabSz="570540" eaLnBrk="0" hangingPunct="0"/>
            <a:endParaRPr lang="ru-RU" sz="3500" b="1" dirty="0">
              <a:ln>
                <a:solidFill>
                  <a:prstClr val="white"/>
                </a:solidFill>
              </a:ln>
              <a:solidFill>
                <a:prstClr val="white"/>
              </a:solidFill>
              <a:effectLst>
                <a:outerShdw blurRad="60007" dist="310007" dir="7680000" sy="30000" kx="1300200" algn="ctr" rotWithShape="0">
                  <a:prstClr val="black">
                    <a:alpha val="32000"/>
                  </a:prstClr>
                </a:outerShdw>
              </a:effectLst>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 y="20267"/>
            <a:ext cx="888211" cy="1104478"/>
          </a:xfrm>
          <a:prstGeom prst="rect">
            <a:avLst/>
          </a:prstGeom>
        </p:spPr>
      </p:pic>
      <p:sp>
        <p:nvSpPr>
          <p:cNvPr id="6" name="TextBox 5"/>
          <p:cNvSpPr txBox="1"/>
          <p:nvPr/>
        </p:nvSpPr>
        <p:spPr>
          <a:xfrm>
            <a:off x="802257" y="1908349"/>
            <a:ext cx="7755147" cy="1500217"/>
          </a:xfrm>
          <a:prstGeom prst="rect">
            <a:avLst/>
          </a:prstGeom>
          <a:noFill/>
        </p:spPr>
        <p:txBody>
          <a:bodyPr wrap="square" lIns="114108" tIns="57054" rIns="114108" bIns="57054" rtlCol="0">
            <a:spAutoFit/>
          </a:bodyPr>
          <a:lstStyle/>
          <a:p>
            <a:pPr algn="ctr"/>
            <a:r>
              <a:rPr lang="en-US" sz="3000" b="1" dirty="0" smtClean="0">
                <a:ln>
                  <a:solidFill>
                    <a:schemeClr val="tx2">
                      <a:lumMod val="50000"/>
                    </a:schemeClr>
                  </a:solidFill>
                </a:ln>
                <a:solidFill>
                  <a:schemeClr val="tx2">
                    <a:lumMod val="50000"/>
                  </a:schemeClr>
                </a:solidFill>
                <a:latin typeface="Times New Roman" panose="02020603050405020304" pitchFamily="18" charset="0"/>
                <a:cs typeface="Times New Roman" panose="02020603050405020304" pitchFamily="18" charset="0"/>
              </a:rPr>
              <a:t>Lecture</a:t>
            </a:r>
            <a:r>
              <a:rPr lang="uk-UA" sz="3000" b="1" dirty="0" smtClean="0">
                <a:ln>
                  <a:solidFill>
                    <a:schemeClr val="tx2">
                      <a:lumMod val="50000"/>
                    </a:schemeClr>
                  </a:solidFill>
                </a:ln>
                <a:solidFill>
                  <a:schemeClr val="tx2">
                    <a:lumMod val="50000"/>
                  </a:schemeClr>
                </a:solidFill>
                <a:latin typeface="Times New Roman" panose="02020603050405020304" pitchFamily="18" charset="0"/>
                <a:cs typeface="Times New Roman" panose="02020603050405020304" pitchFamily="18" charset="0"/>
              </a:rPr>
              <a:t> № </a:t>
            </a:r>
            <a:r>
              <a:rPr lang="en-US" sz="3000" b="1" dirty="0" smtClean="0">
                <a:ln>
                  <a:solidFill>
                    <a:schemeClr val="tx2">
                      <a:lumMod val="50000"/>
                    </a:schemeClr>
                  </a:solidFill>
                </a:ln>
                <a:solidFill>
                  <a:schemeClr val="tx2">
                    <a:lumMod val="50000"/>
                  </a:schemeClr>
                </a:solidFill>
                <a:latin typeface="Times New Roman" panose="02020603050405020304" pitchFamily="18" charset="0"/>
                <a:cs typeface="Times New Roman" panose="02020603050405020304" pitchFamily="18" charset="0"/>
              </a:rPr>
              <a:t>10</a:t>
            </a:r>
            <a:endParaRPr lang="uk-UA" sz="3000" b="1" dirty="0" smtClean="0">
              <a:ln>
                <a:solidFill>
                  <a:schemeClr val="tx2">
                    <a:lumMod val="50000"/>
                  </a:schemeClr>
                </a:solidFill>
              </a:ln>
              <a:solidFill>
                <a:schemeClr val="tx2">
                  <a:lumMod val="50000"/>
                </a:schemeClr>
              </a:solidFill>
              <a:latin typeface="Times New Roman" panose="02020603050405020304" pitchFamily="18" charset="0"/>
              <a:cs typeface="Times New Roman" panose="02020603050405020304" pitchFamily="18" charset="0"/>
            </a:endParaRPr>
          </a:p>
          <a:p>
            <a:pPr algn="ctr">
              <a:spcAft>
                <a:spcPts val="0"/>
              </a:spcAft>
            </a:pPr>
            <a:r>
              <a:rPr lang="en-US" sz="3000" b="1" dirty="0" smtClean="0">
                <a:ln>
                  <a:solidFill>
                    <a:schemeClr val="tx2">
                      <a:lumMod val="50000"/>
                    </a:schemeClr>
                  </a:solidFill>
                </a:ln>
                <a:solidFill>
                  <a:schemeClr val="tx2">
                    <a:lumMod val="50000"/>
                  </a:schemeClr>
                </a:solidFill>
                <a:latin typeface="Times New Roman"/>
                <a:ea typeface="Times New Roman"/>
              </a:rPr>
              <a:t>The quality assurance in higher education: the experience of the Republic of Croatia</a:t>
            </a:r>
          </a:p>
        </p:txBody>
      </p:sp>
      <p:pic>
        <p:nvPicPr>
          <p:cNvPr id="7" name="Рисунок 6"/>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0" y="6370320"/>
            <a:ext cx="12192000" cy="487682"/>
          </a:xfrm>
          <a:prstGeom prst="rect">
            <a:avLst/>
          </a:prstGeom>
        </p:spPr>
      </p:pic>
      <p:pic>
        <p:nvPicPr>
          <p:cNvPr id="8" name="Picture 8" descr="D:\eu_flag_co_funded_pos_[rgb]_right.jpg"/>
          <p:cNvPicPr>
            <a:picLocks noChangeAspect="1" noChangeArrowheads="1"/>
          </p:cNvPicPr>
          <p:nvPr/>
        </p:nvPicPr>
        <p:blipFill>
          <a:blip r:embed="rId4" cstate="print"/>
          <a:srcRect/>
          <a:stretch>
            <a:fillRect/>
          </a:stretch>
        </p:blipFill>
        <p:spPr bwMode="auto">
          <a:xfrm>
            <a:off x="8572502" y="0"/>
            <a:ext cx="3619500" cy="1032934"/>
          </a:xfrm>
          <a:prstGeom prst="rect">
            <a:avLst/>
          </a:prstGeom>
          <a:noFill/>
          <a:ln w="9525">
            <a:noFill/>
            <a:miter lim="800000"/>
            <a:headEnd/>
            <a:tailEnd/>
          </a:ln>
        </p:spPr>
      </p:pic>
      <p:pic>
        <p:nvPicPr>
          <p:cNvPr id="9" name="Picture 9" descr="Результат пошуку зображень за запитом &quot;erasmus jean monnet&quot;"/>
          <p:cNvPicPr>
            <a:picLocks noChangeAspect="1" noChangeArrowheads="1"/>
          </p:cNvPicPr>
          <p:nvPr/>
        </p:nvPicPr>
        <p:blipFill>
          <a:blip r:embed="rId5" cstate="print"/>
          <a:srcRect/>
          <a:stretch>
            <a:fillRect/>
          </a:stretch>
        </p:blipFill>
        <p:spPr bwMode="auto">
          <a:xfrm>
            <a:off x="8667770" y="2476494"/>
            <a:ext cx="3278956" cy="175943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 name="Прямокутник 9"/>
          <p:cNvSpPr/>
          <p:nvPr/>
        </p:nvSpPr>
        <p:spPr>
          <a:xfrm>
            <a:off x="112144" y="5906682"/>
            <a:ext cx="11973464" cy="461963"/>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defRPr/>
            </a:pPr>
            <a:r>
              <a:rPr lang="en-US" sz="1200" b="1" dirty="0">
                <a:latin typeface="Times New Roman" pitchFamily="18" charset="0"/>
                <a:cs typeface="Times New Roman" pitchFamily="18" charset="0"/>
              </a:rPr>
              <a:t>Contents of the </a:t>
            </a:r>
            <a:r>
              <a:rPr lang="en-US" sz="1200" b="1" dirty="0" smtClean="0">
                <a:latin typeface="Times New Roman" pitchFamily="18" charset="0"/>
                <a:cs typeface="Times New Roman" pitchFamily="18" charset="0"/>
              </a:rPr>
              <a:t>lecture</a:t>
            </a:r>
            <a:r>
              <a:rPr lang="en-US" sz="1200" b="1" dirty="0">
                <a:latin typeface="Times New Roman" pitchFamily="18" charset="0"/>
                <a:cs typeface="Times New Roman" pitchFamily="18" charset="0"/>
              </a:rPr>
              <a:t> reflects only the author's view, the Education, Audiovisual and Culture Executive Agency and the European  Commission are not responsible for any use that may be made of the information it contains.</a:t>
            </a:r>
          </a:p>
        </p:txBody>
      </p:sp>
      <p:pic>
        <p:nvPicPr>
          <p:cNvPr id="1026" name="Picture 2" descr="Ð ÐµÐ·ÑÐ»ÑÑÐ°Ñ Ð¿Ð¾ÑÑÐºÑ Ð·Ð¾Ð±ÑÐ°Ð¶ÐµÐ½Ñ Ð·Ð° Ð·Ð°Ð¿Ð¸ÑÐ¾Ð¼ &quot;ÑÐ¾ÑÐ²Ð°ÑÐ¸Ñ Ð¿ÑÐ°Ð¿Ð¾Ñ&quot;"/>
          <p:cNvPicPr>
            <a:picLocks noChangeAspect="1" noChangeArrowheads="1"/>
          </p:cNvPicPr>
          <p:nvPr/>
        </p:nvPicPr>
        <p:blipFill>
          <a:blip r:embed="rId6" cstate="print"/>
          <a:srcRect/>
          <a:stretch>
            <a:fillRect/>
          </a:stretch>
        </p:blipFill>
        <p:spPr bwMode="auto">
          <a:xfrm>
            <a:off x="3553301" y="3457005"/>
            <a:ext cx="2541919" cy="1701591"/>
          </a:xfrm>
          <a:prstGeom prst="rect">
            <a:avLst/>
          </a:prstGeom>
          <a:noFill/>
        </p:spPr>
      </p:pic>
    </p:spTree>
    <p:extLst>
      <p:ext uri="{BB962C8B-B14F-4D97-AF65-F5344CB8AC3E}">
        <p14:creationId xmlns="" xmlns:p14="http://schemas.microsoft.com/office/powerpoint/2010/main" val="784168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87" y="6492876"/>
            <a:ext cx="12193588" cy="3651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 name="Рисунок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9331237" y="3148641"/>
            <a:ext cx="2334553" cy="2334553"/>
          </a:xfrm>
          <a:prstGeom prst="rect">
            <a:avLst/>
          </a:prstGeom>
        </p:spPr>
      </p:pic>
      <p:sp>
        <p:nvSpPr>
          <p:cNvPr id="3" name="Прямоугольник 2"/>
          <p:cNvSpPr/>
          <p:nvPr/>
        </p:nvSpPr>
        <p:spPr>
          <a:xfrm>
            <a:off x="1107948" y="1428736"/>
            <a:ext cx="7878883" cy="3416318"/>
          </a:xfrm>
          <a:prstGeom prst="rect">
            <a:avLst/>
          </a:prstGeom>
          <a:noFill/>
        </p:spPr>
        <p:txBody>
          <a:bodyPr wrap="none" lIns="91438" tIns="45719" rIns="91438" bIns="45719">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7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thank you</a:t>
            </a:r>
          </a:p>
          <a:p>
            <a:pPr algn="ctr"/>
            <a:r>
              <a:rPr lang="en-US" sz="7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for attention!</a:t>
            </a:r>
          </a:p>
          <a:p>
            <a:pPr algn="ctr"/>
            <a:endParaRPr lang="ru-RU" sz="7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5" name="Picture 8" descr="D:\eu_flag_co_funded_pos_[rgb]_right.jpg"/>
          <p:cNvPicPr>
            <a:picLocks noChangeAspect="1" noChangeArrowheads="1"/>
          </p:cNvPicPr>
          <p:nvPr/>
        </p:nvPicPr>
        <p:blipFill>
          <a:blip r:embed="rId4" cstate="print"/>
          <a:srcRect/>
          <a:stretch>
            <a:fillRect/>
          </a:stretch>
        </p:blipFill>
        <p:spPr bwMode="auto">
          <a:xfrm>
            <a:off x="9477377" y="1"/>
            <a:ext cx="2714625" cy="774700"/>
          </a:xfrm>
          <a:prstGeom prst="rect">
            <a:avLst/>
          </a:prstGeom>
          <a:noFill/>
          <a:ln w="9525">
            <a:noFill/>
            <a:miter lim="800000"/>
            <a:headEnd/>
            <a:tailEnd/>
          </a:ln>
        </p:spPr>
      </p:pic>
      <p:sp>
        <p:nvSpPr>
          <p:cNvPr id="7" name="Прямокутник 6"/>
          <p:cNvSpPr/>
          <p:nvPr/>
        </p:nvSpPr>
        <p:spPr>
          <a:xfrm>
            <a:off x="1" y="6143626"/>
            <a:ext cx="12192000" cy="461663"/>
          </a:xfrm>
          <a:prstGeom prst="rect">
            <a:avLst/>
          </a:prstGeom>
        </p:spPr>
        <p:style>
          <a:lnRef idx="2">
            <a:schemeClr val="accent3"/>
          </a:lnRef>
          <a:fillRef idx="1">
            <a:schemeClr val="lt1"/>
          </a:fillRef>
          <a:effectRef idx="0">
            <a:schemeClr val="accent3"/>
          </a:effectRef>
          <a:fontRef idx="minor">
            <a:schemeClr val="dk1"/>
          </a:fontRef>
        </p:style>
        <p:txBody>
          <a:bodyPr wrap="square" lIns="91438" tIns="45719" rIns="91438" bIns="45719">
            <a:spAutoFit/>
          </a:bodyPr>
          <a:lstStyle/>
          <a:p>
            <a:pPr algn="just">
              <a:defRPr/>
            </a:pPr>
            <a:r>
              <a:rPr lang="en-US" sz="1200" b="1" dirty="0">
                <a:latin typeface="Times New Roman" pitchFamily="18" charset="0"/>
                <a:cs typeface="Times New Roman" pitchFamily="18" charset="0"/>
              </a:rPr>
              <a:t>Contents of the </a:t>
            </a:r>
            <a:r>
              <a:rPr lang="en-US" sz="1200" b="1" dirty="0" smtClean="0">
                <a:latin typeface="Times New Roman" pitchFamily="18" charset="0"/>
                <a:cs typeface="Times New Roman" pitchFamily="18" charset="0"/>
              </a:rPr>
              <a:t>lecture</a:t>
            </a:r>
            <a:r>
              <a:rPr lang="en-US" sz="1200" b="1" dirty="0">
                <a:latin typeface="Times New Roman" pitchFamily="18" charset="0"/>
                <a:cs typeface="Times New Roman" pitchFamily="18" charset="0"/>
              </a:rPr>
              <a:t> reflects only the author's view, the Education, Audiovisual and Culture Executive Agency and the European  Commission are not responsible for any use that may be made of the information it contains.</a:t>
            </a:r>
          </a:p>
        </p:txBody>
      </p:sp>
      <p:pic>
        <p:nvPicPr>
          <p:cNvPr id="8" name="Picture 2"/>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 y="1"/>
            <a:ext cx="893233" cy="111336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463386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ая выноска 4"/>
          <p:cNvSpPr/>
          <p:nvPr/>
        </p:nvSpPr>
        <p:spPr>
          <a:xfrm>
            <a:off x="0" y="0"/>
            <a:ext cx="12192000" cy="1152128"/>
          </a:xfrm>
          <a:prstGeom prst="wedgeRectCallout">
            <a:avLst>
              <a:gd name="adj1" fmla="val -33219"/>
              <a:gd name="adj2" fmla="val 60095"/>
            </a:avLst>
          </a:prstGeom>
          <a:solidFill>
            <a:srgbClr val="33CCCC"/>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ru-RU" dirty="0"/>
          </a:p>
        </p:txBody>
      </p:sp>
      <p:pic>
        <p:nvPicPr>
          <p:cNvPr id="4" name="Рисунок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 y="20266"/>
            <a:ext cx="946873" cy="1177425"/>
          </a:xfrm>
          <a:prstGeom prst="rect">
            <a:avLst/>
          </a:prstGeom>
        </p:spPr>
      </p:pic>
      <p:sp>
        <p:nvSpPr>
          <p:cNvPr id="2" name="Прямоугольник 1"/>
          <p:cNvSpPr/>
          <p:nvPr/>
        </p:nvSpPr>
        <p:spPr>
          <a:xfrm>
            <a:off x="335359" y="1900624"/>
            <a:ext cx="11331412" cy="1661989"/>
          </a:xfrm>
          <a:prstGeom prst="rect">
            <a:avLst/>
          </a:prstGeom>
        </p:spPr>
        <p:txBody>
          <a:bodyPr wrap="square" lIns="121917" tIns="60958" rIns="121917" bIns="60958">
            <a:spAutoFit/>
          </a:bodyPr>
          <a:lstStyle/>
          <a:p>
            <a:pPr marL="342900" lvl="0" indent="-342900">
              <a:buFont typeface="+mj-lt"/>
              <a:buAutoNum type="arabicPeriod"/>
            </a:pPr>
            <a:r>
              <a:rPr lang="en-US" sz="2000" dirty="0" smtClean="0">
                <a:latin typeface="Times New Roman" pitchFamily="18" charset="0"/>
                <a:cs typeface="Times New Roman" pitchFamily="18" charset="0"/>
              </a:rPr>
              <a:t>Legal </a:t>
            </a:r>
            <a:r>
              <a:rPr lang="en-US" sz="2000" dirty="0" smtClean="0">
                <a:latin typeface="Times New Roman" pitchFamily="18" charset="0"/>
                <a:cs typeface="Times New Roman" pitchFamily="18" charset="0"/>
              </a:rPr>
              <a:t>principles of quality assurance in the Republic of Croatia.</a:t>
            </a:r>
          </a:p>
          <a:p>
            <a:pPr marL="342900" lvl="0" indent="-342900">
              <a:buFont typeface="+mj-lt"/>
              <a:buAutoNum type="arabicPeriod"/>
            </a:pPr>
            <a:r>
              <a:rPr lang="en-US" sz="2000" dirty="0" smtClean="0">
                <a:latin typeface="Times New Roman" pitchFamily="18" charset="0"/>
                <a:cs typeface="Times New Roman" pitchFamily="18" charset="0"/>
              </a:rPr>
              <a:t>The </a:t>
            </a:r>
            <a:r>
              <a:rPr lang="en-US" sz="2000" dirty="0" smtClean="0">
                <a:latin typeface="Times New Roman" pitchFamily="18" charset="0"/>
                <a:cs typeface="Times New Roman" pitchFamily="18" charset="0"/>
              </a:rPr>
              <a:t>procedure for internal quality assurance of higher education in the Republic of Croatia.</a:t>
            </a:r>
          </a:p>
          <a:p>
            <a:pPr marL="342900" lvl="0" indent="-342900">
              <a:buFont typeface="+mj-lt"/>
              <a:buAutoNum type="arabicPeriod"/>
            </a:pPr>
            <a:r>
              <a:rPr lang="en-US" sz="2000" dirty="0" smtClean="0">
                <a:latin typeface="Times New Roman" pitchFamily="18" charset="0"/>
                <a:cs typeface="Times New Roman" pitchFamily="18" charset="0"/>
              </a:rPr>
              <a:t>The </a:t>
            </a:r>
            <a:r>
              <a:rPr lang="en-US" sz="2000" dirty="0" smtClean="0">
                <a:latin typeface="Times New Roman" pitchFamily="18" charset="0"/>
                <a:cs typeface="Times New Roman" pitchFamily="18" charset="0"/>
              </a:rPr>
              <a:t>procedure for external quality assurance of higher education in the Republic of Croatia.</a:t>
            </a:r>
          </a:p>
          <a:p>
            <a:pPr marL="342900" lvl="0" indent="-342900">
              <a:buFont typeface="+mj-lt"/>
              <a:buAutoNum type="arabicPeriod"/>
            </a:pPr>
            <a:r>
              <a:rPr lang="en-US" sz="2000" dirty="0" smtClean="0">
                <a:latin typeface="Times New Roman" pitchFamily="18" charset="0"/>
                <a:cs typeface="Times New Roman" pitchFamily="18" charset="0"/>
              </a:rPr>
              <a:t>The </a:t>
            </a:r>
            <a:r>
              <a:rPr lang="en-US" sz="2000" dirty="0" smtClean="0">
                <a:latin typeface="Times New Roman" pitchFamily="18" charset="0"/>
                <a:cs typeface="Times New Roman" pitchFamily="18" charset="0"/>
              </a:rPr>
              <a:t>activities of Quality Assurance Agencies in the Republic of Croatia.</a:t>
            </a:r>
          </a:p>
          <a:p>
            <a:pPr marL="342900" lvl="0" indent="-342900">
              <a:buFont typeface="+mj-lt"/>
              <a:buAutoNum type="arabicPeriod"/>
            </a:pPr>
            <a:r>
              <a:rPr lang="en-US" sz="2000" dirty="0" smtClean="0">
                <a:latin typeface="Times New Roman" pitchFamily="18" charset="0"/>
                <a:cs typeface="Times New Roman" pitchFamily="18" charset="0"/>
              </a:rPr>
              <a:t>The </a:t>
            </a:r>
            <a:r>
              <a:rPr lang="en-US" sz="2000" dirty="0" smtClean="0">
                <a:latin typeface="Times New Roman" pitchFamily="18" charset="0"/>
                <a:cs typeface="Times New Roman" pitchFamily="18" charset="0"/>
              </a:rPr>
              <a:t>system of the quality assurance management of higher education in the Republic Croatia.</a:t>
            </a:r>
            <a:endParaRPr lang="ru-RU" sz="2000" dirty="0">
              <a:solidFill>
                <a:schemeClr val="tx2">
                  <a:lumMod val="50000"/>
                </a:schemeClr>
              </a:solidFill>
              <a:latin typeface="Times New Roman" pitchFamily="18" charset="0"/>
              <a:cs typeface="Times New Roman" pitchFamily="18" charset="0"/>
            </a:endParaRPr>
          </a:p>
        </p:txBody>
      </p:sp>
      <p:pic>
        <p:nvPicPr>
          <p:cNvPr id="6" name="Рисунок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0" y="6370320"/>
            <a:ext cx="12192000" cy="487681"/>
          </a:xfrm>
          <a:prstGeom prst="rect">
            <a:avLst/>
          </a:prstGeom>
        </p:spPr>
      </p:pic>
      <p:pic>
        <p:nvPicPr>
          <p:cNvPr id="3" name="Рисунок 2"/>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8678970" y="3726611"/>
            <a:ext cx="3261286" cy="3304360"/>
          </a:xfrm>
          <a:prstGeom prst="rect">
            <a:avLst/>
          </a:prstGeom>
        </p:spPr>
      </p:pic>
      <p:pic>
        <p:nvPicPr>
          <p:cNvPr id="7" name="Picture 8" descr="D:\eu_flag_co_funded_pos_[rgb]_right.jpg"/>
          <p:cNvPicPr>
            <a:picLocks noChangeAspect="1" noChangeArrowheads="1"/>
          </p:cNvPicPr>
          <p:nvPr/>
        </p:nvPicPr>
        <p:blipFill>
          <a:blip r:embed="rId5" cstate="print"/>
          <a:srcRect/>
          <a:stretch>
            <a:fillRect/>
          </a:stretch>
        </p:blipFill>
        <p:spPr bwMode="auto">
          <a:xfrm>
            <a:off x="8572501" y="0"/>
            <a:ext cx="3619500" cy="1032933"/>
          </a:xfrm>
          <a:prstGeom prst="rect">
            <a:avLst/>
          </a:prstGeom>
          <a:noFill/>
          <a:ln w="9525">
            <a:noFill/>
            <a:miter lim="800000"/>
            <a:headEnd/>
            <a:tailEnd/>
          </a:ln>
        </p:spPr>
      </p:pic>
      <p:sp>
        <p:nvSpPr>
          <p:cNvPr id="8" name="Прямоугольник 2"/>
          <p:cNvSpPr/>
          <p:nvPr/>
        </p:nvSpPr>
        <p:spPr>
          <a:xfrm>
            <a:off x="2207408" y="0"/>
            <a:ext cx="5435596" cy="1129420"/>
          </a:xfrm>
          <a:prstGeom prst="rect">
            <a:avLst/>
          </a:prstGeom>
          <a:noFill/>
          <a:ln>
            <a:solidFill>
              <a:srgbClr val="00D2C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rPr>
              <a:t>Plan</a:t>
            </a:r>
            <a:endParaRPr lang="ru-RU" sz="32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7632742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1999" cy="6858000"/>
          </a:xfrm>
          <a:prstGeom prst="rect">
            <a:avLst/>
          </a:prstGeom>
        </p:spPr>
      </p:pic>
      <p:sp>
        <p:nvSpPr>
          <p:cNvPr id="3" name="Прямоугольник 2"/>
          <p:cNvSpPr/>
          <p:nvPr/>
        </p:nvSpPr>
        <p:spPr>
          <a:xfrm>
            <a:off x="2487036" y="429356"/>
            <a:ext cx="7217925" cy="1129420"/>
          </a:xfrm>
          <a:prstGeom prst="rect">
            <a:avLst/>
          </a:prstGeom>
          <a:gradFill flip="none" rotWithShape="1">
            <a:gsLst>
              <a:gs pos="0">
                <a:srgbClr val="00D2C5">
                  <a:shade val="30000"/>
                  <a:satMod val="115000"/>
                </a:srgbClr>
              </a:gs>
              <a:gs pos="50000">
                <a:srgbClr val="00D2C5">
                  <a:shade val="67500"/>
                  <a:satMod val="115000"/>
                </a:srgbClr>
              </a:gs>
              <a:gs pos="100000">
                <a:srgbClr val="00D2C5">
                  <a:shade val="100000"/>
                  <a:satMod val="115000"/>
                </a:srgbClr>
              </a:gs>
            </a:gsLst>
            <a:lin ang="5400000" scaled="1"/>
            <a:tileRect/>
          </a:gradFill>
          <a:ln>
            <a:solidFill>
              <a:srgbClr val="00D2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rPr>
              <a:t>Croatia - peculiarities of development</a:t>
            </a:r>
            <a:endParaRPr lang="ru-RU" sz="32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endParaRPr>
          </a:p>
        </p:txBody>
      </p:sp>
      <p:sp>
        <p:nvSpPr>
          <p:cNvPr id="4" name="Скругленный прямоугольник 3"/>
          <p:cNvSpPr/>
          <p:nvPr/>
        </p:nvSpPr>
        <p:spPr>
          <a:xfrm>
            <a:off x="0" y="2232940"/>
            <a:ext cx="12191999" cy="4639093"/>
          </a:xfrm>
          <a:prstGeom prst="roundRect">
            <a:avLst/>
          </a:prstGeom>
          <a:solidFill>
            <a:srgbClr val="02D2C5"/>
          </a:solidFill>
          <a:ln>
            <a:solidFill>
              <a:srgbClr val="02D2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200000"/>
              </a:lnSpc>
              <a:buFont typeface="Wingdings" panose="05000000000000000000" pitchFamily="2" charset="2"/>
              <a:buChar char="q"/>
            </a:pPr>
            <a:r>
              <a:rPr lang="en-US" sz="2400" dirty="0" smtClean="0">
                <a:solidFill>
                  <a:schemeClr val="tx1"/>
                </a:solidFill>
              </a:rPr>
              <a:t>Membership in the EU - from July 1, 2013.</a:t>
            </a:r>
          </a:p>
          <a:p>
            <a:pPr marL="342900" indent="-342900">
              <a:lnSpc>
                <a:spcPct val="200000"/>
              </a:lnSpc>
              <a:buFont typeface="Wingdings" panose="05000000000000000000" pitchFamily="2" charset="2"/>
              <a:buChar char="q"/>
            </a:pPr>
            <a:r>
              <a:rPr lang="en-US" sz="2400" dirty="0" smtClean="0">
                <a:solidFill>
                  <a:schemeClr val="tx1"/>
                </a:solidFill>
              </a:rPr>
              <a:t>Economic recession (-7%) in 2009</a:t>
            </a:r>
          </a:p>
          <a:p>
            <a:pPr marL="342900" indent="-342900">
              <a:lnSpc>
                <a:spcPct val="200000"/>
              </a:lnSpc>
              <a:buFont typeface="Wingdings" panose="05000000000000000000" pitchFamily="2" charset="2"/>
              <a:buChar char="q"/>
            </a:pPr>
            <a:r>
              <a:rPr lang="en-US" sz="2400" dirty="0" smtClean="0">
                <a:solidFill>
                  <a:schemeClr val="tx1"/>
                </a:solidFill>
              </a:rPr>
              <a:t>The unemployment rate is one of the largest in Europe.</a:t>
            </a:r>
          </a:p>
          <a:p>
            <a:pPr marL="342900" indent="-342900">
              <a:lnSpc>
                <a:spcPct val="200000"/>
              </a:lnSpc>
              <a:buFont typeface="Wingdings" panose="05000000000000000000" pitchFamily="2" charset="2"/>
              <a:buChar char="q"/>
            </a:pPr>
            <a:r>
              <a:rPr lang="en-US" sz="2400" dirty="0" smtClean="0">
                <a:solidFill>
                  <a:schemeClr val="tx1"/>
                </a:solidFill>
              </a:rPr>
              <a:t>Croatia is the ecological treasury of Europe (47% - land and 39% of the marine area - security zones).</a:t>
            </a:r>
            <a:endParaRPr lang="ru-RU" sz="2400" dirty="0">
              <a:solidFill>
                <a:schemeClr val="tx1"/>
              </a:solidFill>
            </a:endParaRPr>
          </a:p>
        </p:txBody>
      </p:sp>
      <p:pic>
        <p:nvPicPr>
          <p:cNvPr id="5" name="Picture 8" descr="D:\eu_flag_co_funded_pos_[rgb]_right.jpg"/>
          <p:cNvPicPr>
            <a:picLocks noChangeAspect="1" noChangeArrowheads="1"/>
          </p:cNvPicPr>
          <p:nvPr/>
        </p:nvPicPr>
        <p:blipFill>
          <a:blip r:embed="rId3" cstate="print"/>
          <a:srcRect/>
          <a:stretch>
            <a:fillRect/>
          </a:stretch>
        </p:blipFill>
        <p:spPr bwMode="auto">
          <a:xfrm>
            <a:off x="10084279" y="1"/>
            <a:ext cx="2107722" cy="601502"/>
          </a:xfrm>
          <a:prstGeom prst="rect">
            <a:avLst/>
          </a:prstGeom>
          <a:noFill/>
          <a:ln w="9525">
            <a:noFill/>
            <a:miter lim="800000"/>
            <a:headEnd/>
            <a:tailEnd/>
          </a:ln>
        </p:spPr>
      </p:pic>
    </p:spTree>
    <p:extLst>
      <p:ext uri="{BB962C8B-B14F-4D97-AF65-F5344CB8AC3E}">
        <p14:creationId xmlns:p14="http://schemas.microsoft.com/office/powerpoint/2010/main" xmlns="" val="1538344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1999" cy="6858000"/>
          </a:xfrm>
          <a:prstGeom prst="rect">
            <a:avLst/>
          </a:prstGeom>
        </p:spPr>
      </p:pic>
      <p:sp>
        <p:nvSpPr>
          <p:cNvPr id="3" name="Прямоугольник 2"/>
          <p:cNvSpPr/>
          <p:nvPr/>
        </p:nvSpPr>
        <p:spPr>
          <a:xfrm>
            <a:off x="2487036" y="429356"/>
            <a:ext cx="7217925" cy="1129420"/>
          </a:xfrm>
          <a:prstGeom prst="rect">
            <a:avLst/>
          </a:prstGeom>
          <a:gradFill flip="none" rotWithShape="1">
            <a:gsLst>
              <a:gs pos="0">
                <a:srgbClr val="00D2C5">
                  <a:shade val="30000"/>
                  <a:satMod val="115000"/>
                </a:srgbClr>
              </a:gs>
              <a:gs pos="50000">
                <a:srgbClr val="00D2C5">
                  <a:shade val="67500"/>
                  <a:satMod val="115000"/>
                </a:srgbClr>
              </a:gs>
              <a:gs pos="100000">
                <a:srgbClr val="00D2C5">
                  <a:shade val="100000"/>
                  <a:satMod val="115000"/>
                </a:srgbClr>
              </a:gs>
            </a:gsLst>
            <a:lin ang="5400000" scaled="1"/>
            <a:tileRect/>
          </a:gradFill>
          <a:ln>
            <a:solidFill>
              <a:srgbClr val="00D2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rPr>
              <a:t>Education in Croatia</a:t>
            </a:r>
            <a:endParaRPr lang="ru-RU" sz="28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endParaRPr>
          </a:p>
        </p:txBody>
      </p:sp>
      <p:sp>
        <p:nvSpPr>
          <p:cNvPr id="4" name="Скругленный прямоугольник 3"/>
          <p:cNvSpPr/>
          <p:nvPr/>
        </p:nvSpPr>
        <p:spPr>
          <a:xfrm>
            <a:off x="0" y="2232940"/>
            <a:ext cx="12191999" cy="4639093"/>
          </a:xfrm>
          <a:prstGeom prst="roundRect">
            <a:avLst/>
          </a:prstGeom>
          <a:solidFill>
            <a:srgbClr val="02D2C5"/>
          </a:solidFill>
          <a:ln>
            <a:solidFill>
              <a:srgbClr val="02D2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sz="2017" dirty="0">
              <a:solidFill>
                <a:schemeClr val="tx1"/>
              </a:solidFill>
            </a:endParaRPr>
          </a:p>
        </p:txBody>
      </p:sp>
      <p:sp>
        <p:nvSpPr>
          <p:cNvPr id="5" name="Прямоугольник 4"/>
          <p:cNvSpPr/>
          <p:nvPr/>
        </p:nvSpPr>
        <p:spPr>
          <a:xfrm>
            <a:off x="3572256" y="2499360"/>
            <a:ext cx="5047488" cy="54864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Binary system of higher education</a:t>
            </a:r>
            <a:endParaRPr lang="ru-RU" dirty="0"/>
          </a:p>
        </p:txBody>
      </p:sp>
      <p:sp>
        <p:nvSpPr>
          <p:cNvPr id="7" name="Прямоугольник 6"/>
          <p:cNvSpPr/>
          <p:nvPr/>
        </p:nvSpPr>
        <p:spPr>
          <a:xfrm>
            <a:off x="1426464" y="3791712"/>
            <a:ext cx="2877312" cy="73152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GB" dirty="0" smtClean="0"/>
              <a:t>University education</a:t>
            </a:r>
            <a:endParaRPr lang="ru-RU" dirty="0"/>
          </a:p>
        </p:txBody>
      </p:sp>
      <p:sp>
        <p:nvSpPr>
          <p:cNvPr id="8" name="Прямоугольник 7"/>
          <p:cNvSpPr/>
          <p:nvPr/>
        </p:nvSpPr>
        <p:spPr>
          <a:xfrm>
            <a:off x="7912608" y="3791712"/>
            <a:ext cx="2877312" cy="719328"/>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GB" dirty="0" smtClean="0"/>
              <a:t>Professional education</a:t>
            </a:r>
          </a:p>
          <a:p>
            <a:pPr algn="ctr"/>
            <a:endParaRPr lang="ru-RU" dirty="0"/>
          </a:p>
        </p:txBody>
      </p:sp>
      <p:sp>
        <p:nvSpPr>
          <p:cNvPr id="9" name="Прямоугольник 8"/>
          <p:cNvSpPr/>
          <p:nvPr/>
        </p:nvSpPr>
        <p:spPr>
          <a:xfrm>
            <a:off x="7912608" y="4754880"/>
            <a:ext cx="2877312" cy="1804416"/>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Professional programs in polytechnic institutes and colleges of applied sciences</a:t>
            </a:r>
            <a:endParaRPr lang="ru-RU" dirty="0"/>
          </a:p>
        </p:txBody>
      </p:sp>
      <p:sp>
        <p:nvSpPr>
          <p:cNvPr id="11" name="Прямоугольник 10"/>
          <p:cNvSpPr/>
          <p:nvPr/>
        </p:nvSpPr>
        <p:spPr>
          <a:xfrm>
            <a:off x="1420368" y="4760976"/>
            <a:ext cx="2877312" cy="1804416"/>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Based on programs of universities</a:t>
            </a:r>
            <a:endParaRPr lang="ru-RU" dirty="0"/>
          </a:p>
        </p:txBody>
      </p:sp>
      <p:cxnSp>
        <p:nvCxnSpPr>
          <p:cNvPr id="13" name="Прямая со стрелкой 12"/>
          <p:cNvCxnSpPr>
            <a:stCxn id="5" idx="2"/>
            <a:endCxn id="7" idx="0"/>
          </p:cNvCxnSpPr>
          <p:nvPr/>
        </p:nvCxnSpPr>
        <p:spPr>
          <a:xfrm rot="5400000">
            <a:off x="4108704" y="1804416"/>
            <a:ext cx="743712" cy="323088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5" name="Прямая со стрелкой 14"/>
          <p:cNvCxnSpPr>
            <a:stCxn id="5" idx="2"/>
            <a:endCxn id="8" idx="0"/>
          </p:cNvCxnSpPr>
          <p:nvPr/>
        </p:nvCxnSpPr>
        <p:spPr>
          <a:xfrm rot="16200000" flipH="1">
            <a:off x="7351776" y="1792224"/>
            <a:ext cx="743712" cy="325526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7" name="Прямая со стрелкой 16"/>
          <p:cNvCxnSpPr>
            <a:stCxn id="7" idx="2"/>
            <a:endCxn id="11" idx="0"/>
          </p:cNvCxnSpPr>
          <p:nvPr/>
        </p:nvCxnSpPr>
        <p:spPr>
          <a:xfrm rot="5400000">
            <a:off x="2743200" y="4639056"/>
            <a:ext cx="237744" cy="609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9" name="Прямая со стрелкой 18"/>
          <p:cNvCxnSpPr>
            <a:stCxn id="8" idx="2"/>
            <a:endCxn id="9" idx="0"/>
          </p:cNvCxnSpPr>
          <p:nvPr/>
        </p:nvCxnSpPr>
        <p:spPr>
          <a:xfrm rot="5400000">
            <a:off x="9229344" y="4632960"/>
            <a:ext cx="24384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pic>
        <p:nvPicPr>
          <p:cNvPr id="14" name="Picture 8" descr="D:\eu_flag_co_funded_pos_[rgb]_right.jpg"/>
          <p:cNvPicPr>
            <a:picLocks noChangeAspect="1" noChangeArrowheads="1"/>
          </p:cNvPicPr>
          <p:nvPr/>
        </p:nvPicPr>
        <p:blipFill>
          <a:blip r:embed="rId3" cstate="print"/>
          <a:srcRect/>
          <a:stretch>
            <a:fillRect/>
          </a:stretch>
        </p:blipFill>
        <p:spPr bwMode="auto">
          <a:xfrm>
            <a:off x="10084279" y="1"/>
            <a:ext cx="2107722" cy="601502"/>
          </a:xfrm>
          <a:prstGeom prst="rect">
            <a:avLst/>
          </a:prstGeom>
          <a:noFill/>
          <a:ln w="9525">
            <a:noFill/>
            <a:miter lim="800000"/>
            <a:headEnd/>
            <a:tailEnd/>
          </a:ln>
        </p:spPr>
      </p:pic>
    </p:spTree>
    <p:extLst>
      <p:ext uri="{BB962C8B-B14F-4D97-AF65-F5344CB8AC3E}">
        <p14:creationId xmlns:p14="http://schemas.microsoft.com/office/powerpoint/2010/main" xmlns="" val="3082628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1999" cy="6858000"/>
          </a:xfrm>
          <a:prstGeom prst="rect">
            <a:avLst/>
          </a:prstGeom>
        </p:spPr>
      </p:pic>
      <p:sp>
        <p:nvSpPr>
          <p:cNvPr id="3" name="Прямоугольник 2"/>
          <p:cNvSpPr/>
          <p:nvPr/>
        </p:nvSpPr>
        <p:spPr>
          <a:xfrm>
            <a:off x="2487036" y="429356"/>
            <a:ext cx="7217925" cy="1129420"/>
          </a:xfrm>
          <a:prstGeom prst="rect">
            <a:avLst/>
          </a:prstGeom>
          <a:gradFill flip="none" rotWithShape="1">
            <a:gsLst>
              <a:gs pos="0">
                <a:srgbClr val="00D2C5">
                  <a:shade val="30000"/>
                  <a:satMod val="115000"/>
                </a:srgbClr>
              </a:gs>
              <a:gs pos="50000">
                <a:srgbClr val="00D2C5">
                  <a:shade val="67500"/>
                  <a:satMod val="115000"/>
                </a:srgbClr>
              </a:gs>
              <a:gs pos="100000">
                <a:srgbClr val="00D2C5">
                  <a:shade val="100000"/>
                  <a:satMod val="115000"/>
                </a:srgbClr>
              </a:gs>
            </a:gsLst>
            <a:lin ang="5400000" scaled="1"/>
            <a:tileRect/>
          </a:gradFill>
          <a:ln>
            <a:solidFill>
              <a:srgbClr val="00D2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rPr>
              <a:t>Factors that stimulated the education of Croatia</a:t>
            </a:r>
            <a:endParaRPr lang="ru-RU" sz="28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endParaRPr>
          </a:p>
        </p:txBody>
      </p:sp>
      <p:sp>
        <p:nvSpPr>
          <p:cNvPr id="4" name="Скругленный прямоугольник 3"/>
          <p:cNvSpPr/>
          <p:nvPr/>
        </p:nvSpPr>
        <p:spPr>
          <a:xfrm>
            <a:off x="0" y="2232940"/>
            <a:ext cx="12191999" cy="4639093"/>
          </a:xfrm>
          <a:prstGeom prst="roundRect">
            <a:avLst/>
          </a:prstGeom>
          <a:solidFill>
            <a:srgbClr val="02D2C5"/>
          </a:solidFill>
          <a:ln>
            <a:solidFill>
              <a:srgbClr val="02D2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200000"/>
              </a:lnSpc>
              <a:buFont typeface="Wingdings" panose="05000000000000000000" pitchFamily="2" charset="2"/>
              <a:buChar char="q"/>
            </a:pPr>
            <a:r>
              <a:rPr lang="en-US" sz="2200" dirty="0" smtClean="0">
                <a:solidFill>
                  <a:schemeClr val="tx1"/>
                </a:solidFill>
              </a:rPr>
              <a:t>"Croatian National Educational Standard" Project of </a:t>
            </a:r>
            <a:r>
              <a:rPr lang="en-US" sz="2200" dirty="0" err="1" smtClean="0">
                <a:solidFill>
                  <a:schemeClr val="tx1"/>
                </a:solidFill>
              </a:rPr>
              <a:t>Programmes</a:t>
            </a:r>
            <a:r>
              <a:rPr lang="en-US" sz="2200" dirty="0" smtClean="0">
                <a:solidFill>
                  <a:schemeClr val="tx1"/>
                </a:solidFill>
              </a:rPr>
              <a:t> Modernization  (2005);</a:t>
            </a:r>
          </a:p>
          <a:p>
            <a:pPr marL="342900" indent="-342900">
              <a:lnSpc>
                <a:spcPct val="200000"/>
              </a:lnSpc>
              <a:buFont typeface="Wingdings" panose="05000000000000000000" pitchFamily="2" charset="2"/>
              <a:buChar char="q"/>
            </a:pPr>
            <a:r>
              <a:rPr lang="en-US" sz="2200" dirty="0" smtClean="0">
                <a:solidFill>
                  <a:schemeClr val="tx1"/>
                </a:solidFill>
              </a:rPr>
              <a:t>Country Entry to the Bologna Convention (2009, Prague)</a:t>
            </a:r>
          </a:p>
          <a:p>
            <a:pPr marL="342900" indent="-342900">
              <a:lnSpc>
                <a:spcPct val="200000"/>
              </a:lnSpc>
              <a:buFont typeface="Wingdings" panose="05000000000000000000" pitchFamily="2" charset="2"/>
              <a:buChar char="q"/>
            </a:pPr>
            <a:r>
              <a:rPr lang="en-US" sz="2200" dirty="0" smtClean="0">
                <a:solidFill>
                  <a:schemeClr val="tx1"/>
                </a:solidFill>
              </a:rPr>
              <a:t>Reorientation of the educational system to the European standards;</a:t>
            </a:r>
          </a:p>
          <a:p>
            <a:pPr marL="342900" indent="-342900">
              <a:lnSpc>
                <a:spcPct val="200000"/>
              </a:lnSpc>
              <a:buFont typeface="Wingdings" panose="05000000000000000000" pitchFamily="2" charset="2"/>
              <a:buChar char="q"/>
            </a:pPr>
            <a:r>
              <a:rPr lang="en-US" sz="2200" dirty="0" smtClean="0">
                <a:solidFill>
                  <a:schemeClr val="tx1"/>
                </a:solidFill>
              </a:rPr>
              <a:t>Establishment the Agency for Science and Higher Education (ASHE, 2010);</a:t>
            </a:r>
          </a:p>
          <a:p>
            <a:pPr marL="342900" indent="-342900">
              <a:lnSpc>
                <a:spcPct val="200000"/>
              </a:lnSpc>
              <a:buFont typeface="Wingdings" panose="05000000000000000000" pitchFamily="2" charset="2"/>
              <a:buChar char="q"/>
            </a:pPr>
            <a:r>
              <a:rPr lang="en-US" sz="2200" dirty="0" smtClean="0">
                <a:solidFill>
                  <a:schemeClr val="tx1"/>
                </a:solidFill>
              </a:rPr>
              <a:t>Entry into the EU (2013).</a:t>
            </a:r>
            <a:endParaRPr lang="uk-UA" sz="2200" dirty="0">
              <a:solidFill>
                <a:schemeClr val="tx1"/>
              </a:solidFill>
            </a:endParaRPr>
          </a:p>
        </p:txBody>
      </p:sp>
      <p:pic>
        <p:nvPicPr>
          <p:cNvPr id="5" name="Picture 8" descr="D:\eu_flag_co_funded_pos_[rgb]_right.jpg"/>
          <p:cNvPicPr>
            <a:picLocks noChangeAspect="1" noChangeArrowheads="1"/>
          </p:cNvPicPr>
          <p:nvPr/>
        </p:nvPicPr>
        <p:blipFill>
          <a:blip r:embed="rId3" cstate="print"/>
          <a:srcRect/>
          <a:stretch>
            <a:fillRect/>
          </a:stretch>
        </p:blipFill>
        <p:spPr bwMode="auto">
          <a:xfrm>
            <a:off x="10084279" y="1"/>
            <a:ext cx="2107722" cy="601502"/>
          </a:xfrm>
          <a:prstGeom prst="rect">
            <a:avLst/>
          </a:prstGeom>
          <a:noFill/>
          <a:ln w="9525">
            <a:noFill/>
            <a:miter lim="800000"/>
            <a:headEnd/>
            <a:tailEnd/>
          </a:ln>
        </p:spPr>
      </p:pic>
    </p:spTree>
    <p:extLst>
      <p:ext uri="{BB962C8B-B14F-4D97-AF65-F5344CB8AC3E}">
        <p14:creationId xmlns:p14="http://schemas.microsoft.com/office/powerpoint/2010/main" xmlns="" val="746383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1999" cy="6858000"/>
          </a:xfrm>
          <a:prstGeom prst="rect">
            <a:avLst/>
          </a:prstGeom>
        </p:spPr>
      </p:pic>
      <p:sp>
        <p:nvSpPr>
          <p:cNvPr id="3" name="Прямоугольник 2"/>
          <p:cNvSpPr/>
          <p:nvPr/>
        </p:nvSpPr>
        <p:spPr>
          <a:xfrm>
            <a:off x="2487036" y="429356"/>
            <a:ext cx="7217925" cy="1129420"/>
          </a:xfrm>
          <a:prstGeom prst="rect">
            <a:avLst/>
          </a:prstGeom>
          <a:gradFill flip="none" rotWithShape="1">
            <a:gsLst>
              <a:gs pos="0">
                <a:srgbClr val="00D2C5">
                  <a:shade val="30000"/>
                  <a:satMod val="115000"/>
                </a:srgbClr>
              </a:gs>
              <a:gs pos="50000">
                <a:srgbClr val="00D2C5">
                  <a:shade val="67500"/>
                  <a:satMod val="115000"/>
                </a:srgbClr>
              </a:gs>
              <a:gs pos="100000">
                <a:srgbClr val="00D2C5">
                  <a:shade val="100000"/>
                  <a:satMod val="115000"/>
                </a:srgbClr>
              </a:gs>
            </a:gsLst>
            <a:lin ang="5400000" scaled="1"/>
            <a:tileRect/>
          </a:gradFill>
          <a:ln>
            <a:solidFill>
              <a:srgbClr val="00D2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rPr>
              <a:t>Education in Croatia - the main facts</a:t>
            </a:r>
            <a:endParaRPr lang="ru-RU" sz="28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endParaRPr>
          </a:p>
        </p:txBody>
      </p:sp>
      <p:sp>
        <p:nvSpPr>
          <p:cNvPr id="4" name="Скругленный прямоугольник 3"/>
          <p:cNvSpPr/>
          <p:nvPr/>
        </p:nvSpPr>
        <p:spPr>
          <a:xfrm>
            <a:off x="0" y="2232940"/>
            <a:ext cx="12191999" cy="4639093"/>
          </a:xfrm>
          <a:prstGeom prst="roundRect">
            <a:avLst/>
          </a:prstGeom>
          <a:solidFill>
            <a:srgbClr val="02D2C5"/>
          </a:solidFill>
          <a:ln>
            <a:solidFill>
              <a:srgbClr val="02D2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50000"/>
              </a:lnSpc>
              <a:buFont typeface="Wingdings" panose="05000000000000000000" pitchFamily="2" charset="2"/>
              <a:buChar char="q"/>
            </a:pPr>
            <a:r>
              <a:rPr lang="en-US" sz="2200" dirty="0" smtClean="0">
                <a:solidFill>
                  <a:schemeClr val="tx1"/>
                </a:solidFill>
              </a:rPr>
              <a:t>The level of education of the population 98,1%;</a:t>
            </a:r>
          </a:p>
          <a:p>
            <a:pPr marL="342900" indent="-342900">
              <a:lnSpc>
                <a:spcPct val="150000"/>
              </a:lnSpc>
              <a:buFont typeface="Wingdings" panose="05000000000000000000" pitchFamily="2" charset="2"/>
              <a:buChar char="q"/>
            </a:pPr>
            <a:r>
              <a:rPr lang="en-US" sz="2200" dirty="0" smtClean="0">
                <a:solidFill>
                  <a:schemeClr val="tx1"/>
                </a:solidFill>
              </a:rPr>
              <a:t>The right of citizens to education is enshrined in Article 65 of the current Constitution of the country;</a:t>
            </a:r>
          </a:p>
          <a:p>
            <a:pPr marL="342900" indent="-342900">
              <a:lnSpc>
                <a:spcPct val="150000"/>
              </a:lnSpc>
              <a:buFont typeface="Wingdings" panose="05000000000000000000" pitchFamily="2" charset="2"/>
              <a:buChar char="q"/>
            </a:pPr>
            <a:r>
              <a:rPr lang="en-US" sz="2200" dirty="0" smtClean="0">
                <a:solidFill>
                  <a:schemeClr val="tx1"/>
                </a:solidFill>
              </a:rPr>
              <a:t>In Croatia - 450 pre-school educational institutions;</a:t>
            </a:r>
          </a:p>
          <a:p>
            <a:pPr marL="342900" indent="-342900">
              <a:lnSpc>
                <a:spcPct val="150000"/>
              </a:lnSpc>
              <a:buFont typeface="Wingdings" panose="05000000000000000000" pitchFamily="2" charset="2"/>
              <a:buChar char="q"/>
            </a:pPr>
            <a:r>
              <a:rPr lang="en-US" sz="2200" dirty="0" smtClean="0">
                <a:solidFill>
                  <a:schemeClr val="tx1"/>
                </a:solidFill>
              </a:rPr>
              <a:t>In Croatia - 940 primary schools;</a:t>
            </a:r>
          </a:p>
          <a:p>
            <a:pPr marL="342900" indent="-342900">
              <a:lnSpc>
                <a:spcPct val="150000"/>
              </a:lnSpc>
              <a:buFont typeface="Wingdings" panose="05000000000000000000" pitchFamily="2" charset="2"/>
              <a:buChar char="q"/>
            </a:pPr>
            <a:r>
              <a:rPr lang="en-US" sz="2200" dirty="0" smtClean="0">
                <a:solidFill>
                  <a:schemeClr val="tx1"/>
                </a:solidFill>
              </a:rPr>
              <a:t>In Croatia there are 90 gymnasiums and 300 vocational schools;</a:t>
            </a:r>
          </a:p>
          <a:p>
            <a:pPr marL="342900" indent="-342900">
              <a:lnSpc>
                <a:spcPct val="150000"/>
              </a:lnSpc>
              <a:buFont typeface="Wingdings" panose="05000000000000000000" pitchFamily="2" charset="2"/>
              <a:buChar char="q"/>
            </a:pPr>
            <a:r>
              <a:rPr lang="en-US" sz="2200" dirty="0" smtClean="0">
                <a:solidFill>
                  <a:schemeClr val="tx1"/>
                </a:solidFill>
              </a:rPr>
              <a:t>In Croatia there are 8 state universities, 8 pedagogical, 7 polytechnic and 4 academies of art;</a:t>
            </a:r>
          </a:p>
          <a:p>
            <a:pPr marL="342900" indent="-342900">
              <a:lnSpc>
                <a:spcPct val="150000"/>
              </a:lnSpc>
              <a:buFont typeface="Wingdings" panose="05000000000000000000" pitchFamily="2" charset="2"/>
              <a:buChar char="q"/>
            </a:pPr>
            <a:r>
              <a:rPr lang="en-US" sz="2200" dirty="0" smtClean="0">
                <a:solidFill>
                  <a:schemeClr val="tx1"/>
                </a:solidFill>
              </a:rPr>
              <a:t>In total in Croatia - 145 000 students.</a:t>
            </a:r>
            <a:endParaRPr lang="ru-RU" sz="2200" dirty="0">
              <a:solidFill>
                <a:schemeClr val="tx1"/>
              </a:solidFill>
            </a:endParaRPr>
          </a:p>
        </p:txBody>
      </p:sp>
      <p:pic>
        <p:nvPicPr>
          <p:cNvPr id="5" name="Picture 8" descr="D:\eu_flag_co_funded_pos_[rgb]_right.jpg"/>
          <p:cNvPicPr>
            <a:picLocks noChangeAspect="1" noChangeArrowheads="1"/>
          </p:cNvPicPr>
          <p:nvPr/>
        </p:nvPicPr>
        <p:blipFill>
          <a:blip r:embed="rId3" cstate="print"/>
          <a:srcRect/>
          <a:stretch>
            <a:fillRect/>
          </a:stretch>
        </p:blipFill>
        <p:spPr bwMode="auto">
          <a:xfrm>
            <a:off x="10084279" y="1"/>
            <a:ext cx="2107722" cy="601502"/>
          </a:xfrm>
          <a:prstGeom prst="rect">
            <a:avLst/>
          </a:prstGeom>
          <a:noFill/>
          <a:ln w="9525">
            <a:noFill/>
            <a:miter lim="800000"/>
            <a:headEnd/>
            <a:tailEnd/>
          </a:ln>
        </p:spPr>
      </p:pic>
    </p:spTree>
    <p:extLst>
      <p:ext uri="{BB962C8B-B14F-4D97-AF65-F5344CB8AC3E}">
        <p14:creationId xmlns:p14="http://schemas.microsoft.com/office/powerpoint/2010/main" xmlns="" val="4059657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1999" cy="6858000"/>
          </a:xfrm>
          <a:prstGeom prst="rect">
            <a:avLst/>
          </a:prstGeom>
        </p:spPr>
      </p:pic>
      <p:sp>
        <p:nvSpPr>
          <p:cNvPr id="3" name="Прямоугольник 2"/>
          <p:cNvSpPr/>
          <p:nvPr/>
        </p:nvSpPr>
        <p:spPr>
          <a:xfrm>
            <a:off x="2487036" y="429356"/>
            <a:ext cx="7217925" cy="1129420"/>
          </a:xfrm>
          <a:prstGeom prst="rect">
            <a:avLst/>
          </a:prstGeom>
          <a:gradFill flip="none" rotWithShape="1">
            <a:gsLst>
              <a:gs pos="0">
                <a:srgbClr val="00D2C5">
                  <a:shade val="30000"/>
                  <a:satMod val="115000"/>
                </a:srgbClr>
              </a:gs>
              <a:gs pos="50000">
                <a:srgbClr val="00D2C5">
                  <a:shade val="67500"/>
                  <a:satMod val="115000"/>
                </a:srgbClr>
              </a:gs>
              <a:gs pos="100000">
                <a:srgbClr val="00D2C5">
                  <a:shade val="100000"/>
                  <a:satMod val="115000"/>
                </a:srgbClr>
              </a:gs>
            </a:gsLst>
            <a:lin ang="5400000" scaled="1"/>
            <a:tileRect/>
          </a:gradFill>
          <a:ln>
            <a:solidFill>
              <a:srgbClr val="00D2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rPr>
              <a:t>Croatian universities</a:t>
            </a:r>
            <a:endParaRPr lang="ru-RU" sz="28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endParaRPr>
          </a:p>
        </p:txBody>
      </p:sp>
      <p:sp>
        <p:nvSpPr>
          <p:cNvPr id="4" name="Скругленный прямоугольник 3"/>
          <p:cNvSpPr/>
          <p:nvPr/>
        </p:nvSpPr>
        <p:spPr>
          <a:xfrm>
            <a:off x="0" y="2232940"/>
            <a:ext cx="12191999" cy="4639093"/>
          </a:xfrm>
          <a:prstGeom prst="roundRect">
            <a:avLst/>
          </a:prstGeom>
          <a:solidFill>
            <a:srgbClr val="02D2C5"/>
          </a:solidFill>
          <a:ln>
            <a:solidFill>
              <a:srgbClr val="02D2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50000"/>
              </a:lnSpc>
              <a:buFont typeface="Wingdings" panose="05000000000000000000" pitchFamily="2" charset="2"/>
              <a:buChar char="q"/>
            </a:pPr>
            <a:r>
              <a:rPr lang="en-US" sz="2200" dirty="0" smtClean="0">
                <a:solidFill>
                  <a:schemeClr val="tx1"/>
                </a:solidFill>
              </a:rPr>
              <a:t>University of </a:t>
            </a:r>
            <a:r>
              <a:rPr lang="en-US" sz="2200" dirty="0" err="1" smtClean="0">
                <a:solidFill>
                  <a:schemeClr val="tx1"/>
                </a:solidFill>
              </a:rPr>
              <a:t>Zadar</a:t>
            </a:r>
            <a:r>
              <a:rPr lang="en-US" sz="2200" dirty="0" smtClean="0">
                <a:solidFill>
                  <a:schemeClr val="tx1"/>
                </a:solidFill>
              </a:rPr>
              <a:t> (1396);</a:t>
            </a:r>
          </a:p>
          <a:p>
            <a:pPr marL="342900" indent="-342900">
              <a:lnSpc>
                <a:spcPct val="150000"/>
              </a:lnSpc>
              <a:buFont typeface="Wingdings" panose="05000000000000000000" pitchFamily="2" charset="2"/>
              <a:buChar char="q"/>
            </a:pPr>
            <a:r>
              <a:rPr lang="en-US" sz="2200" dirty="0" smtClean="0">
                <a:solidFill>
                  <a:schemeClr val="tx1"/>
                </a:solidFill>
              </a:rPr>
              <a:t>Osijek University;</a:t>
            </a:r>
          </a:p>
          <a:p>
            <a:pPr marL="342900" indent="-342900">
              <a:lnSpc>
                <a:spcPct val="150000"/>
              </a:lnSpc>
              <a:buFont typeface="Wingdings" panose="05000000000000000000" pitchFamily="2" charset="2"/>
              <a:buChar char="q"/>
            </a:pPr>
            <a:r>
              <a:rPr lang="en-US" sz="2200" dirty="0" smtClean="0">
                <a:solidFill>
                  <a:schemeClr val="tx1"/>
                </a:solidFill>
              </a:rPr>
              <a:t>Zagreb University (1669);</a:t>
            </a:r>
          </a:p>
          <a:p>
            <a:pPr marL="342900" indent="-342900">
              <a:lnSpc>
                <a:spcPct val="150000"/>
              </a:lnSpc>
              <a:buFont typeface="Wingdings" panose="05000000000000000000" pitchFamily="2" charset="2"/>
              <a:buChar char="q"/>
            </a:pPr>
            <a:r>
              <a:rPr lang="en-US" sz="2200" dirty="0" smtClean="0">
                <a:solidFill>
                  <a:schemeClr val="tx1"/>
                </a:solidFill>
              </a:rPr>
              <a:t>University of Pula;</a:t>
            </a:r>
          </a:p>
          <a:p>
            <a:pPr marL="342900" indent="-342900">
              <a:lnSpc>
                <a:spcPct val="150000"/>
              </a:lnSpc>
              <a:buFont typeface="Wingdings" panose="05000000000000000000" pitchFamily="2" charset="2"/>
              <a:buChar char="q"/>
            </a:pPr>
            <a:r>
              <a:rPr lang="en-US" sz="2200" dirty="0" smtClean="0">
                <a:solidFill>
                  <a:schemeClr val="tx1"/>
                </a:solidFill>
              </a:rPr>
              <a:t>University of Dubrovnik;</a:t>
            </a:r>
          </a:p>
          <a:p>
            <a:pPr marL="342900" indent="-342900">
              <a:lnSpc>
                <a:spcPct val="150000"/>
              </a:lnSpc>
              <a:buFont typeface="Wingdings" panose="05000000000000000000" pitchFamily="2" charset="2"/>
              <a:buChar char="q"/>
            </a:pPr>
            <a:r>
              <a:rPr lang="en-US" sz="2200" dirty="0" smtClean="0">
                <a:solidFill>
                  <a:schemeClr val="tx1"/>
                </a:solidFill>
              </a:rPr>
              <a:t>University of Split;</a:t>
            </a:r>
          </a:p>
          <a:p>
            <a:pPr marL="342900" indent="-342900">
              <a:lnSpc>
                <a:spcPct val="150000"/>
              </a:lnSpc>
              <a:buFont typeface="Wingdings" panose="05000000000000000000" pitchFamily="2" charset="2"/>
              <a:buChar char="q"/>
            </a:pPr>
            <a:r>
              <a:rPr lang="en-US" sz="2200" dirty="0" smtClean="0">
                <a:solidFill>
                  <a:schemeClr val="tx1"/>
                </a:solidFill>
              </a:rPr>
              <a:t>University of Rijeka;</a:t>
            </a:r>
          </a:p>
          <a:p>
            <a:pPr marL="342900" indent="-342900">
              <a:lnSpc>
                <a:spcPct val="150000"/>
              </a:lnSpc>
              <a:buFont typeface="Wingdings" panose="05000000000000000000" pitchFamily="2" charset="2"/>
              <a:buChar char="q"/>
            </a:pPr>
            <a:r>
              <a:rPr lang="en-US" sz="2200" dirty="0" smtClean="0">
                <a:solidFill>
                  <a:schemeClr val="tx1"/>
                </a:solidFill>
              </a:rPr>
              <a:t>International University of Dubrovnik</a:t>
            </a:r>
            <a:endParaRPr lang="ru-RU" sz="2200" dirty="0">
              <a:solidFill>
                <a:schemeClr val="tx1"/>
              </a:solidFill>
            </a:endParaRPr>
          </a:p>
        </p:txBody>
      </p:sp>
      <p:pic>
        <p:nvPicPr>
          <p:cNvPr id="5" name="Picture 8" descr="D:\eu_flag_co_funded_pos_[rgb]_right.jpg"/>
          <p:cNvPicPr>
            <a:picLocks noChangeAspect="1" noChangeArrowheads="1"/>
          </p:cNvPicPr>
          <p:nvPr/>
        </p:nvPicPr>
        <p:blipFill>
          <a:blip r:embed="rId3" cstate="print"/>
          <a:srcRect/>
          <a:stretch>
            <a:fillRect/>
          </a:stretch>
        </p:blipFill>
        <p:spPr bwMode="auto">
          <a:xfrm>
            <a:off x="10084279" y="1"/>
            <a:ext cx="2107722" cy="601502"/>
          </a:xfrm>
          <a:prstGeom prst="rect">
            <a:avLst/>
          </a:prstGeom>
          <a:noFill/>
          <a:ln w="9525">
            <a:noFill/>
            <a:miter lim="800000"/>
            <a:headEnd/>
            <a:tailEnd/>
          </a:ln>
        </p:spPr>
      </p:pic>
    </p:spTree>
    <p:extLst>
      <p:ext uri="{BB962C8B-B14F-4D97-AF65-F5344CB8AC3E}">
        <p14:creationId xmlns:p14="http://schemas.microsoft.com/office/powerpoint/2010/main" xmlns="" val="143139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1999" cy="6858000"/>
          </a:xfrm>
          <a:prstGeom prst="rect">
            <a:avLst/>
          </a:prstGeom>
        </p:spPr>
      </p:pic>
      <p:sp>
        <p:nvSpPr>
          <p:cNvPr id="3" name="Прямоугольник 2"/>
          <p:cNvSpPr/>
          <p:nvPr/>
        </p:nvSpPr>
        <p:spPr>
          <a:xfrm>
            <a:off x="2487036" y="429356"/>
            <a:ext cx="7217925" cy="1129420"/>
          </a:xfrm>
          <a:prstGeom prst="rect">
            <a:avLst/>
          </a:prstGeom>
          <a:gradFill flip="none" rotWithShape="1">
            <a:gsLst>
              <a:gs pos="0">
                <a:srgbClr val="00D2C5">
                  <a:shade val="30000"/>
                  <a:satMod val="115000"/>
                </a:srgbClr>
              </a:gs>
              <a:gs pos="50000">
                <a:srgbClr val="00D2C5">
                  <a:shade val="67500"/>
                  <a:satMod val="115000"/>
                </a:srgbClr>
              </a:gs>
              <a:gs pos="100000">
                <a:srgbClr val="00D2C5">
                  <a:shade val="100000"/>
                  <a:satMod val="115000"/>
                </a:srgbClr>
              </a:gs>
            </a:gsLst>
            <a:lin ang="5400000" scaled="1"/>
            <a:tileRect/>
          </a:gradFill>
          <a:ln>
            <a:solidFill>
              <a:srgbClr val="00D2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rPr>
              <a:t>Trends in quality assurance in Croatia</a:t>
            </a:r>
            <a:endParaRPr lang="ru-RU" sz="28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endParaRPr>
          </a:p>
        </p:txBody>
      </p:sp>
      <p:sp>
        <p:nvSpPr>
          <p:cNvPr id="4" name="Скругленный прямоугольник 3"/>
          <p:cNvSpPr/>
          <p:nvPr/>
        </p:nvSpPr>
        <p:spPr>
          <a:xfrm>
            <a:off x="0" y="2232940"/>
            <a:ext cx="12191999" cy="4639093"/>
          </a:xfrm>
          <a:prstGeom prst="roundRect">
            <a:avLst/>
          </a:prstGeom>
          <a:solidFill>
            <a:srgbClr val="02D2C5"/>
          </a:solidFill>
          <a:ln>
            <a:solidFill>
              <a:srgbClr val="02D2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200000"/>
              </a:lnSpc>
              <a:buFont typeface="Wingdings" panose="05000000000000000000" pitchFamily="2" charset="2"/>
              <a:buChar char="q"/>
            </a:pPr>
            <a:r>
              <a:rPr lang="en-US" sz="2200" dirty="0" smtClean="0">
                <a:solidFill>
                  <a:schemeClr val="tx1"/>
                </a:solidFill>
              </a:rPr>
              <a:t>Globalization of education;</a:t>
            </a:r>
          </a:p>
          <a:p>
            <a:pPr marL="342900" indent="-342900">
              <a:lnSpc>
                <a:spcPct val="200000"/>
              </a:lnSpc>
              <a:buFont typeface="Wingdings" panose="05000000000000000000" pitchFamily="2" charset="2"/>
              <a:buChar char="q"/>
            </a:pPr>
            <a:r>
              <a:rPr lang="en-US" sz="2200" dirty="0" smtClean="0">
                <a:solidFill>
                  <a:schemeClr val="tx1"/>
                </a:solidFill>
              </a:rPr>
              <a:t>Increase in the number of students and educational programs;</a:t>
            </a:r>
          </a:p>
          <a:p>
            <a:pPr marL="342900" indent="-342900">
              <a:lnSpc>
                <a:spcPct val="200000"/>
              </a:lnSpc>
              <a:buFont typeface="Wingdings" panose="05000000000000000000" pitchFamily="2" charset="2"/>
              <a:buChar char="q"/>
            </a:pPr>
            <a:r>
              <a:rPr lang="en-US" sz="2200" dirty="0" smtClean="0">
                <a:solidFill>
                  <a:schemeClr val="tx1"/>
                </a:solidFill>
              </a:rPr>
              <a:t>The emergence of new learning technologies, including distance learning (e-learning, MOOS and others);</a:t>
            </a:r>
          </a:p>
          <a:p>
            <a:pPr marL="342900" indent="-342900">
              <a:lnSpc>
                <a:spcPct val="200000"/>
              </a:lnSpc>
              <a:buFont typeface="Wingdings" panose="05000000000000000000" pitchFamily="2" charset="2"/>
              <a:buChar char="q"/>
            </a:pPr>
            <a:r>
              <a:rPr lang="en-US" sz="2200" dirty="0" smtClean="0">
                <a:solidFill>
                  <a:schemeClr val="tx1"/>
                </a:solidFill>
              </a:rPr>
              <a:t>The growing autonomy of universities and their openness for local communities and society as a whole.</a:t>
            </a:r>
            <a:endParaRPr lang="uk-UA" sz="2200" dirty="0" smtClean="0">
              <a:solidFill>
                <a:schemeClr val="tx1"/>
              </a:solidFill>
            </a:endParaRPr>
          </a:p>
        </p:txBody>
      </p:sp>
      <p:pic>
        <p:nvPicPr>
          <p:cNvPr id="5" name="Picture 8" descr="D:\eu_flag_co_funded_pos_[rgb]_right.jpg"/>
          <p:cNvPicPr>
            <a:picLocks noChangeAspect="1" noChangeArrowheads="1"/>
          </p:cNvPicPr>
          <p:nvPr/>
        </p:nvPicPr>
        <p:blipFill>
          <a:blip r:embed="rId3" cstate="print"/>
          <a:srcRect/>
          <a:stretch>
            <a:fillRect/>
          </a:stretch>
        </p:blipFill>
        <p:spPr bwMode="auto">
          <a:xfrm>
            <a:off x="10084279" y="1"/>
            <a:ext cx="2107722" cy="601502"/>
          </a:xfrm>
          <a:prstGeom prst="rect">
            <a:avLst/>
          </a:prstGeom>
          <a:noFill/>
          <a:ln w="9525">
            <a:noFill/>
            <a:miter lim="800000"/>
            <a:headEnd/>
            <a:tailEnd/>
          </a:ln>
        </p:spPr>
      </p:pic>
    </p:spTree>
    <p:extLst>
      <p:ext uri="{BB962C8B-B14F-4D97-AF65-F5344CB8AC3E}">
        <p14:creationId xmlns:p14="http://schemas.microsoft.com/office/powerpoint/2010/main" xmlns="" val="1770599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1999" cy="6858000"/>
          </a:xfrm>
          <a:prstGeom prst="rect">
            <a:avLst/>
          </a:prstGeom>
        </p:spPr>
      </p:pic>
      <p:sp>
        <p:nvSpPr>
          <p:cNvPr id="3" name="Прямоугольник 2"/>
          <p:cNvSpPr/>
          <p:nvPr/>
        </p:nvSpPr>
        <p:spPr>
          <a:xfrm>
            <a:off x="2487036" y="429356"/>
            <a:ext cx="7217925" cy="1129420"/>
          </a:xfrm>
          <a:prstGeom prst="rect">
            <a:avLst/>
          </a:prstGeom>
          <a:gradFill flip="none" rotWithShape="1">
            <a:gsLst>
              <a:gs pos="0">
                <a:srgbClr val="00D2C5">
                  <a:shade val="30000"/>
                  <a:satMod val="115000"/>
                </a:srgbClr>
              </a:gs>
              <a:gs pos="50000">
                <a:srgbClr val="00D2C5">
                  <a:shade val="67500"/>
                  <a:satMod val="115000"/>
                </a:srgbClr>
              </a:gs>
              <a:gs pos="100000">
                <a:srgbClr val="00D2C5">
                  <a:shade val="100000"/>
                  <a:satMod val="115000"/>
                </a:srgbClr>
              </a:gs>
            </a:gsLst>
            <a:lin ang="5400000" scaled="1"/>
            <a:tileRect/>
          </a:gradFill>
          <a:ln>
            <a:solidFill>
              <a:srgbClr val="00D2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rPr>
              <a:t>Actual problems of quality assurance, explored by educators in Croatia</a:t>
            </a:r>
            <a:endParaRPr lang="ru-RU" sz="28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endParaRPr>
          </a:p>
        </p:txBody>
      </p:sp>
      <p:sp>
        <p:nvSpPr>
          <p:cNvPr id="4" name="Скругленный прямоугольник 3"/>
          <p:cNvSpPr/>
          <p:nvPr/>
        </p:nvSpPr>
        <p:spPr>
          <a:xfrm>
            <a:off x="0" y="2232940"/>
            <a:ext cx="12191999" cy="4639093"/>
          </a:xfrm>
          <a:prstGeom prst="roundRect">
            <a:avLst/>
          </a:prstGeom>
          <a:solidFill>
            <a:srgbClr val="02D2C5"/>
          </a:solidFill>
          <a:ln>
            <a:solidFill>
              <a:srgbClr val="02D2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200000"/>
              </a:lnSpc>
              <a:buFont typeface="Wingdings" panose="05000000000000000000" pitchFamily="2" charset="2"/>
              <a:buChar char="q"/>
            </a:pPr>
            <a:r>
              <a:rPr lang="en-US" sz="2200" dirty="0" smtClean="0">
                <a:solidFill>
                  <a:schemeClr val="tx1"/>
                </a:solidFill>
              </a:rPr>
              <a:t>Quality assurance: determining the optimal degree of coverage in the context of the educational activities of the educational institution;</a:t>
            </a:r>
          </a:p>
          <a:p>
            <a:pPr marL="342900" indent="-342900">
              <a:lnSpc>
                <a:spcPct val="200000"/>
              </a:lnSpc>
              <a:buFont typeface="Wingdings" panose="05000000000000000000" pitchFamily="2" charset="2"/>
              <a:buChar char="q"/>
            </a:pPr>
            <a:r>
              <a:rPr lang="en-US" sz="2200" dirty="0" smtClean="0">
                <a:solidFill>
                  <a:schemeClr val="tx1"/>
                </a:solidFill>
              </a:rPr>
              <a:t>Quality assurance: motivation and mobilization of interested internal and external parties / participants;</a:t>
            </a:r>
          </a:p>
          <a:p>
            <a:pPr marL="342900" indent="-342900">
              <a:lnSpc>
                <a:spcPct val="200000"/>
              </a:lnSpc>
              <a:buFont typeface="Wingdings" panose="05000000000000000000" pitchFamily="2" charset="2"/>
              <a:buChar char="q"/>
            </a:pPr>
            <a:r>
              <a:rPr lang="en-US" sz="2200" dirty="0" smtClean="0">
                <a:solidFill>
                  <a:schemeClr val="tx1"/>
                </a:solidFill>
              </a:rPr>
              <a:t>Quality assurance: ensuring long-term impact on implementation;</a:t>
            </a:r>
          </a:p>
          <a:p>
            <a:pPr marL="342900" indent="-342900">
              <a:lnSpc>
                <a:spcPct val="200000"/>
              </a:lnSpc>
              <a:buFont typeface="Wingdings" panose="05000000000000000000" pitchFamily="2" charset="2"/>
              <a:buChar char="q"/>
            </a:pPr>
            <a:r>
              <a:rPr lang="en-US" sz="2200" smtClean="0">
                <a:solidFill>
                  <a:schemeClr val="tx1"/>
                </a:solidFill>
              </a:rPr>
              <a:t>Quality assurance as a transnational process.</a:t>
            </a:r>
            <a:endParaRPr lang="uk-UA" sz="2200" dirty="0" smtClean="0">
              <a:solidFill>
                <a:schemeClr val="tx1"/>
              </a:solidFill>
            </a:endParaRPr>
          </a:p>
        </p:txBody>
      </p:sp>
      <p:pic>
        <p:nvPicPr>
          <p:cNvPr id="5" name="Picture 8" descr="D:\eu_flag_co_funded_pos_[rgb]_right.jpg"/>
          <p:cNvPicPr>
            <a:picLocks noChangeAspect="1" noChangeArrowheads="1"/>
          </p:cNvPicPr>
          <p:nvPr/>
        </p:nvPicPr>
        <p:blipFill>
          <a:blip r:embed="rId3" cstate="print"/>
          <a:srcRect/>
          <a:stretch>
            <a:fillRect/>
          </a:stretch>
        </p:blipFill>
        <p:spPr bwMode="auto">
          <a:xfrm>
            <a:off x="10084279" y="1"/>
            <a:ext cx="2107722" cy="601502"/>
          </a:xfrm>
          <a:prstGeom prst="rect">
            <a:avLst/>
          </a:prstGeom>
          <a:noFill/>
          <a:ln w="9525">
            <a:noFill/>
            <a:miter lim="800000"/>
            <a:headEnd/>
            <a:tailEnd/>
          </a:ln>
        </p:spPr>
      </p:pic>
    </p:spTree>
    <p:extLst>
      <p:ext uri="{BB962C8B-B14F-4D97-AF65-F5344CB8AC3E}">
        <p14:creationId xmlns:p14="http://schemas.microsoft.com/office/powerpoint/2010/main" xmlns="" val="206752776"/>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TotalTime>
  <Words>486</Words>
  <Application>Microsoft Office PowerPoint</Application>
  <PresentationFormat>Довільний</PresentationFormat>
  <Paragraphs>56</Paragraphs>
  <Slides>10</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10</vt:i4>
      </vt:variant>
    </vt:vector>
  </HeadingPairs>
  <TitlesOfParts>
    <vt:vector size="11"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Пользователь Windows</dc:creator>
  <cp:lastModifiedBy>adm</cp:lastModifiedBy>
  <cp:revision>48</cp:revision>
  <dcterms:created xsi:type="dcterms:W3CDTF">2018-10-15T17:49:02Z</dcterms:created>
  <dcterms:modified xsi:type="dcterms:W3CDTF">2018-12-22T07:55:54Z</dcterms:modified>
</cp:coreProperties>
</file>