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6" r:id="rId2"/>
    <p:sldId id="327" r:id="rId3"/>
    <p:sldId id="275" r:id="rId4"/>
    <p:sldId id="284" r:id="rId5"/>
    <p:sldId id="320" r:id="rId6"/>
    <p:sldId id="305" r:id="rId7"/>
    <p:sldId id="321" r:id="rId8"/>
    <p:sldId id="322" r:id="rId9"/>
    <p:sldId id="323" r:id="rId10"/>
    <p:sldId id="324" r:id="rId11"/>
    <p:sldId id="325" r:id="rId12"/>
    <p:sldId id="328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08" autoAdjust="0"/>
    <p:restoredTop sz="94472" autoAdjust="0"/>
  </p:normalViewPr>
  <p:slideViewPr>
    <p:cSldViewPr snapToGrid="0">
      <p:cViewPr>
        <p:scale>
          <a:sx n="73" d="100"/>
          <a:sy n="73" d="100"/>
        </p:scale>
        <p:origin x="-12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F413CB-7821-45D1-B3CC-E1A30EF1290F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FB69DE-CBB6-4640-BAB0-3C9DA7903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63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B69DE-CBB6-4640-BAB0-3C9DA79035F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F50393-7AF2-46C9-BA0B-CF3D440F07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FED39-3BA0-4D89-AB37-1854F6C74EE2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1A13-776D-42A4-B819-99088EA2D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B619-D43A-43C7-8ED6-73D34A46D0C5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AD815-E917-4AA9-ACDF-4A0125F86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4BF5-2A57-4622-8714-2C836E64F8BC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BC60B-D9BF-410E-8DAE-1150DC838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E116-3119-444C-BBD9-3261E7F2AED6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AC0F-C798-411D-8405-79CED0473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4F35-9F94-4D7A-9F35-66C90BEA1ED3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0DD5-7A65-4A4F-BDFA-C3E6184F0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78F1-06CB-4781-863A-B101258C1E9D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0DEC-0728-4DFD-AD90-21FC4C471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54120-7D3F-4945-AAD2-EFE8E833C122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3291-29DE-43AD-8B19-CE531529A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BBE1-E351-4D36-838C-9B6B3A554D2A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CD6EF-3921-48B5-AF52-7BDD03B37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3A69-9C09-491D-B231-7A59B6A2B113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855A-64E1-4426-8B98-7FC447D0C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1E6A-77E9-42BE-AF3D-3FC780526D77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90A85-D43F-4962-A93A-2F20A2411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99803-3DD5-4B1F-A390-61479CA9FE0E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E00E3-1705-49CE-ACA1-D5749D19E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0CCF8E-4881-407D-A438-4B90F5EB1FAE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5B807-E49A-4F2C-9B6D-12805D1C9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0" y="20266"/>
            <a:ext cx="12192000" cy="1796819"/>
          </a:xfrm>
          <a:prstGeom prst="wedgeRectCallout">
            <a:avLst>
              <a:gd name="adj1" fmla="val -34343"/>
              <a:gd name="adj2" fmla="val 60897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08" tIns="57054" rIns="114108" bIns="57054" rtlCol="0" anchor="ctr"/>
          <a:lstStyle/>
          <a:p>
            <a:pPr algn="ctr" defTabSz="570540" eaLnBrk="0" hangingPunct="0"/>
            <a:endParaRPr lang="ru-RU" sz="35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267"/>
            <a:ext cx="888211" cy="1104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257" y="1908349"/>
            <a:ext cx="7755147" cy="1500217"/>
          </a:xfrm>
          <a:prstGeom prst="rect">
            <a:avLst/>
          </a:prstGeom>
          <a:noFill/>
        </p:spPr>
        <p:txBody>
          <a:bodyPr wrap="square" lIns="114108" tIns="57054" rIns="114108" bIns="57054" rtlCol="0">
            <a:spAutoFit/>
          </a:bodyPr>
          <a:lstStyle/>
          <a:p>
            <a:pPr algn="ctr"/>
            <a:r>
              <a:rPr lang="uk-UA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</a:t>
            </a:r>
            <a:r>
              <a:rPr lang="en-US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uk-UA" sz="30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Забезпечення якості вищої освіти: </a:t>
            </a:r>
          </a:p>
          <a:p>
            <a:pPr algn="ctr">
              <a:spcAft>
                <a:spcPts val="0"/>
              </a:spcAft>
            </a:pPr>
            <a:r>
              <a:rPr lang="uk-UA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досвід Королівства Бельгія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0320"/>
            <a:ext cx="12192000" cy="487682"/>
          </a:xfrm>
          <a:prstGeom prst="rect">
            <a:avLst/>
          </a:prstGeom>
        </p:spPr>
      </p:pic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2" y="0"/>
            <a:ext cx="3619500" cy="103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Результат пошуку зображень за запитом &quot;erasmus jean monnet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70" y="2476494"/>
            <a:ext cx="3278956" cy="1759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кутник 10"/>
          <p:cNvSpPr/>
          <p:nvPr/>
        </p:nvSpPr>
        <p:spPr>
          <a:xfrm>
            <a:off x="0" y="5905518"/>
            <a:ext cx="12192000" cy="576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4108" tIns="57054" rIns="114108" bIns="57054">
            <a:spAutoFit/>
          </a:bodyPr>
          <a:lstStyle/>
          <a:p>
            <a:pPr algn="just"/>
            <a:r>
              <a:rPr lang="ru-RU" sz="1500" b="1" i="1" dirty="0" err="1"/>
              <a:t>Зміст</a:t>
            </a:r>
            <a:r>
              <a:rPr lang="ru-RU" sz="1500" b="1" i="1" dirty="0"/>
              <a:t> </a:t>
            </a:r>
            <a:r>
              <a:rPr lang="ru-RU" sz="1500" b="1" i="1" dirty="0" err="1" smtClean="0"/>
              <a:t>лекції</a:t>
            </a:r>
            <a:r>
              <a:rPr lang="ru-RU" sz="1500" b="1" i="1" dirty="0" smtClean="0"/>
              <a:t> </a:t>
            </a:r>
            <a:r>
              <a:rPr lang="ru-RU" sz="1500" b="1" i="1" dirty="0" err="1"/>
              <a:t>відображає</a:t>
            </a:r>
            <a:r>
              <a:rPr lang="ru-RU" sz="1500" b="1" i="1" dirty="0"/>
              <a:t> </a:t>
            </a:r>
            <a:r>
              <a:rPr lang="ru-RU" sz="1500" b="1" i="1" dirty="0" err="1"/>
              <a:t>виключно</a:t>
            </a:r>
            <a:r>
              <a:rPr lang="ru-RU" sz="1500" b="1" i="1" dirty="0"/>
              <a:t> думку </a:t>
            </a:r>
            <a:r>
              <a:rPr lang="ru-RU" sz="1500" b="1" i="1" dirty="0" err="1"/>
              <a:t>авторів</a:t>
            </a:r>
            <a:r>
              <a:rPr lang="ru-RU" sz="1500" b="1" i="1" dirty="0"/>
              <a:t>, </a:t>
            </a:r>
            <a:r>
              <a:rPr lang="ru-RU" sz="1500" b="1" i="1" dirty="0" err="1"/>
              <a:t>Виконавче</a:t>
            </a:r>
            <a:r>
              <a:rPr lang="ru-RU" sz="1500" b="1" i="1" dirty="0"/>
              <a:t> агентство </a:t>
            </a:r>
            <a:r>
              <a:rPr lang="ru-RU" sz="1500" b="1" i="1" dirty="0" err="1"/>
              <a:t>з</a:t>
            </a:r>
            <a:r>
              <a:rPr lang="ru-RU" sz="1500" b="1" i="1" dirty="0"/>
              <a:t> </a:t>
            </a:r>
            <a:r>
              <a:rPr lang="ru-RU" sz="1500" b="1" i="1" dirty="0" err="1"/>
              <a:t>питань</a:t>
            </a:r>
            <a:r>
              <a:rPr lang="ru-RU" sz="1500" b="1" i="1" dirty="0"/>
              <a:t> </a:t>
            </a:r>
            <a:r>
              <a:rPr lang="ru-RU" sz="1500" b="1" i="1" dirty="0" err="1"/>
              <a:t>освіти</a:t>
            </a:r>
            <a:r>
              <a:rPr lang="ru-RU" sz="1500" b="1" i="1" dirty="0"/>
              <a:t>, </a:t>
            </a:r>
            <a:r>
              <a:rPr lang="ru-RU" sz="1500" b="1" i="1" dirty="0" err="1"/>
              <a:t>аудіовізуальних</a:t>
            </a:r>
            <a:r>
              <a:rPr lang="ru-RU" sz="1500" b="1" i="1" dirty="0"/>
              <a:t> </a:t>
            </a:r>
            <a:r>
              <a:rPr lang="ru-RU" sz="1500" b="1" i="1" dirty="0" err="1"/>
              <a:t>засобів</a:t>
            </a:r>
            <a:r>
              <a:rPr lang="ru-RU" sz="1500" b="1" i="1" dirty="0"/>
              <a:t> </a:t>
            </a:r>
            <a:r>
              <a:rPr lang="ru-RU" sz="1500" b="1" i="1" dirty="0" err="1"/>
              <a:t>і</a:t>
            </a:r>
            <a:r>
              <a:rPr lang="ru-RU" sz="1500" b="1" i="1" dirty="0"/>
              <a:t> </a:t>
            </a:r>
            <a:r>
              <a:rPr lang="ru-RU" sz="1500" b="1" i="1" dirty="0" err="1"/>
              <a:t>культури</a:t>
            </a:r>
            <a:r>
              <a:rPr lang="ru-RU" sz="1500" b="1" i="1" dirty="0"/>
              <a:t> (ЕАСЕА) та </a:t>
            </a:r>
            <a:r>
              <a:rPr lang="ru-RU" sz="1500" b="1" i="1" dirty="0" err="1"/>
              <a:t>Європейська</a:t>
            </a:r>
            <a:r>
              <a:rPr lang="ru-RU" sz="1500" b="1" i="1" dirty="0"/>
              <a:t> </a:t>
            </a:r>
            <a:r>
              <a:rPr lang="ru-RU" sz="1500" b="1" i="1" dirty="0" err="1"/>
              <a:t>Комісія</a:t>
            </a:r>
            <a:r>
              <a:rPr lang="ru-RU" sz="1500" b="1" i="1" dirty="0"/>
              <a:t> в </a:t>
            </a:r>
            <a:r>
              <a:rPr lang="ru-RU" sz="1500" b="1" i="1" dirty="0" err="1"/>
              <a:t>сфері</a:t>
            </a:r>
            <a:r>
              <a:rPr lang="ru-RU" sz="1500" b="1" i="1" dirty="0"/>
              <a:t> (</a:t>
            </a:r>
            <a:r>
              <a:rPr lang="ru-RU" sz="1500" b="1" i="1" dirty="0" err="1"/>
              <a:t>вищої</a:t>
            </a:r>
            <a:r>
              <a:rPr lang="ru-RU" sz="1500" b="1" i="1" dirty="0"/>
              <a:t>) </a:t>
            </a:r>
            <a:r>
              <a:rPr lang="ru-RU" sz="1500" b="1" i="1" dirty="0" err="1"/>
              <a:t>освіти</a:t>
            </a:r>
            <a:r>
              <a:rPr lang="ru-RU" sz="1500" b="1" i="1" dirty="0"/>
              <a:t> не </a:t>
            </a:r>
            <a:r>
              <a:rPr lang="ru-RU" sz="1500" b="1" i="1" dirty="0" err="1"/>
              <a:t>несуть</a:t>
            </a:r>
            <a:r>
              <a:rPr lang="ru-RU" sz="1500" b="1" i="1" dirty="0"/>
              <a:t> </a:t>
            </a:r>
            <a:r>
              <a:rPr lang="ru-RU" sz="1500" b="1" i="1" dirty="0" err="1"/>
              <a:t>відповідальності</a:t>
            </a:r>
            <a:r>
              <a:rPr lang="ru-RU" sz="1500" b="1" i="1" dirty="0"/>
              <a:t> за </a:t>
            </a:r>
            <a:r>
              <a:rPr lang="ru-RU" sz="1500" b="1" i="1" dirty="0" err="1"/>
              <a:t>використання</a:t>
            </a:r>
            <a:r>
              <a:rPr lang="ru-RU" sz="1500" b="1" i="1" dirty="0"/>
              <a:t> </a:t>
            </a:r>
            <a:r>
              <a:rPr lang="ru-RU" sz="1500" b="1" i="1" dirty="0" err="1"/>
              <a:t>інформації</a:t>
            </a:r>
            <a:r>
              <a:rPr lang="ru-RU" sz="1500" b="1" i="1" dirty="0"/>
              <a:t>, </a:t>
            </a:r>
            <a:r>
              <a:rPr lang="ru-RU" sz="1500" b="1" i="1" dirty="0" err="1"/>
              <a:t>що</a:t>
            </a:r>
            <a:r>
              <a:rPr lang="ru-RU" sz="1500" b="1" i="1" dirty="0"/>
              <a:t> </a:t>
            </a:r>
            <a:r>
              <a:rPr lang="ru-RU" sz="1500" b="1" i="1" dirty="0" err="1"/>
              <a:t>міститься</a:t>
            </a:r>
            <a:r>
              <a:rPr lang="ru-RU" sz="1500" b="1" i="1" dirty="0"/>
              <a:t> в </a:t>
            </a:r>
            <a:r>
              <a:rPr lang="ru-RU" sz="1500" b="1" i="1" dirty="0" err="1"/>
              <a:t>ньому</a:t>
            </a:r>
            <a:r>
              <a:rPr lang="ru-RU" sz="1500" b="1" i="1" dirty="0"/>
              <a:t>.</a:t>
            </a:r>
            <a:endParaRPr lang="ru-RU" sz="15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6" y="3408566"/>
            <a:ext cx="2911083" cy="23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12192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3725" y="359232"/>
            <a:ext cx="6776520" cy="1129420"/>
          </a:xfrm>
          <a:prstGeom prst="rect">
            <a:avLst/>
          </a:prstGeom>
          <a:noFill/>
          <a:ln>
            <a:solidFill>
              <a:srgbClr val="00D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Оцінювання якості вищої освіти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5536" y="2325189"/>
            <a:ext cx="11760927" cy="39972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i="1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На третьому етапі </a:t>
            </a: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адміністрація вищого навчального закладу організує моніторинг процесу оцінювання.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Через шість місяців після публікації кінцевих звітів для кожної програми на сайті Агентства, кожен заклад зобов’язаний надати Агентству календар і план моніторингу виконання рекомендацій комітету експертів. Зі свого боку Агентство публікує повний аналіз якості програм на своєму сайті. </a:t>
            </a:r>
            <a:endParaRPr lang="ru-RU" sz="22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</p:txBody>
      </p:sp>
      <p:pic>
        <p:nvPicPr>
          <p:cNvPr id="5" name="Picture 8" descr="D: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1" y="0"/>
            <a:ext cx="3619500" cy="10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0748"/>
            <a:ext cx="12192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62352" y="324726"/>
            <a:ext cx="6776520" cy="1129420"/>
          </a:xfrm>
          <a:prstGeom prst="rect">
            <a:avLst/>
          </a:prstGeom>
          <a:noFill/>
          <a:ln>
            <a:solidFill>
              <a:srgbClr val="00D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Оцінювання якості вищої освіти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1" y="0"/>
            <a:ext cx="3619500" cy="10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48195" y="1872308"/>
            <a:ext cx="11633368" cy="44315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5253" y="2050868"/>
            <a:ext cx="11090365" cy="16191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Ефективне забезпечення якості освіти у Бельгії уможливлено: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чіткими, зрозумілими і взаємоузгодженими законодавчими нормами;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організаційними механізмами, спрямованими на ефективну взаємодію між державою та ЗВО.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19" y="3818060"/>
            <a:ext cx="47625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0320"/>
            <a:ext cx="12192000" cy="48768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-5359" y="-14955"/>
            <a:ext cx="12192000" cy="1192380"/>
          </a:xfrm>
          <a:prstGeom prst="wedgeRectCallout">
            <a:avLst>
              <a:gd name="adj1" fmla="val -33219"/>
              <a:gd name="adj2" fmla="val 63812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87"/>
            <a:ext cx="946873" cy="1177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1321" y="2468894"/>
            <a:ext cx="5927386" cy="103104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ru-RU" sz="5900" dirty="0" err="1" smtClean="0">
                <a:ln>
                  <a:solidFill>
                    <a:srgbClr val="00CC99"/>
                  </a:solidFill>
                </a:ln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5900" dirty="0" smtClean="0">
                <a:ln>
                  <a:solidFill>
                    <a:srgbClr val="00CC99"/>
                  </a:solidFill>
                </a:ln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5900" dirty="0" err="1" smtClean="0">
                <a:ln>
                  <a:solidFill>
                    <a:srgbClr val="00CC99"/>
                  </a:solidFill>
                </a:ln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5900" dirty="0" smtClean="0">
                <a:ln>
                  <a:solidFill>
                    <a:srgbClr val="00CC99"/>
                  </a:solidFill>
                </a:ln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5900" dirty="0">
              <a:ln>
                <a:solidFill>
                  <a:srgbClr val="00CC99"/>
                </a:solidFill>
              </a:ln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4" y="1892830"/>
            <a:ext cx="3556185" cy="355618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5905518"/>
            <a:ext cx="12192000" cy="8617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1600" b="1" i="1" dirty="0" err="1"/>
              <a:t>Зміст</a:t>
            </a:r>
            <a:r>
              <a:rPr lang="ru-RU" sz="1600" b="1" i="1" dirty="0"/>
              <a:t> </a:t>
            </a:r>
            <a:r>
              <a:rPr lang="ru-RU" sz="1600" b="1" i="1" dirty="0" err="1" smtClean="0"/>
              <a:t>лекції</a:t>
            </a:r>
            <a:r>
              <a:rPr lang="ru-RU" sz="1600" b="1" i="1" dirty="0" smtClean="0"/>
              <a:t> </a:t>
            </a:r>
            <a:r>
              <a:rPr lang="ru-RU" sz="1600" b="1" i="1" dirty="0" err="1"/>
              <a:t>відображає</a:t>
            </a:r>
            <a:r>
              <a:rPr lang="ru-RU" sz="1600" b="1" i="1" dirty="0"/>
              <a:t> </a:t>
            </a:r>
            <a:r>
              <a:rPr lang="ru-RU" sz="1600" b="1" i="1" dirty="0" err="1"/>
              <a:t>виключно</a:t>
            </a:r>
            <a:r>
              <a:rPr lang="ru-RU" sz="1600" b="1" i="1" dirty="0"/>
              <a:t> думку </a:t>
            </a:r>
            <a:r>
              <a:rPr lang="ru-RU" sz="1600" b="1" i="1" dirty="0" err="1"/>
              <a:t>авторів</a:t>
            </a:r>
            <a:r>
              <a:rPr lang="ru-RU" sz="1600" b="1" i="1" dirty="0"/>
              <a:t>, </a:t>
            </a:r>
            <a:r>
              <a:rPr lang="ru-RU" sz="1600" b="1" i="1" dirty="0" err="1"/>
              <a:t>Виконавче</a:t>
            </a:r>
            <a:r>
              <a:rPr lang="ru-RU" sz="1600" b="1" i="1" dirty="0"/>
              <a:t> агентство </a:t>
            </a:r>
            <a:r>
              <a:rPr lang="ru-RU" sz="1600" b="1" i="1" dirty="0" err="1"/>
              <a:t>з</a:t>
            </a:r>
            <a:r>
              <a:rPr lang="ru-RU" sz="1600" b="1" i="1" dirty="0"/>
              <a:t> </a:t>
            </a:r>
            <a:r>
              <a:rPr lang="ru-RU" sz="1600" b="1" i="1" dirty="0" err="1"/>
              <a:t>питань</a:t>
            </a:r>
            <a:r>
              <a:rPr lang="ru-RU" sz="1600" b="1" i="1" dirty="0"/>
              <a:t> </a:t>
            </a:r>
            <a:r>
              <a:rPr lang="ru-RU" sz="1600" b="1" i="1" dirty="0" err="1"/>
              <a:t>освіти</a:t>
            </a:r>
            <a:r>
              <a:rPr lang="ru-RU" sz="1600" b="1" i="1" dirty="0"/>
              <a:t>, </a:t>
            </a:r>
            <a:r>
              <a:rPr lang="ru-RU" sz="1600" b="1" i="1" dirty="0" err="1"/>
              <a:t>аудіовізуальних</a:t>
            </a:r>
            <a:r>
              <a:rPr lang="ru-RU" sz="1600" b="1" i="1" dirty="0"/>
              <a:t> </a:t>
            </a:r>
            <a:r>
              <a:rPr lang="ru-RU" sz="1600" b="1" i="1" dirty="0" err="1"/>
              <a:t>засобів</a:t>
            </a:r>
            <a:r>
              <a:rPr lang="ru-RU" sz="1600" b="1" i="1" dirty="0"/>
              <a:t> </a:t>
            </a:r>
            <a:r>
              <a:rPr lang="ru-RU" sz="1600" b="1" i="1" dirty="0" err="1"/>
              <a:t>і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культури</a:t>
            </a:r>
            <a:r>
              <a:rPr lang="ru-RU" sz="1600" b="1" i="1" dirty="0"/>
              <a:t> (ЕАСЕА) та </a:t>
            </a:r>
            <a:r>
              <a:rPr lang="ru-RU" sz="1600" b="1" i="1" dirty="0" err="1"/>
              <a:t>Європейська</a:t>
            </a:r>
            <a:r>
              <a:rPr lang="ru-RU" sz="1600" b="1" i="1" dirty="0"/>
              <a:t> </a:t>
            </a:r>
            <a:r>
              <a:rPr lang="ru-RU" sz="1600" b="1" i="1" dirty="0" err="1"/>
              <a:t>Комісія</a:t>
            </a:r>
            <a:r>
              <a:rPr lang="ru-RU" sz="1600" b="1" i="1" dirty="0"/>
              <a:t> в </a:t>
            </a:r>
            <a:r>
              <a:rPr lang="ru-RU" sz="1600" b="1" i="1" dirty="0" err="1"/>
              <a:t>сфері</a:t>
            </a:r>
            <a:r>
              <a:rPr lang="ru-RU" sz="1600" b="1" i="1" dirty="0"/>
              <a:t> (</a:t>
            </a:r>
            <a:r>
              <a:rPr lang="ru-RU" sz="1600" b="1" i="1" dirty="0" err="1"/>
              <a:t>вищої</a:t>
            </a:r>
            <a:r>
              <a:rPr lang="ru-RU" sz="1600" b="1" i="1" dirty="0"/>
              <a:t>) </a:t>
            </a:r>
            <a:r>
              <a:rPr lang="ru-RU" sz="1600" b="1" i="1" dirty="0" err="1"/>
              <a:t>освіти</a:t>
            </a:r>
            <a:r>
              <a:rPr lang="ru-RU" sz="1600" b="1" i="1" dirty="0"/>
              <a:t> не </a:t>
            </a:r>
            <a:r>
              <a:rPr lang="ru-RU" sz="1600" b="1" i="1" dirty="0" err="1"/>
              <a:t>несуть</a:t>
            </a:r>
            <a:r>
              <a:rPr lang="ru-RU" sz="1600" b="1" i="1" dirty="0"/>
              <a:t> </a:t>
            </a:r>
            <a:r>
              <a:rPr lang="ru-RU" sz="1600" b="1" i="1" dirty="0" err="1"/>
              <a:t>відповідальності</a:t>
            </a:r>
            <a:r>
              <a:rPr lang="ru-RU" sz="1600" b="1" i="1" dirty="0"/>
              <a:t> за </a:t>
            </a:r>
            <a:r>
              <a:rPr lang="ru-RU" sz="1600" b="1" i="1" dirty="0" err="1"/>
              <a:t>використання</a:t>
            </a:r>
            <a:r>
              <a:rPr lang="ru-RU" sz="1600" b="1" i="1" dirty="0"/>
              <a:t> </a:t>
            </a:r>
            <a:r>
              <a:rPr lang="ru-RU" sz="1600" b="1" i="1" dirty="0" err="1"/>
              <a:t>інформації</a:t>
            </a:r>
            <a:r>
              <a:rPr lang="ru-RU" sz="1600" b="1" i="1" dirty="0"/>
              <a:t>, </a:t>
            </a:r>
            <a:r>
              <a:rPr lang="ru-RU" sz="1600" b="1" i="1" dirty="0" err="1"/>
              <a:t>що</a:t>
            </a:r>
            <a:r>
              <a:rPr lang="ru-RU" sz="1600" b="1" i="1" dirty="0"/>
              <a:t> </a:t>
            </a:r>
            <a:r>
              <a:rPr lang="ru-RU" sz="1600" b="1" i="1" dirty="0" err="1"/>
              <a:t>міститься</a:t>
            </a:r>
            <a:r>
              <a:rPr lang="ru-RU" sz="1600" b="1" i="1" dirty="0"/>
              <a:t> в </a:t>
            </a:r>
            <a:r>
              <a:rPr lang="ru-RU" sz="1600" b="1" i="1" dirty="0" err="1"/>
              <a:t>ньому</a:t>
            </a:r>
            <a:r>
              <a:rPr lang="ru-RU" sz="1600" b="1" i="1" dirty="0"/>
              <a:t>.</a:t>
            </a:r>
            <a:endParaRPr lang="ru-RU" sz="1600" i="1" dirty="0"/>
          </a:p>
        </p:txBody>
      </p:sp>
      <p:pic>
        <p:nvPicPr>
          <p:cNvPr id="8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1" y="0"/>
            <a:ext cx="3619500" cy="10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6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0" y="0"/>
            <a:ext cx="12192000" cy="1152128"/>
          </a:xfrm>
          <a:prstGeom prst="wedgeRectCallout">
            <a:avLst>
              <a:gd name="adj1" fmla="val -33219"/>
              <a:gd name="adj2" fmla="val 60095"/>
            </a:avLst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266"/>
            <a:ext cx="946873" cy="11774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59" y="1900624"/>
            <a:ext cx="11331412" cy="166198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Нормативно-правові засади забезпечення якості вищої освіти у Бельгії.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Процедура внутрішнього забезпечення якості вищої освіти у Бельгії.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Процедура зовнішнього забезпечення якості вищої освіти у Бельгії.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Діяльність агенцій із забезпечення якості у Бельгії.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Управління якістю вищої освіти у Бельгії.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0320"/>
            <a:ext cx="12192000" cy="4876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2276872"/>
            <a:ext cx="4692127" cy="4754099"/>
          </a:xfrm>
          <a:prstGeom prst="rect">
            <a:avLst/>
          </a:prstGeom>
        </p:spPr>
      </p:pic>
      <p:pic>
        <p:nvPicPr>
          <p:cNvPr id="7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1" y="0"/>
            <a:ext cx="3619500" cy="10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/>
          <p:nvPr/>
        </p:nvSpPr>
        <p:spPr>
          <a:xfrm>
            <a:off x="2207408" y="0"/>
            <a:ext cx="5435596" cy="1129420"/>
          </a:xfrm>
          <a:prstGeom prst="rect">
            <a:avLst/>
          </a:prstGeom>
          <a:noFill/>
          <a:ln>
            <a:solidFill>
              <a:srgbClr val="00D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12192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07740" y="385111"/>
            <a:ext cx="6776520" cy="1129420"/>
          </a:xfrm>
          <a:prstGeom prst="rect">
            <a:avLst/>
          </a:prstGeom>
          <a:noFill/>
          <a:ln>
            <a:solidFill>
              <a:srgbClr val="00D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Бельгія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7308" y="1891438"/>
            <a:ext cx="11717383" cy="4535487"/>
          </a:xfrm>
          <a:prstGeom prst="roundRect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Офіційна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назва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: </a:t>
            </a:r>
            <a:r>
              <a:rPr lang="ru-RU" sz="2400" b="1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Королівство</a:t>
            </a:r>
            <a:r>
              <a:rPr lang="ru-RU" sz="2400" b="1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b="1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Бельгія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 —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держава у 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Західній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Європі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. 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На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півночі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омивається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 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Північним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морем.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На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суходолі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межує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на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півночі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з 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Нідерландами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, 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на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сході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 —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з 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Німеччиною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 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і Люксембургом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, 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на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півдні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 —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з 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Францією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. </a:t>
            </a:r>
            <a:endParaRPr lang="uk-UA" sz="24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Площа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країни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 —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30 528 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км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² (139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місце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у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світі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),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населення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 —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11 161 600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осіб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(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відповідно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до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оцінки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на 2014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рік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).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За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густотою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населення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(367 ос. на 1 км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²)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Бельгія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посідає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одне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з перших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місць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у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світі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.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Столиця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 –Брюссель (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нід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. 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Brussel, 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фр.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 </a:t>
            </a:r>
            <a:r>
              <a:rPr lang="en-US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Bruxelles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)</a:t>
            </a:r>
            <a:r>
              <a:rPr lang="uk-UA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,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 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населення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якого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становить 1 154 600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осіб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(за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даними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2013 року).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Серед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інших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великих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міст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слід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виділити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 Антверпен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, 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Льовен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, 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Мехелен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, 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Гент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, </a:t>
            </a:r>
            <a:r>
              <a:rPr lang="ru-RU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Брюгге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,</a:t>
            </a:r>
            <a:r>
              <a:rPr lang="uk-UA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ru-RU" sz="24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Льєж</a:t>
            </a:r>
            <a:r>
              <a:rPr lang="en-US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.</a:t>
            </a:r>
            <a:endParaRPr lang="uk-UA" sz="24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</p:txBody>
      </p:sp>
      <p:pic>
        <p:nvPicPr>
          <p:cNvPr id="5" name="Picture 8" descr="D: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1" y="0"/>
            <a:ext cx="3619500" cy="10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66" y="41435"/>
            <a:ext cx="2643995" cy="19829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12192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07740" y="385111"/>
            <a:ext cx="5961807" cy="1129420"/>
          </a:xfrm>
          <a:prstGeom prst="rect">
            <a:avLst/>
          </a:prstGeom>
          <a:noFill/>
          <a:ln>
            <a:solidFill>
              <a:srgbClr val="00D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освіти в Бельгії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504" y="2114638"/>
            <a:ext cx="11887200" cy="41424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uk-UA" sz="2400" dirty="0">
              <a:solidFill>
                <a:schemeClr val="bg1"/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142504" y="2529443"/>
            <a:ext cx="5569527" cy="2755077"/>
            <a:chOff x="368135" y="2672401"/>
            <a:chExt cx="6400800" cy="313463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660300" y="2672401"/>
              <a:ext cx="1994827" cy="890588"/>
            </a:xfrm>
            <a:prstGeom prst="rect">
              <a:avLst/>
            </a:prstGeom>
            <a:solidFill>
              <a:srgbClr val="0066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Освіта в Бельгії</a:t>
              </a:r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03760" y="3990108"/>
              <a:ext cx="2042557" cy="6293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6666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rPr>
                <a:t>Франкомовна спільнота</a:t>
              </a:r>
              <a:endParaRPr lang="ru-RU" sz="1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797631" y="3952752"/>
              <a:ext cx="1933286" cy="60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6666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rPr>
                <a:t>Фламандська спільнота</a:t>
              </a:r>
              <a:endParaRPr lang="ru-RU" sz="1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68135" y="4940135"/>
              <a:ext cx="2113808" cy="8546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6666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rPr>
                <a:t>Міністерство освіти франкомовної спільноти</a:t>
              </a:r>
              <a:endParaRPr lang="ru-RU" sz="1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497947" y="4914695"/>
              <a:ext cx="2270988" cy="8923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6666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rPr>
                <a:t>Міністерство освіти фламандської спільноти</a:t>
              </a:r>
              <a:endParaRPr lang="ru-RU" sz="1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10800000" flipV="1">
              <a:off x="1733798" y="3574039"/>
              <a:ext cx="926571" cy="416070"/>
            </a:xfrm>
            <a:prstGeom prst="straightConnector1">
              <a:avLst/>
            </a:prstGeom>
            <a:ln w="28575">
              <a:solidFill>
                <a:srgbClr val="006666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4643829" y="3562225"/>
              <a:ext cx="688192" cy="392258"/>
            </a:xfrm>
            <a:prstGeom prst="straightConnector1">
              <a:avLst/>
            </a:prstGeom>
            <a:ln w="28575">
              <a:solidFill>
                <a:srgbClr val="006666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6" idx="2"/>
              <a:endCxn id="8" idx="0"/>
            </p:cNvCxnSpPr>
            <p:nvPr/>
          </p:nvCxnSpPr>
          <p:spPr>
            <a:xfrm rot="5400000">
              <a:off x="1264722" y="4779818"/>
              <a:ext cx="320634" cy="1588"/>
            </a:xfrm>
            <a:prstGeom prst="straightConnector1">
              <a:avLst/>
            </a:prstGeom>
            <a:ln w="28575">
              <a:solidFill>
                <a:srgbClr val="006666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7" idx="2"/>
              <a:endCxn id="9" idx="0"/>
            </p:cNvCxnSpPr>
            <p:nvPr/>
          </p:nvCxnSpPr>
          <p:spPr>
            <a:xfrm flipH="1">
              <a:off x="5633441" y="4560125"/>
              <a:ext cx="130833" cy="354570"/>
            </a:xfrm>
            <a:prstGeom prst="straightConnector1">
              <a:avLst/>
            </a:prstGeom>
            <a:ln w="28575">
              <a:solidFill>
                <a:srgbClr val="006666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5973288" y="3016331"/>
            <a:ext cx="6056416" cy="1793175"/>
            <a:chOff x="368300" y="2576513"/>
            <a:chExt cx="8680450" cy="2289175"/>
          </a:xfrm>
        </p:grpSpPr>
        <p:sp>
          <p:nvSpPr>
            <p:cNvPr id="53" name="Овал 52"/>
            <p:cNvSpPr/>
            <p:nvPr/>
          </p:nvSpPr>
          <p:spPr>
            <a:xfrm>
              <a:off x="368300" y="2671763"/>
              <a:ext cx="1863725" cy="1770062"/>
            </a:xfrm>
            <a:prstGeom prst="ellipse">
              <a:avLst/>
            </a:prstGeom>
            <a:solidFill>
              <a:srgbClr val="0066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Освіта Бельгії</a:t>
              </a:r>
              <a:endParaRPr lang="ru-RU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122613" y="2576513"/>
              <a:ext cx="2909887" cy="6413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66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rPr>
                <a:t>Дошкільна освіта</a:t>
              </a:r>
              <a:endParaRPr lang="ru-RU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121025" y="3406775"/>
              <a:ext cx="2909888" cy="6413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66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rPr>
                <a:t>Шкільна освіта</a:t>
              </a:r>
              <a:endParaRPr lang="ru-RU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119438" y="4224338"/>
              <a:ext cx="2909887" cy="6413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66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rPr>
                <a:t>Вища освіта</a:t>
              </a:r>
              <a:endParaRPr lang="ru-RU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6980238" y="2708275"/>
              <a:ext cx="2068512" cy="1946275"/>
            </a:xfrm>
            <a:prstGeom prst="ellipse">
              <a:avLst/>
            </a:prstGeom>
            <a:solidFill>
              <a:srgbClr val="0066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Безкоштовна</a:t>
              </a:r>
              <a:endParaRPr lang="ru-RU" dirty="0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2232025" y="3646488"/>
              <a:ext cx="606425" cy="4762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1988344" y="3710781"/>
              <a:ext cx="1651000" cy="1588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>
              <a:endCxn id="54" idx="1"/>
            </p:cNvCxnSpPr>
            <p:nvPr/>
          </p:nvCxnSpPr>
          <p:spPr>
            <a:xfrm>
              <a:off x="2814638" y="2897188"/>
              <a:ext cx="307975" cy="0"/>
            </a:xfrm>
            <a:prstGeom prst="straightConnector1">
              <a:avLst/>
            </a:prstGeom>
            <a:ln w="28575">
              <a:solidFill>
                <a:srgbClr val="006666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>
              <a:off x="2800350" y="3643313"/>
              <a:ext cx="309563" cy="0"/>
            </a:xfrm>
            <a:prstGeom prst="straightConnector1">
              <a:avLst/>
            </a:prstGeom>
            <a:ln w="28575">
              <a:solidFill>
                <a:srgbClr val="006666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2822575" y="4521200"/>
              <a:ext cx="307975" cy="0"/>
            </a:xfrm>
            <a:prstGeom prst="straightConnector1">
              <a:avLst/>
            </a:prstGeom>
            <a:ln w="28575">
              <a:solidFill>
                <a:srgbClr val="006666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>
              <a:stCxn id="54" idx="3"/>
              <a:endCxn id="57" idx="2"/>
            </p:cNvCxnSpPr>
            <p:nvPr/>
          </p:nvCxnSpPr>
          <p:spPr>
            <a:xfrm>
              <a:off x="6032500" y="2897188"/>
              <a:ext cx="947738" cy="784225"/>
            </a:xfrm>
            <a:prstGeom prst="straightConnector1">
              <a:avLst/>
            </a:prstGeom>
            <a:ln w="28575">
              <a:solidFill>
                <a:srgbClr val="006666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>
              <a:stCxn id="55" idx="3"/>
              <a:endCxn id="57" idx="2"/>
            </p:cNvCxnSpPr>
            <p:nvPr/>
          </p:nvCxnSpPr>
          <p:spPr>
            <a:xfrm flipV="1">
              <a:off x="6030913" y="3681413"/>
              <a:ext cx="949325" cy="46037"/>
            </a:xfrm>
            <a:prstGeom prst="straightConnector1">
              <a:avLst/>
            </a:prstGeom>
            <a:ln w="28575">
              <a:solidFill>
                <a:srgbClr val="006666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>
              <a:stCxn id="56" idx="3"/>
              <a:endCxn id="57" idx="2"/>
            </p:cNvCxnSpPr>
            <p:nvPr/>
          </p:nvCxnSpPr>
          <p:spPr>
            <a:xfrm flipV="1">
              <a:off x="6029325" y="3681413"/>
              <a:ext cx="950913" cy="863600"/>
            </a:xfrm>
            <a:prstGeom prst="straightConnector1">
              <a:avLst/>
            </a:prstGeom>
            <a:ln w="28575">
              <a:solidFill>
                <a:srgbClr val="006666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9" name="Picture 8" descr="D: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1" y="0"/>
            <a:ext cx="3619500" cy="10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77" y="4220071"/>
            <a:ext cx="3894424" cy="2920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12192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10593" y="126318"/>
            <a:ext cx="6776520" cy="1129420"/>
          </a:xfrm>
          <a:prstGeom prst="rect">
            <a:avLst/>
          </a:prstGeom>
          <a:noFill/>
          <a:ln>
            <a:solidFill>
              <a:srgbClr val="00D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Оцінювання якості шкільної освіти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6571" y="2364377"/>
            <a:ext cx="11612880" cy="39057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Вільний підхід до внутрішнього забезпечення якості освіти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Розробка школами власних механізмів якості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Фінансування тренінгів для вчителів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Постійне вдосконалення шкільного менеджменту</a:t>
            </a:r>
          </a:p>
        </p:txBody>
      </p:sp>
      <p:pic>
        <p:nvPicPr>
          <p:cNvPr id="5" name="Picture 8" descr="D: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1" y="0"/>
            <a:ext cx="3619500" cy="10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5" y="2636757"/>
            <a:ext cx="3361036" cy="33610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12192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1197" y="316099"/>
            <a:ext cx="6776520" cy="1129420"/>
          </a:xfrm>
          <a:prstGeom prst="rect">
            <a:avLst/>
          </a:prstGeom>
          <a:noFill/>
          <a:ln>
            <a:solidFill>
              <a:srgbClr val="00D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Оцінювання якості вищої освіти в Бельгії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2623" y="2168434"/>
            <a:ext cx="11586754" cy="43107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i="1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Основні фактори, що вплинули на розвиток системи управління якістю вищої освіти: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Болонський процес та конференції європейських міністрів освіти з імплементації його положень;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Постанова </a:t>
            </a:r>
            <a:r>
              <a:rPr lang="uk-UA" sz="22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“Про</a:t>
            </a: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освіту соціального </a:t>
            </a:r>
            <a:r>
              <a:rPr lang="uk-UA" sz="22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розвитку”</a:t>
            </a: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(навчальні заклади франкомовної громади);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Заходи щодо оптимізації та скорочення витрат на вищу освіту, які полягали у створенні вищих шкіл (</a:t>
            </a:r>
            <a:r>
              <a:rPr lang="en-US" sz="2200" dirty="0" err="1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hautesecoles</a:t>
            </a: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)</a:t>
            </a:r>
            <a:r>
              <a:rPr lang="en-US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та об‘єднанні університетів у так звані «полюси науки та освіти»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Реформа системи вищої освіти 2013 р. щодо нової організації структури навчання для всіх ЗВО.</a:t>
            </a:r>
          </a:p>
        </p:txBody>
      </p:sp>
      <p:pic>
        <p:nvPicPr>
          <p:cNvPr id="5" name="Picture 8" descr="D: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1" y="0"/>
            <a:ext cx="3619500" cy="10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12192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83121" y="367858"/>
            <a:ext cx="6776520" cy="1129420"/>
          </a:xfrm>
          <a:prstGeom prst="rect">
            <a:avLst/>
          </a:prstGeom>
          <a:noFill/>
          <a:ln>
            <a:solidFill>
              <a:srgbClr val="00D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Оцінювання якості вищої освіти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217" y="2259874"/>
            <a:ext cx="11547566" cy="39841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Процедура оцінювання здійснюється у декілька етапів: </a:t>
            </a:r>
            <a:endParaRPr lang="ru-RU" sz="28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внутрішнє оцінювання (самооцінка);</a:t>
            </a:r>
            <a:endParaRPr lang="ru-RU" sz="24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зовнішнє оцінювання;</a:t>
            </a:r>
            <a:endParaRPr lang="ru-RU" sz="24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моніторинг виконання рекомендацій </a:t>
            </a:r>
            <a:r>
              <a:rPr lang="uk-UA" sz="24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експертів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uk-UA" sz="24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та повний аналіз якості оцінюваних програм. </a:t>
            </a:r>
            <a:endParaRPr lang="ru-RU" sz="24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</p:txBody>
      </p:sp>
      <p:pic>
        <p:nvPicPr>
          <p:cNvPr id="5" name="Picture 8" descr="D: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1" y="0"/>
            <a:ext cx="3619500" cy="10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1199" y="2740381"/>
            <a:ext cx="2142309" cy="30231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12192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9001" y="376484"/>
            <a:ext cx="6776520" cy="1129420"/>
          </a:xfrm>
          <a:prstGeom prst="rect">
            <a:avLst/>
          </a:prstGeom>
          <a:noFill/>
          <a:ln>
            <a:solidFill>
              <a:srgbClr val="00D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Оцінювання якості вищої освіти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510" y="2325189"/>
            <a:ext cx="11586754" cy="40233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i="1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На першому етапі</a:t>
            </a: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, згідно з методологічним гідом координатора, оцінювання відбувається мобілізація учасників процесу в закладі для здійснення самооцінки.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i="1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Завданнями цього етапу є:</a:t>
            </a:r>
            <a:endParaRPr lang="ru-RU" sz="2200" i="1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визначити підрозділ закладу для проведення оцінювання; </a:t>
            </a:r>
            <a:endParaRPr lang="ru-RU" sz="22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обрати та представити підхід до управління якістю в оцінюваному підрозділі закладу; </a:t>
            </a:r>
            <a:endParaRPr lang="ru-RU" sz="22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надати основну інформацію та критичну самооцінку (аналіз SWOT і план дій з поліпшення якості) навчальної програми за участю всіх зацікавлених сторін.</a:t>
            </a:r>
            <a:endParaRPr lang="ru-RU" sz="22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dirty="0">
              <a:solidFill>
                <a:schemeClr val="tx1"/>
              </a:solidFill>
            </a:endParaRPr>
          </a:p>
        </p:txBody>
      </p:sp>
      <p:pic>
        <p:nvPicPr>
          <p:cNvPr id="5" name="Picture 8" descr="D: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1" y="0"/>
            <a:ext cx="3619500" cy="10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12192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91748" y="402364"/>
            <a:ext cx="6776520" cy="1129420"/>
          </a:xfrm>
          <a:prstGeom prst="rect">
            <a:avLst/>
          </a:prstGeom>
          <a:noFill/>
          <a:ln>
            <a:solidFill>
              <a:srgbClr val="00D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Оцінювання якості вищої освіти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817" y="1892028"/>
            <a:ext cx="11887200" cy="46132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i="1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На другому етапі</a:t>
            </a:r>
            <a:r>
              <a:rPr lang="uk-UA" sz="2200" i="1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 </a:t>
            </a: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відбувається </a:t>
            </a:r>
            <a:r>
              <a:rPr lang="uk-UA" sz="2200" i="1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зовнішнє оцінювання</a:t>
            </a: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, під час якого експерти аналізують звіт із самооцінки, відвідують заклади та зустрічаються з учасниками процесу самооцінки. Експерти розробляють спочатку попередній звіт для університетського керівництва, а потім кінцевий звіт із позицією адміністрації, який передається до Агентства і публікується на його сайті.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i="1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i="1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Завданнями другої фази є: </a:t>
            </a:r>
            <a:endParaRPr lang="ru-RU" sz="2200" i="1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затвердити діагностику в звіті самооцінки; </a:t>
            </a:r>
            <a:endParaRPr lang="ru-RU" sz="22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надати можливість обговорення конкретних практик та обміну досвідом; – розглянути більш широку перспективу; </a:t>
            </a:r>
            <a:endParaRPr lang="ru-RU" sz="22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розробити певні рекомендації. </a:t>
            </a:r>
            <a:endParaRPr lang="ru-RU" sz="22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</a:rPr>
              <a:t>	Члени комітету експертів використовують методологічний гід та методичні матеріали щодо стану вищої освіти в Громадах Валлонії та Брюсселя у процесі роботи. </a:t>
            </a:r>
            <a:endParaRPr lang="ru-RU" sz="2200" dirty="0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</p:txBody>
      </p:sp>
      <p:pic>
        <p:nvPicPr>
          <p:cNvPr id="5" name="Picture 8" descr="D: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1" y="0"/>
            <a:ext cx="3619500" cy="10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577</Words>
  <Application>Microsoft Office PowerPoint</Application>
  <PresentationFormat>Произвольный</PresentationFormat>
  <Paragraphs>71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Ошуркевич</cp:lastModifiedBy>
  <cp:revision>90</cp:revision>
  <dcterms:created xsi:type="dcterms:W3CDTF">2018-10-08T13:43:20Z</dcterms:created>
  <dcterms:modified xsi:type="dcterms:W3CDTF">2018-11-29T15:55:16Z</dcterms:modified>
</cp:coreProperties>
</file>