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80" r:id="rId3"/>
    <p:sldId id="257" r:id="rId4"/>
    <p:sldId id="258" r:id="rId5"/>
    <p:sldId id="259" r:id="rId6"/>
    <p:sldId id="264" r:id="rId7"/>
    <p:sldId id="269" r:id="rId8"/>
    <p:sldId id="270" r:id="rId9"/>
    <p:sldId id="271" r:id="rId10"/>
    <p:sldId id="272" r:id="rId11"/>
    <p:sldId id="273" r:id="rId12"/>
    <p:sldId id="274" r:id="rId13"/>
    <p:sldId id="275" r:id="rId14"/>
    <p:sldId id="276" r:id="rId15"/>
    <p:sldId id="277" r:id="rId16"/>
    <p:sldId id="278" r:id="rId17"/>
    <p:sldId id="281" r:id="rId18"/>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082A8BBB-BAE0-478D-8CA6-DCDA331BEB6F}" type="datetimeFigureOut">
              <a:rPr lang="uk-UA" smtClean="0"/>
              <a:pPr/>
              <a:t>29.11.2018</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816A805-EF74-4323-8CCA-1AD74F36A3A3}" type="slidenum">
              <a:rPr lang="uk-UA" smtClean="0"/>
              <a:pPr/>
              <a:t>‹№›</a:t>
            </a:fld>
            <a:endParaRPr lang="uk-UA"/>
          </a:p>
        </p:txBody>
      </p:sp>
    </p:spTree>
    <p:extLst>
      <p:ext uri="{BB962C8B-B14F-4D97-AF65-F5344CB8AC3E}">
        <p14:creationId xmlns:p14="http://schemas.microsoft.com/office/powerpoint/2010/main" xmlns="" val="432339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082A8BBB-BAE0-478D-8CA6-DCDA331BEB6F}" type="datetimeFigureOut">
              <a:rPr lang="uk-UA" smtClean="0"/>
              <a:pPr/>
              <a:t>29.11.2018</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816A805-EF74-4323-8CCA-1AD74F36A3A3}" type="slidenum">
              <a:rPr lang="uk-UA" smtClean="0"/>
              <a:pPr/>
              <a:t>‹№›</a:t>
            </a:fld>
            <a:endParaRPr lang="uk-UA"/>
          </a:p>
        </p:txBody>
      </p:sp>
    </p:spTree>
    <p:extLst>
      <p:ext uri="{BB962C8B-B14F-4D97-AF65-F5344CB8AC3E}">
        <p14:creationId xmlns:p14="http://schemas.microsoft.com/office/powerpoint/2010/main" xmlns="" val="2603048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082A8BBB-BAE0-478D-8CA6-DCDA331BEB6F}" type="datetimeFigureOut">
              <a:rPr lang="uk-UA" smtClean="0"/>
              <a:pPr/>
              <a:t>29.11.2018</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816A805-EF74-4323-8CCA-1AD74F36A3A3}" type="slidenum">
              <a:rPr lang="uk-UA" smtClean="0"/>
              <a:pPr/>
              <a:t>‹№›</a:t>
            </a:fld>
            <a:endParaRPr lang="uk-UA"/>
          </a:p>
        </p:txBody>
      </p:sp>
    </p:spTree>
    <p:extLst>
      <p:ext uri="{BB962C8B-B14F-4D97-AF65-F5344CB8AC3E}">
        <p14:creationId xmlns:p14="http://schemas.microsoft.com/office/powerpoint/2010/main" xmlns="" val="943746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082A8BBB-BAE0-478D-8CA6-DCDA331BEB6F}" type="datetimeFigureOut">
              <a:rPr lang="uk-UA" smtClean="0"/>
              <a:pPr/>
              <a:t>29.11.2018</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816A805-EF74-4323-8CCA-1AD74F36A3A3}" type="slidenum">
              <a:rPr lang="uk-UA" smtClean="0"/>
              <a:pPr/>
              <a:t>‹№›</a:t>
            </a:fld>
            <a:endParaRPr lang="uk-UA"/>
          </a:p>
        </p:txBody>
      </p:sp>
    </p:spTree>
    <p:extLst>
      <p:ext uri="{BB962C8B-B14F-4D97-AF65-F5344CB8AC3E}">
        <p14:creationId xmlns:p14="http://schemas.microsoft.com/office/powerpoint/2010/main" xmlns="" val="3618013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82A8BBB-BAE0-478D-8CA6-DCDA331BEB6F}" type="datetimeFigureOut">
              <a:rPr lang="uk-UA" smtClean="0"/>
              <a:pPr/>
              <a:t>29.11.2018</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816A805-EF74-4323-8CCA-1AD74F36A3A3}" type="slidenum">
              <a:rPr lang="uk-UA" smtClean="0"/>
              <a:pPr/>
              <a:t>‹№›</a:t>
            </a:fld>
            <a:endParaRPr lang="uk-UA"/>
          </a:p>
        </p:txBody>
      </p:sp>
    </p:spTree>
    <p:extLst>
      <p:ext uri="{BB962C8B-B14F-4D97-AF65-F5344CB8AC3E}">
        <p14:creationId xmlns:p14="http://schemas.microsoft.com/office/powerpoint/2010/main" xmlns="" val="3508475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082A8BBB-BAE0-478D-8CA6-DCDA331BEB6F}" type="datetimeFigureOut">
              <a:rPr lang="uk-UA" smtClean="0"/>
              <a:pPr/>
              <a:t>29.11.2018</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5816A805-EF74-4323-8CCA-1AD74F36A3A3}" type="slidenum">
              <a:rPr lang="uk-UA" smtClean="0"/>
              <a:pPr/>
              <a:t>‹№›</a:t>
            </a:fld>
            <a:endParaRPr lang="uk-UA"/>
          </a:p>
        </p:txBody>
      </p:sp>
    </p:spTree>
    <p:extLst>
      <p:ext uri="{BB962C8B-B14F-4D97-AF65-F5344CB8AC3E}">
        <p14:creationId xmlns:p14="http://schemas.microsoft.com/office/powerpoint/2010/main" xmlns="" val="2746057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082A8BBB-BAE0-478D-8CA6-DCDA331BEB6F}" type="datetimeFigureOut">
              <a:rPr lang="uk-UA" smtClean="0"/>
              <a:pPr/>
              <a:t>29.11.2018</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5816A805-EF74-4323-8CCA-1AD74F36A3A3}" type="slidenum">
              <a:rPr lang="uk-UA" smtClean="0"/>
              <a:pPr/>
              <a:t>‹№›</a:t>
            </a:fld>
            <a:endParaRPr lang="uk-UA"/>
          </a:p>
        </p:txBody>
      </p:sp>
    </p:spTree>
    <p:extLst>
      <p:ext uri="{BB962C8B-B14F-4D97-AF65-F5344CB8AC3E}">
        <p14:creationId xmlns:p14="http://schemas.microsoft.com/office/powerpoint/2010/main" xmlns="" val="3925222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082A8BBB-BAE0-478D-8CA6-DCDA331BEB6F}" type="datetimeFigureOut">
              <a:rPr lang="uk-UA" smtClean="0"/>
              <a:pPr/>
              <a:t>29.11.2018</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5816A805-EF74-4323-8CCA-1AD74F36A3A3}" type="slidenum">
              <a:rPr lang="uk-UA" smtClean="0"/>
              <a:pPr/>
              <a:t>‹№›</a:t>
            </a:fld>
            <a:endParaRPr lang="uk-UA"/>
          </a:p>
        </p:txBody>
      </p:sp>
    </p:spTree>
    <p:extLst>
      <p:ext uri="{BB962C8B-B14F-4D97-AF65-F5344CB8AC3E}">
        <p14:creationId xmlns:p14="http://schemas.microsoft.com/office/powerpoint/2010/main" xmlns="" val="3487237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82A8BBB-BAE0-478D-8CA6-DCDA331BEB6F}" type="datetimeFigureOut">
              <a:rPr lang="uk-UA" smtClean="0"/>
              <a:pPr/>
              <a:t>29.11.2018</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5816A805-EF74-4323-8CCA-1AD74F36A3A3}" type="slidenum">
              <a:rPr lang="uk-UA" smtClean="0"/>
              <a:pPr/>
              <a:t>‹№›</a:t>
            </a:fld>
            <a:endParaRPr lang="uk-UA"/>
          </a:p>
        </p:txBody>
      </p:sp>
    </p:spTree>
    <p:extLst>
      <p:ext uri="{BB962C8B-B14F-4D97-AF65-F5344CB8AC3E}">
        <p14:creationId xmlns:p14="http://schemas.microsoft.com/office/powerpoint/2010/main" xmlns="" val="2938264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82A8BBB-BAE0-478D-8CA6-DCDA331BEB6F}" type="datetimeFigureOut">
              <a:rPr lang="uk-UA" smtClean="0"/>
              <a:pPr/>
              <a:t>29.11.2018</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5816A805-EF74-4323-8CCA-1AD74F36A3A3}" type="slidenum">
              <a:rPr lang="uk-UA" smtClean="0"/>
              <a:pPr/>
              <a:t>‹№›</a:t>
            </a:fld>
            <a:endParaRPr lang="uk-UA"/>
          </a:p>
        </p:txBody>
      </p:sp>
    </p:spTree>
    <p:extLst>
      <p:ext uri="{BB962C8B-B14F-4D97-AF65-F5344CB8AC3E}">
        <p14:creationId xmlns:p14="http://schemas.microsoft.com/office/powerpoint/2010/main" xmlns="" val="3433748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82A8BBB-BAE0-478D-8CA6-DCDA331BEB6F}" type="datetimeFigureOut">
              <a:rPr lang="uk-UA" smtClean="0"/>
              <a:pPr/>
              <a:t>29.11.2018</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5816A805-EF74-4323-8CCA-1AD74F36A3A3}" type="slidenum">
              <a:rPr lang="uk-UA" smtClean="0"/>
              <a:pPr/>
              <a:t>‹№›</a:t>
            </a:fld>
            <a:endParaRPr lang="uk-UA"/>
          </a:p>
        </p:txBody>
      </p:sp>
    </p:spTree>
    <p:extLst>
      <p:ext uri="{BB962C8B-B14F-4D97-AF65-F5344CB8AC3E}">
        <p14:creationId xmlns:p14="http://schemas.microsoft.com/office/powerpoint/2010/main" xmlns="" val="2711647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A8BBB-BAE0-478D-8CA6-DCDA331BEB6F}" type="datetimeFigureOut">
              <a:rPr lang="uk-UA" smtClean="0"/>
              <a:pPr/>
              <a:t>29.11.2018</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16A805-EF74-4323-8CCA-1AD74F36A3A3}" type="slidenum">
              <a:rPr lang="uk-UA" smtClean="0"/>
              <a:pPr/>
              <a:t>‹№›</a:t>
            </a:fld>
            <a:endParaRPr lang="uk-UA"/>
          </a:p>
        </p:txBody>
      </p:sp>
    </p:spTree>
    <p:extLst>
      <p:ext uri="{BB962C8B-B14F-4D97-AF65-F5344CB8AC3E}">
        <p14:creationId xmlns:p14="http://schemas.microsoft.com/office/powerpoint/2010/main" xmlns="" val="392275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ая выноска 3"/>
          <p:cNvSpPr/>
          <p:nvPr/>
        </p:nvSpPr>
        <p:spPr>
          <a:xfrm>
            <a:off x="0" y="20266"/>
            <a:ext cx="9144000" cy="1796819"/>
          </a:xfrm>
          <a:prstGeom prst="wedgeRectCallout">
            <a:avLst>
              <a:gd name="adj1" fmla="val -34343"/>
              <a:gd name="adj2" fmla="val 60897"/>
            </a:avLst>
          </a:prstGeom>
          <a:solidFill>
            <a:srgbClr val="33CCCC"/>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lIns="114108" tIns="57054" rIns="114108" bIns="57054" rtlCol="0" anchor="ctr"/>
          <a:lstStyle/>
          <a:p>
            <a:pPr algn="ctr" defTabSz="570540" eaLnBrk="0" hangingPunct="0"/>
            <a:endParaRPr lang="ru-RU" sz="3500" b="1" dirty="0">
              <a:ln>
                <a:solidFill>
                  <a:prstClr val="white"/>
                </a:solidFill>
              </a:ln>
              <a:solidFill>
                <a:prstClr val="white"/>
              </a:solidFill>
              <a:effectLst>
                <a:outerShdw blurRad="60007" dist="310007" dir="7680000" sy="30000" kx="1300200" algn="ctr" rotWithShape="0">
                  <a:prstClr val="black">
                    <a:alpha val="32000"/>
                  </a:prstClr>
                </a:outerShdw>
              </a:effectLst>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20267"/>
            <a:ext cx="666158" cy="1104478"/>
          </a:xfrm>
          <a:prstGeom prst="rect">
            <a:avLst/>
          </a:prstGeom>
        </p:spPr>
      </p:pic>
      <p:sp>
        <p:nvSpPr>
          <p:cNvPr id="6" name="TextBox 5"/>
          <p:cNvSpPr txBox="1"/>
          <p:nvPr/>
        </p:nvSpPr>
        <p:spPr>
          <a:xfrm>
            <a:off x="601693" y="1908350"/>
            <a:ext cx="5816360" cy="1961882"/>
          </a:xfrm>
          <a:prstGeom prst="rect">
            <a:avLst/>
          </a:prstGeom>
          <a:noFill/>
        </p:spPr>
        <p:txBody>
          <a:bodyPr wrap="square" lIns="114108" tIns="57054" rIns="114108" bIns="57054" rtlCol="0">
            <a:spAutoFit/>
          </a:bodyPr>
          <a:lstStyle/>
          <a:p>
            <a:pPr algn="ctr"/>
            <a:r>
              <a:rPr lang="uk-UA" sz="3000" b="1" dirty="0" smtClean="0">
                <a:ln>
                  <a:solidFill>
                    <a:schemeClr val="tx2">
                      <a:lumMod val="50000"/>
                    </a:schemeClr>
                  </a:solidFill>
                </a:ln>
                <a:solidFill>
                  <a:schemeClr val="tx2">
                    <a:lumMod val="50000"/>
                  </a:schemeClr>
                </a:solidFill>
                <a:latin typeface="Times New Roman" panose="02020603050405020304" pitchFamily="18" charset="0"/>
                <a:cs typeface="Times New Roman" panose="02020603050405020304" pitchFamily="18" charset="0"/>
              </a:rPr>
              <a:t>Лекція № </a:t>
            </a:r>
            <a:r>
              <a:rPr lang="en-US" sz="3000" b="1" dirty="0" smtClean="0">
                <a:ln>
                  <a:solidFill>
                    <a:schemeClr val="tx2">
                      <a:lumMod val="50000"/>
                    </a:schemeClr>
                  </a:solidFill>
                </a:ln>
                <a:solidFill>
                  <a:schemeClr val="tx2">
                    <a:lumMod val="50000"/>
                  </a:schemeClr>
                </a:solidFill>
                <a:latin typeface="Times New Roman" panose="02020603050405020304" pitchFamily="18" charset="0"/>
                <a:cs typeface="Times New Roman" panose="02020603050405020304" pitchFamily="18" charset="0"/>
              </a:rPr>
              <a:t>17</a:t>
            </a:r>
            <a:endParaRPr lang="uk-UA" sz="3000" b="1" dirty="0" smtClean="0">
              <a:ln>
                <a:solidFill>
                  <a:schemeClr val="tx2">
                    <a:lumMod val="50000"/>
                  </a:schemeClr>
                </a:solidFill>
              </a:ln>
              <a:solidFill>
                <a:schemeClr val="tx2">
                  <a:lumMod val="50000"/>
                </a:schemeClr>
              </a:solidFill>
              <a:latin typeface="Times New Roman" panose="02020603050405020304" pitchFamily="18" charset="0"/>
              <a:cs typeface="Times New Roman" panose="02020603050405020304" pitchFamily="18" charset="0"/>
            </a:endParaRPr>
          </a:p>
          <a:p>
            <a:pPr algn="ctr">
              <a:spcAft>
                <a:spcPts val="0"/>
              </a:spcAft>
            </a:pPr>
            <a:r>
              <a:rPr lang="uk-UA" sz="3000" b="1" dirty="0" smtClean="0">
                <a:ln>
                  <a:solidFill>
                    <a:schemeClr val="tx2">
                      <a:lumMod val="50000"/>
                    </a:schemeClr>
                  </a:solidFill>
                </a:ln>
                <a:solidFill>
                  <a:schemeClr val="tx2">
                    <a:lumMod val="50000"/>
                  </a:schemeClr>
                </a:solidFill>
                <a:latin typeface="Times New Roman"/>
                <a:ea typeface="Times New Roman"/>
              </a:rPr>
              <a:t>Забезпечення якості вищої освіти: </a:t>
            </a:r>
          </a:p>
          <a:p>
            <a:pPr algn="ctr">
              <a:spcAft>
                <a:spcPts val="0"/>
              </a:spcAft>
            </a:pPr>
            <a:r>
              <a:rPr lang="uk-UA" sz="3000" b="1" dirty="0" smtClean="0">
                <a:ln>
                  <a:solidFill>
                    <a:schemeClr val="tx2">
                      <a:lumMod val="50000"/>
                    </a:schemeClr>
                  </a:solidFill>
                </a:ln>
                <a:solidFill>
                  <a:schemeClr val="tx2">
                    <a:lumMod val="50000"/>
                  </a:schemeClr>
                </a:solidFill>
                <a:latin typeface="Times New Roman"/>
                <a:ea typeface="Times New Roman"/>
              </a:rPr>
              <a:t>досвід </a:t>
            </a:r>
            <a:r>
              <a:rPr lang="uk-UA" sz="3000" b="1" dirty="0" smtClean="0">
                <a:ln>
                  <a:solidFill>
                    <a:schemeClr val="tx2">
                      <a:lumMod val="50000"/>
                    </a:schemeClr>
                  </a:solidFill>
                </a:ln>
                <a:solidFill>
                  <a:schemeClr val="tx2">
                    <a:lumMod val="50000"/>
                  </a:schemeClr>
                </a:solidFill>
                <a:latin typeface="Times New Roman"/>
                <a:ea typeface="Times New Roman"/>
              </a:rPr>
              <a:t>Французької Республіки</a:t>
            </a:r>
            <a:endParaRPr lang="ru-RU" sz="3000" b="1" dirty="0">
              <a:solidFill>
                <a:schemeClr val="tx2">
                  <a:lumMod val="50000"/>
                </a:schemeClr>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6370320"/>
            <a:ext cx="9144000" cy="487682"/>
          </a:xfrm>
          <a:prstGeom prst="rect">
            <a:avLst/>
          </a:prstGeom>
        </p:spPr>
      </p:pic>
      <p:pic>
        <p:nvPicPr>
          <p:cNvPr id="8" name="Picture 8" descr="D:\eu_flag_co_funded_pos_[rgb]_right.jpg"/>
          <p:cNvPicPr>
            <a:picLocks noChangeAspect="1" noChangeArrowheads="1"/>
          </p:cNvPicPr>
          <p:nvPr/>
        </p:nvPicPr>
        <p:blipFill>
          <a:blip r:embed="rId4" cstate="print"/>
          <a:srcRect/>
          <a:stretch>
            <a:fillRect/>
          </a:stretch>
        </p:blipFill>
        <p:spPr bwMode="auto">
          <a:xfrm>
            <a:off x="6429377" y="0"/>
            <a:ext cx="2714625" cy="1032934"/>
          </a:xfrm>
          <a:prstGeom prst="rect">
            <a:avLst/>
          </a:prstGeom>
          <a:noFill/>
          <a:ln w="9525">
            <a:noFill/>
            <a:miter lim="800000"/>
            <a:headEnd/>
            <a:tailEnd/>
          </a:ln>
        </p:spPr>
      </p:pic>
      <p:pic>
        <p:nvPicPr>
          <p:cNvPr id="9" name="Picture 9" descr="Результат пошуку зображень за запитом &quot;erasmus jean monnet&quot;"/>
          <p:cNvPicPr>
            <a:picLocks noChangeAspect="1" noChangeArrowheads="1"/>
          </p:cNvPicPr>
          <p:nvPr/>
        </p:nvPicPr>
        <p:blipFill>
          <a:blip r:embed="rId5" cstate="print"/>
          <a:srcRect/>
          <a:stretch>
            <a:fillRect/>
          </a:stretch>
        </p:blipFill>
        <p:spPr bwMode="auto">
          <a:xfrm>
            <a:off x="6500828" y="2476494"/>
            <a:ext cx="2459217" cy="175943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 name="Прямокутник 10"/>
          <p:cNvSpPr/>
          <p:nvPr/>
        </p:nvSpPr>
        <p:spPr>
          <a:xfrm>
            <a:off x="0" y="5905519"/>
            <a:ext cx="9144000" cy="807720"/>
          </a:xfrm>
          <a:prstGeom prst="rect">
            <a:avLst/>
          </a:prstGeom>
        </p:spPr>
        <p:style>
          <a:lnRef idx="2">
            <a:schemeClr val="accent3"/>
          </a:lnRef>
          <a:fillRef idx="1">
            <a:schemeClr val="lt1"/>
          </a:fillRef>
          <a:effectRef idx="0">
            <a:schemeClr val="accent3"/>
          </a:effectRef>
          <a:fontRef idx="minor">
            <a:schemeClr val="dk1"/>
          </a:fontRef>
        </p:style>
        <p:txBody>
          <a:bodyPr wrap="square" lIns="114108" tIns="57054" rIns="114108" bIns="57054">
            <a:spAutoFit/>
          </a:bodyPr>
          <a:lstStyle/>
          <a:p>
            <a:pPr algn="just"/>
            <a:r>
              <a:rPr lang="ru-RU" sz="1500" b="1" i="1" dirty="0" err="1"/>
              <a:t>Зміст</a:t>
            </a:r>
            <a:r>
              <a:rPr lang="ru-RU" sz="1500" b="1" i="1" dirty="0"/>
              <a:t> </a:t>
            </a:r>
            <a:r>
              <a:rPr lang="ru-RU" sz="1500" b="1" i="1" dirty="0" err="1" smtClean="0"/>
              <a:t>лекції</a:t>
            </a:r>
            <a:r>
              <a:rPr lang="ru-RU" sz="1500" b="1" i="1" dirty="0" smtClean="0"/>
              <a:t> </a:t>
            </a:r>
            <a:r>
              <a:rPr lang="ru-RU" sz="1500" b="1" i="1" dirty="0" err="1"/>
              <a:t>відображає</a:t>
            </a:r>
            <a:r>
              <a:rPr lang="ru-RU" sz="1500" b="1" i="1" dirty="0"/>
              <a:t> </a:t>
            </a:r>
            <a:r>
              <a:rPr lang="ru-RU" sz="1500" b="1" i="1" dirty="0" err="1"/>
              <a:t>виключно</a:t>
            </a:r>
            <a:r>
              <a:rPr lang="ru-RU" sz="1500" b="1" i="1" dirty="0"/>
              <a:t> думку </a:t>
            </a:r>
            <a:r>
              <a:rPr lang="ru-RU" sz="1500" b="1" i="1" dirty="0" err="1"/>
              <a:t>авторів</a:t>
            </a:r>
            <a:r>
              <a:rPr lang="ru-RU" sz="1500" b="1" i="1" dirty="0"/>
              <a:t>, </a:t>
            </a:r>
            <a:r>
              <a:rPr lang="ru-RU" sz="1500" b="1" i="1" dirty="0" err="1"/>
              <a:t>Виконавче</a:t>
            </a:r>
            <a:r>
              <a:rPr lang="ru-RU" sz="1500" b="1" i="1" dirty="0"/>
              <a:t> агентство </a:t>
            </a:r>
            <a:r>
              <a:rPr lang="ru-RU" sz="1500" b="1" i="1" dirty="0" err="1"/>
              <a:t>з</a:t>
            </a:r>
            <a:r>
              <a:rPr lang="ru-RU" sz="1500" b="1" i="1" dirty="0"/>
              <a:t> </a:t>
            </a:r>
            <a:r>
              <a:rPr lang="ru-RU" sz="1500" b="1" i="1" dirty="0" err="1"/>
              <a:t>питань</a:t>
            </a:r>
            <a:r>
              <a:rPr lang="ru-RU" sz="1500" b="1" i="1" dirty="0"/>
              <a:t> </a:t>
            </a:r>
            <a:r>
              <a:rPr lang="ru-RU" sz="1500" b="1" i="1" dirty="0" err="1"/>
              <a:t>освіти</a:t>
            </a:r>
            <a:r>
              <a:rPr lang="ru-RU" sz="1500" b="1" i="1" dirty="0"/>
              <a:t>, </a:t>
            </a:r>
            <a:r>
              <a:rPr lang="ru-RU" sz="1500" b="1" i="1" dirty="0" err="1"/>
              <a:t>аудіовізуальних</a:t>
            </a:r>
            <a:r>
              <a:rPr lang="ru-RU" sz="1500" b="1" i="1" dirty="0"/>
              <a:t> </a:t>
            </a:r>
            <a:r>
              <a:rPr lang="ru-RU" sz="1500" b="1" i="1" dirty="0" err="1"/>
              <a:t>засобів</a:t>
            </a:r>
            <a:r>
              <a:rPr lang="ru-RU" sz="1500" b="1" i="1" dirty="0"/>
              <a:t> </a:t>
            </a:r>
            <a:r>
              <a:rPr lang="ru-RU" sz="1500" b="1" i="1" dirty="0" err="1"/>
              <a:t>і</a:t>
            </a:r>
            <a:r>
              <a:rPr lang="ru-RU" sz="1500" b="1" i="1" dirty="0"/>
              <a:t> </a:t>
            </a:r>
            <a:r>
              <a:rPr lang="ru-RU" sz="1500" b="1" i="1" dirty="0" err="1"/>
              <a:t>культури</a:t>
            </a:r>
            <a:r>
              <a:rPr lang="ru-RU" sz="1500" b="1" i="1" dirty="0"/>
              <a:t> (ЕАСЕА) та </a:t>
            </a:r>
            <a:r>
              <a:rPr lang="ru-RU" sz="1500" b="1" i="1" dirty="0" err="1"/>
              <a:t>Європейська</a:t>
            </a:r>
            <a:r>
              <a:rPr lang="ru-RU" sz="1500" b="1" i="1" dirty="0"/>
              <a:t> </a:t>
            </a:r>
            <a:r>
              <a:rPr lang="ru-RU" sz="1500" b="1" i="1" dirty="0" err="1"/>
              <a:t>Комісія</a:t>
            </a:r>
            <a:r>
              <a:rPr lang="ru-RU" sz="1500" b="1" i="1" dirty="0"/>
              <a:t> в </a:t>
            </a:r>
            <a:r>
              <a:rPr lang="ru-RU" sz="1500" b="1" i="1" dirty="0" err="1"/>
              <a:t>сфері</a:t>
            </a:r>
            <a:r>
              <a:rPr lang="ru-RU" sz="1500" b="1" i="1" dirty="0"/>
              <a:t> (</a:t>
            </a:r>
            <a:r>
              <a:rPr lang="ru-RU" sz="1500" b="1" i="1" dirty="0" err="1"/>
              <a:t>вищої</a:t>
            </a:r>
            <a:r>
              <a:rPr lang="ru-RU" sz="1500" b="1" i="1" dirty="0"/>
              <a:t>) </a:t>
            </a:r>
            <a:r>
              <a:rPr lang="ru-RU" sz="1500" b="1" i="1" dirty="0" err="1"/>
              <a:t>освіти</a:t>
            </a:r>
            <a:r>
              <a:rPr lang="ru-RU" sz="1500" b="1" i="1" dirty="0"/>
              <a:t> не </a:t>
            </a:r>
            <a:r>
              <a:rPr lang="ru-RU" sz="1500" b="1" i="1" dirty="0" err="1"/>
              <a:t>несуть</a:t>
            </a:r>
            <a:r>
              <a:rPr lang="ru-RU" sz="1500" b="1" i="1" dirty="0"/>
              <a:t> </a:t>
            </a:r>
            <a:r>
              <a:rPr lang="ru-RU" sz="1500" b="1" i="1" dirty="0" err="1"/>
              <a:t>відповідальності</a:t>
            </a:r>
            <a:r>
              <a:rPr lang="ru-RU" sz="1500" b="1" i="1" dirty="0"/>
              <a:t> за </a:t>
            </a:r>
            <a:r>
              <a:rPr lang="ru-RU" sz="1500" b="1" i="1" dirty="0" err="1"/>
              <a:t>використання</a:t>
            </a:r>
            <a:r>
              <a:rPr lang="ru-RU" sz="1500" b="1" i="1" dirty="0"/>
              <a:t> </a:t>
            </a:r>
            <a:r>
              <a:rPr lang="ru-RU" sz="1500" b="1" i="1" dirty="0" err="1"/>
              <a:t>інформації</a:t>
            </a:r>
            <a:r>
              <a:rPr lang="ru-RU" sz="1500" b="1" i="1" dirty="0"/>
              <a:t>, </a:t>
            </a:r>
            <a:r>
              <a:rPr lang="ru-RU" sz="1500" b="1" i="1" dirty="0" err="1"/>
              <a:t>що</a:t>
            </a:r>
            <a:r>
              <a:rPr lang="ru-RU" sz="1500" b="1" i="1" dirty="0"/>
              <a:t> </a:t>
            </a:r>
            <a:r>
              <a:rPr lang="ru-RU" sz="1500" b="1" i="1" dirty="0" err="1"/>
              <a:t>міститься</a:t>
            </a:r>
            <a:r>
              <a:rPr lang="ru-RU" sz="1500" b="1" i="1" dirty="0"/>
              <a:t> в </a:t>
            </a:r>
            <a:r>
              <a:rPr lang="ru-RU" sz="1500" b="1" i="1" dirty="0" err="1"/>
              <a:t>ньому</a:t>
            </a:r>
            <a:r>
              <a:rPr lang="ru-RU" sz="1500" b="1" i="1" dirty="0"/>
              <a:t>.</a:t>
            </a:r>
            <a:endParaRPr lang="ru-RU" sz="1500" i="1" dirty="0"/>
          </a:p>
        </p:txBody>
      </p:sp>
    </p:spTree>
    <p:extLst>
      <p:ext uri="{BB962C8B-B14F-4D97-AF65-F5344CB8AC3E}">
        <p14:creationId xmlns:p14="http://schemas.microsoft.com/office/powerpoint/2010/main" xmlns="" val="784168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just"/>
            <a:r>
              <a:rPr lang="ru-RU" sz="1400" b="0" dirty="0" err="1" smtClean="0">
                <a:latin typeface="Times New Roman" pitchFamily="18" charset="0"/>
                <a:cs typeface="Times New Roman" pitchFamily="18" charset="0"/>
              </a:rPr>
              <a:t>Офіційних</a:t>
            </a:r>
            <a:r>
              <a:rPr lang="ru-RU" sz="1400" b="0" dirty="0" smtClean="0">
                <a:latin typeface="Times New Roman" pitchFamily="18" charset="0"/>
                <a:cs typeface="Times New Roman" pitchFamily="18" charset="0"/>
              </a:rPr>
              <a:t> </a:t>
            </a:r>
            <a:r>
              <a:rPr lang="ru-RU" sz="1400" b="0" dirty="0" err="1" smtClean="0">
                <a:latin typeface="Times New Roman" pitchFamily="18" charset="0"/>
                <a:cs typeface="Times New Roman" pitchFamily="18" charset="0"/>
              </a:rPr>
              <a:t>рейтингів</a:t>
            </a:r>
            <a:r>
              <a:rPr lang="ru-RU" sz="1400" b="0" dirty="0" smtClean="0">
                <a:latin typeface="Times New Roman" pitchFamily="18" charset="0"/>
                <a:cs typeface="Times New Roman" pitchFamily="18" charset="0"/>
              </a:rPr>
              <a:t> </a:t>
            </a:r>
            <a:r>
              <a:rPr lang="ru-RU" sz="1400" b="0" dirty="0" err="1" smtClean="0">
                <a:latin typeface="Times New Roman" pitchFamily="18" charset="0"/>
                <a:cs typeface="Times New Roman" pitchFamily="18" charset="0"/>
              </a:rPr>
              <a:t>навчальних</a:t>
            </a:r>
            <a:r>
              <a:rPr lang="ru-RU" sz="1400" b="0" dirty="0" smtClean="0">
                <a:latin typeface="Times New Roman" pitchFamily="18" charset="0"/>
                <a:cs typeface="Times New Roman" pitchFamily="18" charset="0"/>
              </a:rPr>
              <a:t> </a:t>
            </a:r>
            <a:r>
              <a:rPr lang="ru-RU" sz="1400" b="0" dirty="0" err="1" smtClean="0">
                <a:latin typeface="Times New Roman" pitchFamily="18" charset="0"/>
                <a:cs typeface="Times New Roman" pitchFamily="18" charset="0"/>
              </a:rPr>
              <a:t>закладів</a:t>
            </a:r>
            <a:r>
              <a:rPr lang="ru-RU" sz="1400" b="0" dirty="0" smtClean="0">
                <a:latin typeface="Times New Roman" pitchFamily="18" charset="0"/>
                <a:cs typeface="Times New Roman" pitchFamily="18" charset="0"/>
              </a:rPr>
              <a:t> у </a:t>
            </a:r>
            <a:r>
              <a:rPr lang="ru-RU" sz="1400" b="0" dirty="0" err="1" smtClean="0">
                <a:latin typeface="Times New Roman" pitchFamily="18" charset="0"/>
                <a:cs typeface="Times New Roman" pitchFamily="18" charset="0"/>
              </a:rPr>
              <a:t>Франції</a:t>
            </a:r>
            <a:r>
              <a:rPr lang="ru-RU" sz="1400" b="0" dirty="0" smtClean="0">
                <a:latin typeface="Times New Roman" pitchFamily="18" charset="0"/>
                <a:cs typeface="Times New Roman" pitchFamily="18" charset="0"/>
              </a:rPr>
              <a:t> не </a:t>
            </a:r>
            <a:r>
              <a:rPr lang="ru-RU" sz="1400" b="0" dirty="0" err="1" smtClean="0">
                <a:latin typeface="Times New Roman" pitchFamily="18" charset="0"/>
                <a:cs typeface="Times New Roman" pitchFamily="18" charset="0"/>
              </a:rPr>
              <a:t>існує</a:t>
            </a:r>
            <a:r>
              <a:rPr lang="ru-RU" sz="1400" b="0" dirty="0" smtClean="0">
                <a:latin typeface="Times New Roman" pitchFamily="18" charset="0"/>
                <a:cs typeface="Times New Roman" pitchFamily="18" charset="0"/>
              </a:rPr>
              <a:t>, але </a:t>
            </a:r>
            <a:r>
              <a:rPr lang="ru-RU" sz="1400" b="0" dirty="0" err="1" smtClean="0">
                <a:latin typeface="Times New Roman" pitchFamily="18" charset="0"/>
                <a:cs typeface="Times New Roman" pitchFamily="18" charset="0"/>
              </a:rPr>
              <a:t>можна</a:t>
            </a:r>
            <a:r>
              <a:rPr lang="ru-RU" sz="1400" b="0" dirty="0" smtClean="0">
                <a:latin typeface="Times New Roman" pitchFamily="18" charset="0"/>
                <a:cs typeface="Times New Roman" pitchFamily="18" charset="0"/>
              </a:rPr>
              <a:t> </a:t>
            </a:r>
            <a:r>
              <a:rPr lang="ru-RU" sz="1400" b="0" dirty="0" err="1" smtClean="0">
                <a:latin typeface="Times New Roman" pitchFamily="18" charset="0"/>
                <a:cs typeface="Times New Roman" pitchFamily="18" charset="0"/>
              </a:rPr>
              <a:t>говорити</a:t>
            </a:r>
            <a:r>
              <a:rPr lang="ru-RU" sz="1400" b="0" dirty="0" smtClean="0">
                <a:latin typeface="Times New Roman" pitchFamily="18" charset="0"/>
                <a:cs typeface="Times New Roman" pitchFamily="18" charset="0"/>
              </a:rPr>
              <a:t> про </a:t>
            </a:r>
            <a:r>
              <a:rPr lang="ru-RU" sz="1400" b="0" dirty="0" err="1" smtClean="0">
                <a:latin typeface="Times New Roman" pitchFamily="18" charset="0"/>
                <a:cs typeface="Times New Roman" pitchFamily="18" charset="0"/>
              </a:rPr>
              <a:t>сформовані</a:t>
            </a:r>
            <a:r>
              <a:rPr lang="ru-RU" sz="1400" b="0" dirty="0" smtClean="0">
                <a:latin typeface="Times New Roman" pitchFamily="18" charset="0"/>
                <a:cs typeface="Times New Roman" pitchFamily="18" charset="0"/>
              </a:rPr>
              <a:t> </a:t>
            </a:r>
            <a:r>
              <a:rPr lang="ru-RU" sz="1400" b="0" dirty="0" err="1" smtClean="0">
                <a:latin typeface="Times New Roman" pitchFamily="18" charset="0"/>
                <a:cs typeface="Times New Roman" pitchFamily="18" charset="0"/>
              </a:rPr>
              <a:t>репутації</a:t>
            </a:r>
            <a:r>
              <a:rPr lang="ru-RU" sz="1400" b="0" dirty="0" smtClean="0">
                <a:latin typeface="Times New Roman" pitchFamily="18" charset="0"/>
                <a:cs typeface="Times New Roman" pitchFamily="18" charset="0"/>
              </a:rPr>
              <a:t>. </a:t>
            </a:r>
            <a:endParaRPr lang="uk-UA" sz="1400" b="0" dirty="0">
              <a:latin typeface="Times New Roman" pitchFamily="18" charset="0"/>
              <a:cs typeface="Times New Roman" pitchFamily="18" charset="0"/>
            </a:endParaRPr>
          </a:p>
        </p:txBody>
      </p:sp>
      <p:sp>
        <p:nvSpPr>
          <p:cNvPr id="3" name="Объект 2"/>
          <p:cNvSpPr>
            <a:spLocks noGrp="1"/>
          </p:cNvSpPr>
          <p:nvPr>
            <p:ph idx="1"/>
          </p:nvPr>
        </p:nvSpPr>
        <p:spPr>
          <a:xfrm>
            <a:off x="3643306" y="1004887"/>
            <a:ext cx="5111750" cy="5853113"/>
          </a:xfrm>
        </p:spPr>
        <p:txBody>
          <a:bodyPr>
            <a:normAutofit fontScale="70000" lnSpcReduction="20000"/>
          </a:bodyPr>
          <a:lstStyle/>
          <a:p>
            <a:pPr marL="0" indent="0" algn="just">
              <a:buNone/>
            </a:pPr>
            <a:r>
              <a:rPr lang="uk-UA" dirty="0" smtClean="0">
                <a:latin typeface="Times New Roman" pitchFamily="18" charset="0"/>
                <a:cs typeface="Times New Roman" pitchFamily="18" charset="0"/>
              </a:rPr>
              <a:t>У Франції налічується </a:t>
            </a:r>
            <a:r>
              <a:rPr lang="uk-UA" b="1" dirty="0" smtClean="0">
                <a:latin typeface="Times New Roman" pitchFamily="18" charset="0"/>
                <a:cs typeface="Times New Roman" pitchFamily="18" charset="0"/>
              </a:rPr>
              <a:t>80 університетів </a:t>
            </a:r>
            <a:r>
              <a:rPr lang="uk-UA" dirty="0" smtClean="0">
                <a:latin typeface="Times New Roman" pitchFamily="18" charset="0"/>
                <a:cs typeface="Times New Roman" pitchFamily="18" charset="0"/>
              </a:rPr>
              <a:t>(</a:t>
            </a:r>
            <a:r>
              <a:rPr lang="en-AU" dirty="0" err="1" smtClean="0">
                <a:latin typeface="Times New Roman" pitchFamily="18" charset="0"/>
                <a:cs typeface="Times New Roman" pitchFamily="18" charset="0"/>
              </a:rPr>
              <a:t>universités</a:t>
            </a:r>
            <a:r>
              <a:rPr lang="en-AU"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і близько </a:t>
            </a:r>
            <a:r>
              <a:rPr lang="uk-UA" b="1" dirty="0" smtClean="0">
                <a:latin typeface="Times New Roman" pitchFamily="18" charset="0"/>
                <a:cs typeface="Times New Roman" pitchFamily="18" charset="0"/>
              </a:rPr>
              <a:t>300 вищих шкіл </a:t>
            </a:r>
            <a:r>
              <a:rPr lang="uk-UA" dirty="0" smtClean="0">
                <a:latin typeface="Times New Roman" pitchFamily="18" charset="0"/>
                <a:cs typeface="Times New Roman" pitchFamily="18" charset="0"/>
              </a:rPr>
              <a:t>(</a:t>
            </a:r>
            <a:r>
              <a:rPr lang="en-AU" dirty="0" err="1" smtClean="0">
                <a:latin typeface="Times New Roman" pitchFamily="18" charset="0"/>
                <a:cs typeface="Times New Roman" pitchFamily="18" charset="0"/>
              </a:rPr>
              <a:t>grandes</a:t>
            </a:r>
            <a:r>
              <a:rPr lang="en-AU" dirty="0" smtClean="0">
                <a:latin typeface="Times New Roman" pitchFamily="18" charset="0"/>
                <a:cs typeface="Times New Roman" pitchFamily="18" charset="0"/>
              </a:rPr>
              <a:t> </a:t>
            </a:r>
            <a:r>
              <a:rPr lang="en-AU" dirty="0" err="1" smtClean="0">
                <a:latin typeface="Times New Roman" pitchFamily="18" charset="0"/>
                <a:cs typeface="Times New Roman" pitchFamily="18" charset="0"/>
              </a:rPr>
              <a:t>écoles</a:t>
            </a:r>
            <a:r>
              <a:rPr lang="en-AU"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Французькі ВНЗ відрізняються розмірами, але в цілому, незалежно від місця розташування, гарантують високу якість освіти. Для невеликих університетів характерне різноманіття дисциплін і велика кількість студентів першого циклу навчання. Університети великих провінційних міст — Лілля, Тулузи, Ліона, </a:t>
            </a:r>
            <a:r>
              <a:rPr lang="uk-UA" dirty="0" err="1" smtClean="0">
                <a:latin typeface="Times New Roman" pitchFamily="18" charset="0"/>
                <a:cs typeface="Times New Roman" pitchFamily="18" charset="0"/>
              </a:rPr>
              <a:t>Екс-ан-Провайса</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Бордоіля</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Гренобля</a:t>
            </a:r>
            <a:r>
              <a:rPr lang="uk-UA" dirty="0" smtClean="0">
                <a:latin typeface="Times New Roman" pitchFamily="18" charset="0"/>
                <a:cs typeface="Times New Roman" pitchFamily="18" charset="0"/>
              </a:rPr>
              <a:t> — як правило, відрізняються більш вузькою спеціалізацією, у них більше студентів другого й третього циклів. У Паризькому окрузі, де зосереджена чверть всіх французьких студентів, можна знайти практично все що завгодно — будь-який факультет, будь-яку програму, будь-яку спеціалізацію.</a:t>
            </a:r>
            <a:endParaRPr lang="uk-UA" dirty="0">
              <a:latin typeface="Times New Roman" pitchFamily="18" charset="0"/>
              <a:cs typeface="Times New Roman" pitchFamily="18" charset="0"/>
            </a:endParaRPr>
          </a:p>
        </p:txBody>
      </p:sp>
      <p:sp>
        <p:nvSpPr>
          <p:cNvPr id="4" name="Текст 3"/>
          <p:cNvSpPr>
            <a:spLocks noGrp="1"/>
          </p:cNvSpPr>
          <p:nvPr>
            <p:ph type="body" sz="half" idx="2"/>
          </p:nvPr>
        </p:nvSpPr>
        <p:spPr/>
        <p:txBody>
          <a:bodyPr>
            <a:normAutofit lnSpcReduction="10000"/>
          </a:bodyPr>
          <a:lstStyle/>
          <a:p>
            <a:r>
              <a:rPr lang="uk-UA" sz="1600" b="1" dirty="0">
                <a:latin typeface="Times New Roman" pitchFamily="18" charset="0"/>
                <a:cs typeface="Times New Roman" pitchFamily="18" charset="0"/>
              </a:rPr>
              <a:t>У</a:t>
            </a:r>
            <a:r>
              <a:rPr lang="uk-UA" sz="1600" b="1" dirty="0" smtClean="0">
                <a:latin typeface="Times New Roman" pitchFamily="18" charset="0"/>
                <a:cs typeface="Times New Roman" pitchFamily="18" charset="0"/>
              </a:rPr>
              <a:t>нікальні риси сучасної системи вищої освіти Франції:</a:t>
            </a:r>
          </a:p>
          <a:p>
            <a:r>
              <a:rPr lang="uk-UA" sz="1600" dirty="0" smtClean="0">
                <a:latin typeface="Times New Roman" pitchFamily="18" charset="0"/>
                <a:cs typeface="Times New Roman" pitchFamily="18" charset="0"/>
              </a:rPr>
              <a:t>-	давня історія;</a:t>
            </a:r>
          </a:p>
          <a:p>
            <a:r>
              <a:rPr lang="uk-UA" sz="1600" dirty="0" smtClean="0">
                <a:latin typeface="Times New Roman" pitchFamily="18" charset="0"/>
                <a:cs typeface="Times New Roman" pitchFamily="18" charset="0"/>
              </a:rPr>
              <a:t>-	наявність вищих шкіл на вершині освітньої піраміди;</a:t>
            </a:r>
          </a:p>
          <a:p>
            <a:r>
              <a:rPr lang="uk-UA" sz="1600" dirty="0" smtClean="0">
                <a:latin typeface="Times New Roman" pitchFamily="18" charset="0"/>
                <a:cs typeface="Times New Roman" pitchFamily="18" charset="0"/>
              </a:rPr>
              <a:t>-	власна система дипломів та наукових ступенів;</a:t>
            </a:r>
          </a:p>
          <a:p>
            <a:r>
              <a:rPr lang="uk-UA" sz="1600" dirty="0" smtClean="0">
                <a:latin typeface="Times New Roman" pitchFamily="18" charset="0"/>
                <a:cs typeface="Times New Roman" pitchFamily="18" charset="0"/>
              </a:rPr>
              <a:t>-	яскраво виражений національний характер вищої освіти;</a:t>
            </a:r>
          </a:p>
          <a:p>
            <a:r>
              <a:rPr lang="uk-UA" sz="1600" dirty="0" smtClean="0">
                <a:latin typeface="Times New Roman" pitchFamily="18" charset="0"/>
                <a:cs typeface="Times New Roman" pitchFamily="18" charset="0"/>
              </a:rPr>
              <a:t>-	практично однакова якість вищої освіти у столиці та у провінції;</a:t>
            </a:r>
          </a:p>
          <a:p>
            <a:r>
              <a:rPr lang="uk-UA" sz="1600" dirty="0" smtClean="0">
                <a:latin typeface="Times New Roman" pitchFamily="18" charset="0"/>
                <a:cs typeface="Times New Roman" pitchFamily="18" charset="0"/>
              </a:rPr>
              <a:t>-	велика фінансова підтримка освітньої галузі з боку держави. </a:t>
            </a:r>
          </a:p>
          <a:p>
            <a:endParaRPr lang="uk-UA" dirty="0"/>
          </a:p>
        </p:txBody>
      </p:sp>
      <p:pic>
        <p:nvPicPr>
          <p:cNvPr id="5" name="Picture 8" descr="D:\eu_flag_co_funded_pos_[rgb]_right.jpg"/>
          <p:cNvPicPr>
            <a:picLocks noChangeAspect="1" noChangeArrowheads="1"/>
          </p:cNvPicPr>
          <p:nvPr/>
        </p:nvPicPr>
        <p:blipFill>
          <a:blip r:embed="rId2" cstate="print"/>
          <a:srcRect/>
          <a:stretch>
            <a:fillRect/>
          </a:stretch>
        </p:blipFill>
        <p:spPr bwMode="auto">
          <a:xfrm>
            <a:off x="6891131" y="1"/>
            <a:ext cx="2252870" cy="857232"/>
          </a:xfrm>
          <a:prstGeom prst="rect">
            <a:avLst/>
          </a:prstGeom>
          <a:noFill/>
          <a:ln w="9525">
            <a:noFill/>
            <a:miter lim="800000"/>
            <a:headEnd/>
            <a:tailEnd/>
          </a:ln>
        </p:spPr>
      </p:pic>
    </p:spTree>
    <p:extLst>
      <p:ext uri="{BB962C8B-B14F-4D97-AF65-F5344CB8AC3E}">
        <p14:creationId xmlns:p14="http://schemas.microsoft.com/office/powerpoint/2010/main" xmlns="" val="4204959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just"/>
            <a:r>
              <a:rPr lang="ru-RU" sz="2400" dirty="0" smtClean="0">
                <a:latin typeface="Times New Roman" pitchFamily="18" charset="0"/>
                <a:cs typeface="Times New Roman" pitchFamily="18" charset="0"/>
              </a:rPr>
              <a:t>Система </a:t>
            </a:r>
            <a:r>
              <a:rPr lang="ru-RU" sz="2400" dirty="0" err="1" smtClean="0">
                <a:latin typeface="Times New Roman" pitchFamily="18" charset="0"/>
                <a:cs typeface="Times New Roman" pitchFamily="18" charset="0"/>
              </a:rPr>
              <a:t>оцінювання</a:t>
            </a:r>
            <a:r>
              <a:rPr lang="ru-RU" sz="2400" dirty="0" smtClean="0">
                <a:latin typeface="Times New Roman" pitchFamily="18" charset="0"/>
                <a:cs typeface="Times New Roman" pitchFamily="18" charset="0"/>
              </a:rPr>
              <a:t> у </a:t>
            </a:r>
            <a:r>
              <a:rPr lang="ru-RU" sz="2400" dirty="0" err="1" smtClean="0">
                <a:latin typeface="Times New Roman" pitchFamily="18" charset="0"/>
                <a:cs typeface="Times New Roman" pitchFamily="18" charset="0"/>
              </a:rPr>
              <a:t>вищій</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школі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Франції</a:t>
            </a:r>
            <a:endParaRPr lang="uk-UA" sz="2400" dirty="0">
              <a:latin typeface="Times New Roman" pitchFamily="18" charset="0"/>
              <a:cs typeface="Times New Roman" pitchFamily="18" charset="0"/>
            </a:endParaRPr>
          </a:p>
        </p:txBody>
      </p:sp>
      <p:sp>
        <p:nvSpPr>
          <p:cNvPr id="3" name="Объект 2"/>
          <p:cNvSpPr>
            <a:spLocks noGrp="1"/>
          </p:cNvSpPr>
          <p:nvPr>
            <p:ph idx="1"/>
          </p:nvPr>
        </p:nvSpPr>
        <p:spPr>
          <a:xfrm>
            <a:off x="3643306" y="857232"/>
            <a:ext cx="5111750" cy="5853113"/>
          </a:xfrm>
        </p:spPr>
        <p:txBody>
          <a:bodyPr>
            <a:noAutofit/>
          </a:bodyPr>
          <a:lstStyle/>
          <a:p>
            <a:pPr algn="just">
              <a:buFont typeface="Wingdings" pitchFamily="2" charset="2"/>
              <a:buChar char="§"/>
            </a:pPr>
            <a:r>
              <a:rPr lang="uk-UA" sz="2000" dirty="0" smtClean="0">
                <a:latin typeface="Times New Roman" pitchFamily="18" charset="0"/>
                <a:cs typeface="Times New Roman" pitchFamily="18" charset="0"/>
              </a:rPr>
              <a:t>Нове агентство з оцінки, </a:t>
            </a:r>
            <a:r>
              <a:rPr lang="en-AU" sz="2000" dirty="0" smtClean="0">
                <a:latin typeface="Times New Roman" pitchFamily="18" charset="0"/>
                <a:cs typeface="Times New Roman" pitchFamily="18" charset="0"/>
              </a:rPr>
              <a:t>AERES, </a:t>
            </a:r>
            <a:r>
              <a:rPr lang="uk-UA" sz="2000" dirty="0" smtClean="0">
                <a:latin typeface="Times New Roman" pitchFamily="18" charset="0"/>
                <a:cs typeface="Times New Roman" pitchFamily="18" charset="0"/>
              </a:rPr>
              <a:t>було задумано як єдине агентство з оцінки, відповідальне за всі сфери оцінки для вищої освіти та досліджень. </a:t>
            </a:r>
            <a:r>
              <a:rPr lang="en-AU" sz="2000" dirty="0" smtClean="0">
                <a:latin typeface="Times New Roman" pitchFamily="18" charset="0"/>
                <a:cs typeface="Times New Roman" pitchFamily="18" charset="0"/>
              </a:rPr>
              <a:t>CNE, CNER </a:t>
            </a:r>
            <a:r>
              <a:rPr lang="uk-UA" sz="2000" dirty="0" smtClean="0">
                <a:latin typeface="Times New Roman" pitchFamily="18" charset="0"/>
                <a:cs typeface="Times New Roman" pitchFamily="18" charset="0"/>
              </a:rPr>
              <a:t>та </a:t>
            </a:r>
            <a:r>
              <a:rPr lang="en-AU" sz="2000" dirty="0" smtClean="0">
                <a:latin typeface="Times New Roman" pitchFamily="18" charset="0"/>
                <a:cs typeface="Times New Roman" pitchFamily="18" charset="0"/>
              </a:rPr>
              <a:t>MSTP </a:t>
            </a:r>
            <a:r>
              <a:rPr lang="uk-UA" sz="2000" dirty="0" smtClean="0">
                <a:latin typeface="Times New Roman" pitchFamily="18" charset="0"/>
                <a:cs typeface="Times New Roman" pitchFamily="18" charset="0"/>
              </a:rPr>
              <a:t>були фактично об'єднані в </a:t>
            </a:r>
            <a:r>
              <a:rPr lang="en-AU" sz="2000" dirty="0" smtClean="0">
                <a:latin typeface="Times New Roman" pitchFamily="18" charset="0"/>
                <a:cs typeface="Times New Roman" pitchFamily="18" charset="0"/>
              </a:rPr>
              <a:t>AERES, </a:t>
            </a:r>
            <a:r>
              <a:rPr lang="uk-UA" sz="2000" dirty="0" smtClean="0">
                <a:latin typeface="Times New Roman" pitchFamily="18" charset="0"/>
                <a:cs typeface="Times New Roman" pitchFamily="18" charset="0"/>
              </a:rPr>
              <a:t>але деякі спеціалізовані органи залишилися поза межами. </a:t>
            </a:r>
          </a:p>
          <a:p>
            <a:pPr algn="just">
              <a:buFont typeface="Wingdings" pitchFamily="2" charset="2"/>
              <a:buChar char="§"/>
            </a:pPr>
            <a:r>
              <a:rPr lang="ru-RU" sz="2000" dirty="0" smtClean="0">
                <a:latin typeface="Times New Roman" pitchFamily="18" charset="0"/>
                <a:cs typeface="Times New Roman" pitchFamily="18" charset="0"/>
              </a:rPr>
              <a:t>AERES </a:t>
            </a:r>
            <a:r>
              <a:rPr lang="ru-RU" sz="2000" dirty="0" err="1" smtClean="0">
                <a:latin typeface="Times New Roman" pitchFamily="18" charset="0"/>
                <a:cs typeface="Times New Roman" pitchFamily="18" charset="0"/>
              </a:rPr>
              <a:t>отримало</a:t>
            </a:r>
            <a:r>
              <a:rPr lang="ru-RU" sz="2000" dirty="0" smtClean="0">
                <a:latin typeface="Times New Roman" pitchFamily="18" charset="0"/>
                <a:cs typeface="Times New Roman" pitchFamily="18" charset="0"/>
              </a:rPr>
              <a:t> до </a:t>
            </a:r>
            <a:r>
              <a:rPr lang="ru-RU" sz="2000" dirty="0" err="1" smtClean="0">
                <a:latin typeface="Times New Roman" pitchFamily="18" charset="0"/>
                <a:cs typeface="Times New Roman" pitchFamily="18" charset="0"/>
              </a:rPr>
              <a:t>виконання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чотири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місії</a:t>
            </a:r>
            <a:r>
              <a:rPr lang="ru-RU" sz="2000" dirty="0" smtClean="0">
                <a:latin typeface="Times New Roman" pitchFamily="18" charset="0"/>
                <a:cs typeface="Times New Roman" pitchFamily="18" charset="0"/>
              </a:rPr>
              <a:t>:</a:t>
            </a:r>
          </a:p>
          <a:p>
            <a:pPr algn="just">
              <a:buAutoNum type="arabicParenR"/>
            </a:pPr>
            <a:r>
              <a:rPr lang="ru-RU" sz="2000" dirty="0" err="1" smtClean="0">
                <a:latin typeface="Times New Roman" pitchFamily="18" charset="0"/>
                <a:cs typeface="Times New Roman" pitchFamily="18" charset="0"/>
              </a:rPr>
              <a:t>Оцінка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вищих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навчальних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закладів</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університетів</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шкіл</a:t>
            </a:r>
            <a:r>
              <a:rPr lang="ru-RU" sz="2000" dirty="0" smtClean="0">
                <a:latin typeface="Times New Roman" pitchFamily="18" charset="0"/>
                <a:cs typeface="Times New Roman" pitchFamily="18" charset="0"/>
              </a:rPr>
              <a:t>) та </a:t>
            </a:r>
            <a:r>
              <a:rPr lang="ru-RU" sz="2000" dirty="0" err="1" smtClean="0">
                <a:latin typeface="Times New Roman" pitchFamily="18" charset="0"/>
                <a:cs typeface="Times New Roman" pitchFamily="18" charset="0"/>
              </a:rPr>
              <a:t>дослідницьких</a:t>
            </a:r>
            <a:r>
              <a:rPr lang="ru-RU" sz="2000" dirty="0" smtClean="0">
                <a:latin typeface="Times New Roman" pitchFamily="18" charset="0"/>
                <a:cs typeface="Times New Roman" pitchFamily="18" charset="0"/>
              </a:rPr>
              <a:t> агентств;</a:t>
            </a:r>
          </a:p>
          <a:p>
            <a:pPr algn="just">
              <a:buAutoNum type="arabicParenR"/>
            </a:pPr>
            <a:r>
              <a:rPr lang="ru-RU" sz="2000" dirty="0" err="1" smtClean="0">
                <a:latin typeface="Times New Roman" pitchFamily="18" charset="0"/>
                <a:cs typeface="Times New Roman" pitchFamily="18" charset="0"/>
              </a:rPr>
              <a:t>оцінка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роботи</a:t>
            </a:r>
            <a:r>
              <a:rPr lang="ru-RU" sz="2000" dirty="0" smtClean="0">
                <a:latin typeface="Times New Roman" pitchFamily="18" charset="0"/>
                <a:cs typeface="Times New Roman" pitchFamily="18" charset="0"/>
              </a:rPr>
              <a:t> та </a:t>
            </a:r>
            <a:r>
              <a:rPr lang="ru-RU" sz="2000" dirty="0" err="1" smtClean="0">
                <a:latin typeface="Times New Roman" pitchFamily="18" charset="0"/>
                <a:cs typeface="Times New Roman" pitchFamily="18" charset="0"/>
              </a:rPr>
              <a:t>результатів</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дослідницьких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центрів</a:t>
            </a:r>
            <a:r>
              <a:rPr lang="ru-RU" sz="2000" dirty="0" smtClean="0">
                <a:latin typeface="Times New Roman" pitchFamily="18" charset="0"/>
                <a:cs typeface="Times New Roman" pitchFamily="18" charset="0"/>
              </a:rPr>
              <a:t>;</a:t>
            </a:r>
          </a:p>
          <a:p>
            <a:pPr algn="just">
              <a:buAutoNum type="arabicParenR"/>
            </a:pPr>
            <a:r>
              <a:rPr lang="ru-RU" sz="2000" dirty="0" err="1" smtClean="0">
                <a:latin typeface="Times New Roman" pitchFamily="18" charset="0"/>
                <a:cs typeface="Times New Roman" pitchFamily="18" charset="0"/>
              </a:rPr>
              <a:t>оцінка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навчальних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програм</a:t>
            </a:r>
            <a:r>
              <a:rPr lang="ru-RU" sz="2000" dirty="0" smtClean="0">
                <a:latin typeface="Times New Roman" pitchFamily="18" charset="0"/>
                <a:cs typeface="Times New Roman" pitchFamily="18" charset="0"/>
              </a:rPr>
              <a:t>;</a:t>
            </a:r>
          </a:p>
          <a:p>
            <a:pPr algn="just">
              <a:buAutoNum type="arabicParenR"/>
            </a:pPr>
            <a:r>
              <a:rPr lang="ru-RU" sz="2000" dirty="0" err="1" smtClean="0">
                <a:latin typeface="Times New Roman" pitchFamily="18" charset="0"/>
                <a:cs typeface="Times New Roman" pitchFamily="18" charset="0"/>
              </a:rPr>
              <a:t>перевірка</a:t>
            </a:r>
            <a:r>
              <a:rPr lang="ru-RU" sz="2000" dirty="0" smtClean="0">
                <a:latin typeface="Times New Roman" pitchFamily="18" charset="0"/>
                <a:cs typeface="Times New Roman" pitchFamily="18" charset="0"/>
              </a:rPr>
              <a:t> процедур </a:t>
            </a:r>
            <a:r>
              <a:rPr lang="ru-RU" sz="2000" dirty="0" err="1" smtClean="0">
                <a:latin typeface="Times New Roman" pitchFamily="18" charset="0"/>
                <a:cs typeface="Times New Roman" pitchFamily="18" charset="0"/>
              </a:rPr>
              <a:t>індивідуального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оцінювання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навчального</a:t>
            </a:r>
            <a:r>
              <a:rPr lang="ru-RU" sz="2000" dirty="0" smtClean="0">
                <a:latin typeface="Times New Roman" pitchFamily="18" charset="0"/>
                <a:cs typeface="Times New Roman" pitchFamily="18" charset="0"/>
              </a:rPr>
              <a:t> та </a:t>
            </a:r>
            <a:r>
              <a:rPr lang="ru-RU" sz="2000" dirty="0" err="1" smtClean="0">
                <a:latin typeface="Times New Roman" pitchFamily="18" charset="0"/>
                <a:cs typeface="Times New Roman" pitchFamily="18" charset="0"/>
              </a:rPr>
              <a:t>дослідницького</a:t>
            </a:r>
            <a:r>
              <a:rPr lang="ru-RU" sz="2000" dirty="0" smtClean="0">
                <a:latin typeface="Times New Roman" pitchFamily="18" charset="0"/>
                <a:cs typeface="Times New Roman" pitchFamily="18" charset="0"/>
              </a:rPr>
              <a:t> персоналу.</a:t>
            </a:r>
          </a:p>
          <a:p>
            <a:pPr marL="0" indent="0" algn="just">
              <a:buNone/>
            </a:pPr>
            <a:endParaRPr lang="ru-RU" sz="2000" dirty="0" smtClean="0">
              <a:latin typeface="Times New Roman" pitchFamily="18" charset="0"/>
              <a:cs typeface="Times New Roman" pitchFamily="18" charset="0"/>
            </a:endParaRPr>
          </a:p>
          <a:p>
            <a:pPr marL="0" indent="0" algn="just">
              <a:buNone/>
            </a:pPr>
            <a:endParaRPr lang="uk-UA" sz="2000" dirty="0">
              <a:latin typeface="Times New Roman" pitchFamily="18" charset="0"/>
              <a:cs typeface="Times New Roman" pitchFamily="18" charset="0"/>
            </a:endParaRPr>
          </a:p>
        </p:txBody>
      </p:sp>
      <p:sp>
        <p:nvSpPr>
          <p:cNvPr id="4" name="Текст 3"/>
          <p:cNvSpPr>
            <a:spLocks noGrp="1"/>
          </p:cNvSpPr>
          <p:nvPr>
            <p:ph type="body" sz="half" idx="2"/>
          </p:nvPr>
        </p:nvSpPr>
        <p:spPr>
          <a:xfrm>
            <a:off x="395536" y="1412776"/>
            <a:ext cx="3008313" cy="4691063"/>
          </a:xfrm>
        </p:spPr>
        <p:txBody>
          <a:bodyPr>
            <a:noAutofit/>
          </a:bodyPr>
          <a:lstStyle/>
          <a:p>
            <a:pPr marL="285750" indent="-285750" algn="just">
              <a:buFont typeface="Wingdings" pitchFamily="2" charset="2"/>
              <a:buChar char="§"/>
            </a:pPr>
            <a:r>
              <a:rPr lang="uk-UA" sz="1600" dirty="0" smtClean="0">
                <a:latin typeface="Times New Roman" pitchFamily="18" charset="0"/>
                <a:cs typeface="Times New Roman" pitchFamily="18" charset="0"/>
              </a:rPr>
              <a:t>Перед створенням </a:t>
            </a:r>
            <a:r>
              <a:rPr lang="en-AU" sz="1600" dirty="0" smtClean="0">
                <a:latin typeface="Times New Roman" pitchFamily="18" charset="0"/>
                <a:cs typeface="Times New Roman" pitchFamily="18" charset="0"/>
              </a:rPr>
              <a:t>AERES (</a:t>
            </a:r>
            <a:r>
              <a:rPr lang="uk-UA" sz="1600" dirty="0" smtClean="0">
                <a:latin typeface="Times New Roman" pitchFamily="18" charset="0"/>
                <a:cs typeface="Times New Roman" pitchFamily="18" charset="0"/>
              </a:rPr>
              <a:t>Агентство з оцінки вищої освіти та досліджень) у 2007 році відповідальність за оцінку вищої освіти та досліджень була розподілена між різними відомствами. </a:t>
            </a:r>
          </a:p>
          <a:p>
            <a:pPr marL="285750" indent="-285750" algn="just">
              <a:buFont typeface="Wingdings" pitchFamily="2" charset="2"/>
              <a:buChar char="§"/>
            </a:pPr>
            <a:r>
              <a:rPr lang="ru-RU" sz="1600" dirty="0" smtClean="0">
                <a:latin typeface="Times New Roman" pitchFamily="18" charset="0"/>
                <a:cs typeface="Times New Roman" pitchFamily="18" charset="0"/>
              </a:rPr>
              <a:t>У 2006 та 2007 роках парламент </a:t>
            </a:r>
            <a:r>
              <a:rPr lang="ru-RU" sz="1600" dirty="0" err="1" smtClean="0">
                <a:latin typeface="Times New Roman" pitchFamily="18" charset="0"/>
                <a:cs typeface="Times New Roman" pitchFamily="18" charset="0"/>
              </a:rPr>
              <a:t>проголосував</a:t>
            </a:r>
            <a:r>
              <a:rPr lang="ru-RU" sz="1600" dirty="0" smtClean="0">
                <a:latin typeface="Times New Roman" pitchFamily="18" charset="0"/>
                <a:cs typeface="Times New Roman" pitchFamily="18" charset="0"/>
              </a:rPr>
              <a:t> за два </a:t>
            </a:r>
            <a:r>
              <a:rPr lang="ru-RU" sz="1600" dirty="0" err="1" smtClean="0">
                <a:latin typeface="Times New Roman" pitchFamily="18" charset="0"/>
                <a:cs typeface="Times New Roman" pitchFamily="18" charset="0"/>
              </a:rPr>
              <a:t>основних</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закони</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що</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призвели</a:t>
            </a:r>
            <a:r>
              <a:rPr lang="ru-RU" sz="1600" dirty="0" smtClean="0">
                <a:latin typeface="Times New Roman" pitchFamily="18" charset="0"/>
                <a:cs typeface="Times New Roman" pitchFamily="18" charset="0"/>
              </a:rPr>
              <a:t> до </a:t>
            </a:r>
            <a:r>
              <a:rPr lang="ru-RU" sz="1600" dirty="0" err="1" smtClean="0">
                <a:latin typeface="Times New Roman" pitchFamily="18" charset="0"/>
                <a:cs typeface="Times New Roman" pitchFamily="18" charset="0"/>
              </a:rPr>
              <a:t>глибоких</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змін</a:t>
            </a:r>
            <a:r>
              <a:rPr lang="ru-RU" sz="1600" dirty="0" smtClean="0">
                <a:latin typeface="Times New Roman" pitchFamily="18" charset="0"/>
                <a:cs typeface="Times New Roman" pitchFamily="18" charset="0"/>
              </a:rPr>
              <a:t>. "Закон про свободу та </a:t>
            </a:r>
            <a:r>
              <a:rPr lang="ru-RU" sz="1600" dirty="0" err="1" smtClean="0">
                <a:latin typeface="Times New Roman" pitchFamily="18" charset="0"/>
                <a:cs typeface="Times New Roman" pitchFamily="18" charset="0"/>
              </a:rPr>
              <a:t>відповідальність</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університетів</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прийнятий</a:t>
            </a:r>
            <a:r>
              <a:rPr lang="ru-RU" sz="1600" dirty="0" smtClean="0">
                <a:latin typeface="Times New Roman" pitchFamily="18" charset="0"/>
                <a:cs typeface="Times New Roman" pitchFamily="18" charset="0"/>
              </a:rPr>
              <a:t> у </a:t>
            </a:r>
            <a:r>
              <a:rPr lang="ru-RU" sz="1600" dirty="0" err="1" smtClean="0">
                <a:latin typeface="Times New Roman" pitchFamily="18" charset="0"/>
                <a:cs typeface="Times New Roman" pitchFamily="18" charset="0"/>
              </a:rPr>
              <a:t>серпні</a:t>
            </a:r>
            <a:r>
              <a:rPr lang="ru-RU" sz="1600" dirty="0" smtClean="0">
                <a:latin typeface="Times New Roman" pitchFamily="18" charset="0"/>
                <a:cs typeface="Times New Roman" pitchFamily="18" charset="0"/>
              </a:rPr>
              <a:t> 2007 року, </a:t>
            </a:r>
            <a:r>
              <a:rPr lang="ru-RU" sz="1600" dirty="0" err="1" smtClean="0">
                <a:latin typeface="Times New Roman" pitchFamily="18" charset="0"/>
                <a:cs typeface="Times New Roman" pitchFamily="18" charset="0"/>
              </a:rPr>
              <a:t>забезпечив</a:t>
            </a:r>
            <a:r>
              <a:rPr lang="ru-RU" sz="1600" dirty="0" smtClean="0">
                <a:latin typeface="Times New Roman" pitchFamily="18" charset="0"/>
                <a:cs typeface="Times New Roman" pitchFamily="18" charset="0"/>
              </a:rPr>
              <a:t>, по </a:t>
            </a:r>
            <a:r>
              <a:rPr lang="ru-RU" sz="1600" dirty="0" err="1" smtClean="0">
                <a:latin typeface="Times New Roman" pitchFamily="18" charset="0"/>
                <a:cs typeface="Times New Roman" pitchFamily="18" charset="0"/>
              </a:rPr>
              <a:t>суті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нове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управління</a:t>
            </a:r>
            <a:r>
              <a:rPr lang="ru-RU" sz="1600" dirty="0" smtClean="0">
                <a:latin typeface="Times New Roman" pitchFamily="18" charset="0"/>
                <a:cs typeface="Times New Roman" pitchFamily="18" charset="0"/>
              </a:rPr>
              <a:t> та </a:t>
            </a:r>
            <a:r>
              <a:rPr lang="ru-RU" sz="1600" dirty="0" err="1" smtClean="0">
                <a:latin typeface="Times New Roman" pitchFamily="18" charset="0"/>
                <a:cs typeface="Times New Roman" pitchFamily="18" charset="0"/>
              </a:rPr>
              <a:t>більшу</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фінансову</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автономію</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університетів</a:t>
            </a:r>
            <a:r>
              <a:rPr lang="ru-RU" sz="1600" dirty="0" smtClean="0">
                <a:latin typeface="Times New Roman" pitchFamily="18" charset="0"/>
                <a:cs typeface="Times New Roman" pitchFamily="18" charset="0"/>
              </a:rPr>
              <a:t>. </a:t>
            </a:r>
            <a:endParaRPr lang="uk-UA" sz="1600" dirty="0">
              <a:latin typeface="Times New Roman" pitchFamily="18" charset="0"/>
              <a:cs typeface="Times New Roman" pitchFamily="18" charset="0"/>
            </a:endParaRPr>
          </a:p>
        </p:txBody>
      </p:sp>
      <p:pic>
        <p:nvPicPr>
          <p:cNvPr id="5" name="Picture 8" descr="D:\eu_flag_co_funded_pos_[rgb]_right.jpg"/>
          <p:cNvPicPr>
            <a:picLocks noChangeAspect="1" noChangeArrowheads="1"/>
          </p:cNvPicPr>
          <p:nvPr/>
        </p:nvPicPr>
        <p:blipFill>
          <a:blip r:embed="rId2" cstate="print"/>
          <a:srcRect/>
          <a:stretch>
            <a:fillRect/>
          </a:stretch>
        </p:blipFill>
        <p:spPr bwMode="auto">
          <a:xfrm>
            <a:off x="6891131" y="1"/>
            <a:ext cx="2252870" cy="857232"/>
          </a:xfrm>
          <a:prstGeom prst="rect">
            <a:avLst/>
          </a:prstGeom>
          <a:noFill/>
          <a:ln w="9525">
            <a:noFill/>
            <a:miter lim="800000"/>
            <a:headEnd/>
            <a:tailEnd/>
          </a:ln>
        </p:spPr>
      </p:pic>
    </p:spTree>
    <p:extLst>
      <p:ext uri="{BB962C8B-B14F-4D97-AF65-F5344CB8AC3E}">
        <p14:creationId xmlns:p14="http://schemas.microsoft.com/office/powerpoint/2010/main" xmlns="" val="2264490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Times New Roman" pitchFamily="18" charset="0"/>
                <a:cs typeface="Times New Roman" pitchFamily="18" charset="0"/>
              </a:rPr>
              <a:t>Мета </a:t>
            </a:r>
            <a:r>
              <a:rPr lang="ru-RU" dirty="0" err="1" smtClean="0">
                <a:latin typeface="Times New Roman" pitchFamily="18" charset="0"/>
                <a:cs typeface="Times New Roman" pitchFamily="18" charset="0"/>
              </a:rPr>
              <a:t>оцінки</a:t>
            </a:r>
            <a:r>
              <a:rPr lang="ru-RU" dirty="0" smtClean="0">
                <a:latin typeface="Times New Roman" pitchFamily="18" charset="0"/>
                <a:cs typeface="Times New Roman" pitchFamily="18" charset="0"/>
              </a:rPr>
              <a:t>. </a:t>
            </a:r>
            <a:endParaRPr lang="uk-UA" dirty="0">
              <a:latin typeface="Times New Roman" pitchFamily="18" charset="0"/>
              <a:cs typeface="Times New Roman" pitchFamily="18" charset="0"/>
            </a:endParaRPr>
          </a:p>
        </p:txBody>
      </p:sp>
      <p:pic>
        <p:nvPicPr>
          <p:cNvPr id="5" name="Объект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995936" y="1340768"/>
            <a:ext cx="4248471" cy="3456384"/>
          </a:xfrm>
        </p:spPr>
      </p:pic>
      <p:sp>
        <p:nvSpPr>
          <p:cNvPr id="4" name="Текст 3"/>
          <p:cNvSpPr>
            <a:spLocks noGrp="1"/>
          </p:cNvSpPr>
          <p:nvPr>
            <p:ph type="body" sz="half" idx="2"/>
          </p:nvPr>
        </p:nvSpPr>
        <p:spPr/>
        <p:txBody>
          <a:bodyPr>
            <a:normAutofit fontScale="92500" lnSpcReduction="20000"/>
          </a:bodyPr>
          <a:lstStyle/>
          <a:p>
            <a:r>
              <a:rPr lang="ru-RU" sz="1600" dirty="0" err="1" smtClean="0">
                <a:latin typeface="Times New Roman" pitchFamily="18" charset="0"/>
                <a:cs typeface="Times New Roman" pitchFamily="18" charset="0"/>
              </a:rPr>
              <a:t>Оцінка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може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мати</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різні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цілі</a:t>
            </a:r>
            <a:r>
              <a:rPr lang="ru-RU" sz="1600" dirty="0" smtClean="0">
                <a:latin typeface="Times New Roman" pitchFamily="18" charset="0"/>
                <a:cs typeface="Times New Roman" pitchFamily="18" charset="0"/>
              </a:rPr>
              <a:t> за </a:t>
            </a:r>
            <a:r>
              <a:rPr lang="ru-RU" sz="1600" dirty="0" err="1" smtClean="0">
                <a:latin typeface="Times New Roman" pitchFamily="18" charset="0"/>
                <a:cs typeface="Times New Roman" pitchFamily="18" charset="0"/>
              </a:rPr>
              <a:t>різними</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зацікавленими</a:t>
            </a:r>
            <a:r>
              <a:rPr lang="ru-RU" sz="1600" dirty="0" smtClean="0">
                <a:latin typeface="Times New Roman" pitchFamily="18" charset="0"/>
                <a:cs typeface="Times New Roman" pitchFamily="18" charset="0"/>
              </a:rPr>
              <a:t> сторонами </a:t>
            </a:r>
            <a:r>
              <a:rPr lang="ru-RU" sz="1600" dirty="0" err="1" smtClean="0">
                <a:latin typeface="Times New Roman" pitchFamily="18" charset="0"/>
                <a:cs typeface="Times New Roman" pitchFamily="18" charset="0"/>
              </a:rPr>
              <a:t>системи</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вищої</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освіти</a:t>
            </a:r>
            <a:r>
              <a:rPr lang="ru-RU" sz="1600" dirty="0" smtClean="0">
                <a:latin typeface="Times New Roman" pitchFamily="18" charset="0"/>
                <a:cs typeface="Times New Roman" pitchFamily="18" charset="0"/>
              </a:rPr>
              <a:t> та </a:t>
            </a:r>
            <a:r>
              <a:rPr lang="ru-RU" sz="1600" dirty="0" err="1" smtClean="0">
                <a:latin typeface="Times New Roman" pitchFamily="18" charset="0"/>
                <a:cs typeface="Times New Roman" pitchFamily="18" charset="0"/>
              </a:rPr>
              <a:t>досліджень</a:t>
            </a:r>
            <a:r>
              <a:rPr lang="ru-RU" sz="1600" dirty="0" smtClean="0">
                <a:latin typeface="Times New Roman" pitchFamily="18" charset="0"/>
                <a:cs typeface="Times New Roman" pitchFamily="18" charset="0"/>
              </a:rPr>
              <a:t>:</a:t>
            </a:r>
          </a:p>
          <a:p>
            <a:pPr marL="285750" indent="-285750">
              <a:buFont typeface="Wingdings" pitchFamily="2" charset="2"/>
              <a:buChar char="ü"/>
            </a:pPr>
            <a:r>
              <a:rPr lang="uk-UA" sz="1600" dirty="0" smtClean="0">
                <a:latin typeface="Times New Roman" pitchFamily="18" charset="0"/>
                <a:cs typeface="Times New Roman" pitchFamily="18" charset="0"/>
              </a:rPr>
              <a:t>Надавати достовірну інформацію для прийняття рішень потенційним студентам, роботодавцям, які бажають оцінювати програми та ступені своїх майбутніх працівників, агенціям з акредитації та фінансування, міністерствам.</a:t>
            </a:r>
          </a:p>
          <a:p>
            <a:pPr marL="285750" indent="-285750">
              <a:buFont typeface="Wingdings" pitchFamily="2" charset="2"/>
              <a:buChar char="ü"/>
            </a:pPr>
            <a:r>
              <a:rPr lang="ru-RU" sz="1600" dirty="0" err="1" smtClean="0">
                <a:latin typeface="Times New Roman" pitchFamily="18" charset="0"/>
                <a:cs typeface="Times New Roman" pitchFamily="18" charset="0"/>
              </a:rPr>
              <a:t>Оцінка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послідовності</a:t>
            </a:r>
            <a:r>
              <a:rPr lang="ru-RU" sz="1600" dirty="0" smtClean="0">
                <a:latin typeface="Times New Roman" pitchFamily="18" charset="0"/>
                <a:cs typeface="Times New Roman" pitchFamily="18" charset="0"/>
              </a:rPr>
              <a:t> та </a:t>
            </a:r>
            <a:r>
              <a:rPr lang="ru-RU" sz="1600" dirty="0" err="1" smtClean="0">
                <a:latin typeface="Times New Roman" pitchFamily="18" charset="0"/>
                <a:cs typeface="Times New Roman" pitchFamily="18" charset="0"/>
              </a:rPr>
              <a:t>ефективності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роботи</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системи</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вищої</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освіти</a:t>
            </a:r>
            <a:r>
              <a:rPr lang="ru-RU" sz="1600" dirty="0" smtClean="0">
                <a:latin typeface="Times New Roman" pitchFamily="18" charset="0"/>
                <a:cs typeface="Times New Roman" pitchFamily="18" charset="0"/>
              </a:rPr>
              <a:t> з метою </a:t>
            </a:r>
            <a:r>
              <a:rPr lang="ru-RU" sz="1600" dirty="0" err="1" smtClean="0">
                <a:latin typeface="Times New Roman" pitchFamily="18" charset="0"/>
                <a:cs typeface="Times New Roman" pitchFamily="18" charset="0"/>
              </a:rPr>
              <a:t>відповідальності</a:t>
            </a:r>
            <a:r>
              <a:rPr lang="ru-RU" sz="1600" dirty="0" smtClean="0">
                <a:latin typeface="Times New Roman" pitchFamily="18" charset="0"/>
                <a:cs typeface="Times New Roman" pitchFamily="18" charset="0"/>
              </a:rPr>
              <a:t> перед </a:t>
            </a:r>
            <a:r>
              <a:rPr lang="ru-RU" sz="1600" dirty="0" err="1" smtClean="0">
                <a:latin typeface="Times New Roman" pitchFamily="18" charset="0"/>
                <a:cs typeface="Times New Roman" pitchFamily="18" charset="0"/>
              </a:rPr>
              <a:t>суспільством</a:t>
            </a:r>
            <a:r>
              <a:rPr lang="ru-RU" sz="1600" dirty="0" smtClean="0">
                <a:latin typeface="Times New Roman" pitchFamily="18" charset="0"/>
                <a:cs typeface="Times New Roman" pitchFamily="18" charset="0"/>
              </a:rPr>
              <a:t> в </a:t>
            </a:r>
            <a:r>
              <a:rPr lang="ru-RU" sz="1600" dirty="0" err="1" smtClean="0">
                <a:latin typeface="Times New Roman" pitchFamily="18" charset="0"/>
                <a:cs typeface="Times New Roman" pitchFamily="18" charset="0"/>
              </a:rPr>
              <a:t>цілому</a:t>
            </a:r>
            <a:r>
              <a:rPr lang="ru-RU" sz="1600" dirty="0" smtClean="0">
                <a:latin typeface="Times New Roman" pitchFamily="18" charset="0"/>
                <a:cs typeface="Times New Roman" pitchFamily="18" charset="0"/>
              </a:rPr>
              <a:t>.</a:t>
            </a:r>
          </a:p>
          <a:p>
            <a:pPr marL="285750" indent="-285750">
              <a:buFont typeface="Wingdings" pitchFamily="2" charset="2"/>
              <a:buChar char="ü"/>
            </a:pPr>
            <a:r>
              <a:rPr lang="ru-RU" sz="1600" dirty="0" err="1" smtClean="0">
                <a:latin typeface="Times New Roman" pitchFamily="18" charset="0"/>
                <a:cs typeface="Times New Roman" pitchFamily="18" charset="0"/>
              </a:rPr>
              <a:t>Допомога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оцінюваним</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організаціям</a:t>
            </a:r>
            <a:r>
              <a:rPr lang="ru-RU" sz="1600" dirty="0" smtClean="0">
                <a:latin typeface="Times New Roman" pitchFamily="18" charset="0"/>
                <a:cs typeface="Times New Roman" pitchFamily="18" charset="0"/>
              </a:rPr>
              <a:t> у </a:t>
            </a:r>
            <a:r>
              <a:rPr lang="ru-RU" sz="1600" dirty="0" err="1" smtClean="0">
                <a:latin typeface="Times New Roman" pitchFamily="18" charset="0"/>
                <a:cs typeface="Times New Roman" pitchFamily="18" charset="0"/>
              </a:rPr>
              <a:t>створенні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рекомендаціїй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які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можна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використати</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щоб</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краще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виконувати</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свої</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місії</a:t>
            </a:r>
            <a:r>
              <a:rPr lang="ru-RU" sz="1600" dirty="0" smtClean="0">
                <a:latin typeface="Times New Roman" pitchFamily="18" charset="0"/>
                <a:cs typeface="Times New Roman" pitchFamily="18" charset="0"/>
              </a:rPr>
              <a:t> та </a:t>
            </a:r>
            <a:r>
              <a:rPr lang="ru-RU" sz="1600" dirty="0" err="1" smtClean="0">
                <a:latin typeface="Times New Roman" pitchFamily="18" charset="0"/>
                <a:cs typeface="Times New Roman" pitchFamily="18" charset="0"/>
              </a:rPr>
              <a:t>обґрунтовувати</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свої</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стратегії</a:t>
            </a:r>
            <a:r>
              <a:rPr lang="ru-RU" sz="1600" dirty="0" smtClean="0">
                <a:latin typeface="Times New Roman" pitchFamily="18" charset="0"/>
                <a:cs typeface="Times New Roman" pitchFamily="18" charset="0"/>
              </a:rPr>
              <a:t>.</a:t>
            </a:r>
            <a:endParaRPr lang="uk-UA" sz="1600" dirty="0" smtClean="0">
              <a:latin typeface="Times New Roman" pitchFamily="18" charset="0"/>
              <a:cs typeface="Times New Roman" pitchFamily="18" charset="0"/>
            </a:endParaRPr>
          </a:p>
          <a:p>
            <a:endParaRPr lang="uk-UA" dirty="0"/>
          </a:p>
        </p:txBody>
      </p:sp>
      <p:pic>
        <p:nvPicPr>
          <p:cNvPr id="6" name="Picture 8" descr="D:\eu_flag_co_funded_pos_[rgb]_right.jpg"/>
          <p:cNvPicPr>
            <a:picLocks noChangeAspect="1" noChangeArrowheads="1"/>
          </p:cNvPicPr>
          <p:nvPr/>
        </p:nvPicPr>
        <p:blipFill>
          <a:blip r:embed="rId3" cstate="print"/>
          <a:srcRect/>
          <a:stretch>
            <a:fillRect/>
          </a:stretch>
        </p:blipFill>
        <p:spPr bwMode="auto">
          <a:xfrm>
            <a:off x="6891131" y="1"/>
            <a:ext cx="2252870" cy="857232"/>
          </a:xfrm>
          <a:prstGeom prst="rect">
            <a:avLst/>
          </a:prstGeom>
          <a:noFill/>
          <a:ln w="9525">
            <a:noFill/>
            <a:miter lim="800000"/>
            <a:headEnd/>
            <a:tailEnd/>
          </a:ln>
        </p:spPr>
      </p:pic>
    </p:spTree>
    <p:extLst>
      <p:ext uri="{BB962C8B-B14F-4D97-AF65-F5344CB8AC3E}">
        <p14:creationId xmlns:p14="http://schemas.microsoft.com/office/powerpoint/2010/main" xmlns="" val="994554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714356"/>
            <a:ext cx="8229600" cy="1143000"/>
          </a:xfrm>
        </p:spPr>
        <p:txBody>
          <a:bodyPr>
            <a:normAutofit/>
          </a:bodyPr>
          <a:lstStyle/>
          <a:p>
            <a:pPr algn="just"/>
            <a:r>
              <a:rPr lang="uk-UA" sz="2400" dirty="0" smtClean="0">
                <a:latin typeface="Times New Roman" pitchFamily="18" charset="0"/>
                <a:cs typeface="Times New Roman" pitchFamily="18" charset="0"/>
              </a:rPr>
              <a:t>На сьогоднішній день органами оцінювання вищої освіти у Франції є такі:</a:t>
            </a:r>
            <a:endParaRPr lang="uk-UA" sz="2400" dirty="0">
              <a:latin typeface="Times New Roman" pitchFamily="18" charset="0"/>
              <a:cs typeface="Times New Roman" pitchFamily="18" charset="0"/>
            </a:endParaRPr>
          </a:p>
        </p:txBody>
      </p:sp>
      <p:sp>
        <p:nvSpPr>
          <p:cNvPr id="3" name="Объект 2"/>
          <p:cNvSpPr>
            <a:spLocks noGrp="1"/>
          </p:cNvSpPr>
          <p:nvPr>
            <p:ph idx="1"/>
          </p:nvPr>
        </p:nvSpPr>
        <p:spPr>
          <a:xfrm>
            <a:off x="428596" y="1928802"/>
            <a:ext cx="8229600" cy="4525963"/>
          </a:xfrm>
        </p:spPr>
        <p:txBody>
          <a:bodyPr>
            <a:normAutofit lnSpcReduction="10000"/>
          </a:bodyPr>
          <a:lstStyle/>
          <a:p>
            <a:pPr algn="just">
              <a:buFont typeface="Wingdings" pitchFamily="2" charset="2"/>
              <a:buChar char="§"/>
            </a:pPr>
            <a:r>
              <a:rPr lang="uk-UA" sz="2800" b="1" dirty="0">
                <a:latin typeface="Times New Roman" pitchFamily="18" charset="0"/>
                <a:cs typeface="Times New Roman" pitchFamily="18" charset="0"/>
              </a:rPr>
              <a:t>А</a:t>
            </a:r>
            <a:r>
              <a:rPr lang="uk-UA" sz="2800" b="1" dirty="0" smtClean="0">
                <a:latin typeface="Times New Roman" pitchFamily="18" charset="0"/>
                <a:cs typeface="Times New Roman" pitchFamily="18" charset="0"/>
              </a:rPr>
              <a:t>генція з оцінки досліджень та вищої освіти </a:t>
            </a:r>
            <a:r>
              <a:rPr lang="uk-UA" sz="2800" dirty="0" smtClean="0">
                <a:latin typeface="Times New Roman" pitchFamily="18" charset="0"/>
                <a:cs typeface="Times New Roman" pitchFamily="18" charset="0"/>
              </a:rPr>
              <a:t>(</a:t>
            </a:r>
            <a:r>
              <a:rPr lang="en-AU" sz="2800" dirty="0" smtClean="0">
                <a:latin typeface="Times New Roman" pitchFamily="18" charset="0"/>
                <a:cs typeface="Times New Roman" pitchFamily="18" charset="0"/>
              </a:rPr>
              <a:t>AERES);</a:t>
            </a:r>
            <a:endParaRPr lang="uk-UA" sz="2800" dirty="0" smtClean="0">
              <a:latin typeface="Times New Roman" pitchFamily="18" charset="0"/>
              <a:cs typeface="Times New Roman" pitchFamily="18" charset="0"/>
            </a:endParaRPr>
          </a:p>
          <a:p>
            <a:pPr algn="just">
              <a:buFont typeface="Wingdings" pitchFamily="2" charset="2"/>
              <a:buChar char="§"/>
            </a:pPr>
            <a:r>
              <a:rPr lang="uk-UA" sz="2800" b="1" dirty="0" smtClean="0">
                <a:latin typeface="Times New Roman" pitchFamily="18" charset="0"/>
                <a:cs typeface="Times New Roman" pitchFamily="18" charset="0"/>
              </a:rPr>
              <a:t>Національний комітет з оцінювання закладів наукового, культурного та професійного призначення </a:t>
            </a:r>
            <a:r>
              <a:rPr lang="uk-UA" sz="2800" dirty="0" smtClean="0">
                <a:latin typeface="Times New Roman" pitchFamily="18" charset="0"/>
                <a:cs typeface="Times New Roman" pitchFamily="18" charset="0"/>
              </a:rPr>
              <a:t>(</a:t>
            </a:r>
            <a:r>
              <a:rPr lang="en-AU" sz="2800" dirty="0" smtClean="0">
                <a:latin typeface="Times New Roman" pitchFamily="18" charset="0"/>
                <a:cs typeface="Times New Roman" pitchFamily="18" charset="0"/>
              </a:rPr>
              <a:t>CNE);</a:t>
            </a:r>
            <a:endParaRPr lang="uk-UA" sz="2800" dirty="0" smtClean="0">
              <a:latin typeface="Times New Roman" pitchFamily="18" charset="0"/>
              <a:cs typeface="Times New Roman" pitchFamily="18" charset="0"/>
            </a:endParaRPr>
          </a:p>
          <a:p>
            <a:pPr algn="just">
              <a:buFont typeface="Wingdings" pitchFamily="2" charset="2"/>
              <a:buChar char="§"/>
            </a:pPr>
            <a:r>
              <a:rPr lang="uk-UA" sz="2800" b="1" dirty="0" smtClean="0">
                <a:latin typeface="Times New Roman" pitchFamily="18" charset="0"/>
                <a:cs typeface="Times New Roman" pitchFamily="18" charset="0"/>
              </a:rPr>
              <a:t>Генеральна інспекція Адміністрації національної освіти та наукових досліджень </a:t>
            </a:r>
            <a:r>
              <a:rPr lang="uk-UA" sz="2800" dirty="0" smtClean="0">
                <a:latin typeface="Times New Roman" pitchFamily="18" charset="0"/>
                <a:cs typeface="Times New Roman" pitchFamily="18" charset="0"/>
              </a:rPr>
              <a:t>(</a:t>
            </a:r>
            <a:r>
              <a:rPr lang="en-AU" sz="2800" dirty="0" smtClean="0">
                <a:latin typeface="Times New Roman" pitchFamily="18" charset="0"/>
                <a:cs typeface="Times New Roman" pitchFamily="18" charset="0"/>
              </a:rPr>
              <a:t>IGAENR);</a:t>
            </a:r>
            <a:endParaRPr lang="uk-UA" sz="2800" dirty="0" smtClean="0">
              <a:latin typeface="Times New Roman" pitchFamily="18" charset="0"/>
              <a:cs typeface="Times New Roman" pitchFamily="18" charset="0"/>
            </a:endParaRPr>
          </a:p>
          <a:p>
            <a:pPr algn="just">
              <a:buFont typeface="Wingdings" pitchFamily="2" charset="2"/>
              <a:buChar char="§"/>
            </a:pPr>
            <a:r>
              <a:rPr lang="fr-FR" sz="2800" b="1" dirty="0" smtClean="0">
                <a:latin typeface="Times New Roman" pitchFamily="18" charset="0"/>
                <a:cs typeface="Times New Roman" pitchFamily="18" charset="0"/>
              </a:rPr>
              <a:t>Вища рада з оцінки </a:t>
            </a:r>
            <a:r>
              <a:rPr lang="fr-FR" sz="2800" dirty="0" smtClean="0">
                <a:latin typeface="Times New Roman" pitchFamily="18" charset="0"/>
                <a:cs typeface="Times New Roman" pitchFamily="18" charset="0"/>
              </a:rPr>
              <a:t>(HCE - Haut conseil de l'évaluation).</a:t>
            </a:r>
            <a:endParaRPr lang="uk-UA" sz="2800" dirty="0">
              <a:latin typeface="Times New Roman" pitchFamily="18" charset="0"/>
              <a:cs typeface="Times New Roman" pitchFamily="18" charset="0"/>
            </a:endParaRPr>
          </a:p>
        </p:txBody>
      </p:sp>
      <p:pic>
        <p:nvPicPr>
          <p:cNvPr id="4" name="Picture 8" descr="D:\eu_flag_co_funded_pos_[rgb]_right.jpg"/>
          <p:cNvPicPr>
            <a:picLocks noChangeAspect="1" noChangeArrowheads="1"/>
          </p:cNvPicPr>
          <p:nvPr/>
        </p:nvPicPr>
        <p:blipFill>
          <a:blip r:embed="rId2" cstate="print"/>
          <a:srcRect/>
          <a:stretch>
            <a:fillRect/>
          </a:stretch>
        </p:blipFill>
        <p:spPr bwMode="auto">
          <a:xfrm>
            <a:off x="6891131" y="1"/>
            <a:ext cx="2252870" cy="857232"/>
          </a:xfrm>
          <a:prstGeom prst="rect">
            <a:avLst/>
          </a:prstGeom>
          <a:noFill/>
          <a:ln w="9525">
            <a:noFill/>
            <a:miter lim="800000"/>
            <a:headEnd/>
            <a:tailEnd/>
          </a:ln>
        </p:spPr>
      </p:pic>
    </p:spTree>
    <p:extLst>
      <p:ext uri="{BB962C8B-B14F-4D97-AF65-F5344CB8AC3E}">
        <p14:creationId xmlns:p14="http://schemas.microsoft.com/office/powerpoint/2010/main" xmlns="" val="1136087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642918"/>
            <a:ext cx="8229600" cy="1143000"/>
          </a:xfrm>
        </p:spPr>
        <p:txBody>
          <a:bodyPr>
            <a:normAutofit fontScale="90000"/>
          </a:bodyPr>
          <a:lstStyle/>
          <a:p>
            <a:pPr algn="just"/>
            <a:r>
              <a:rPr lang="ru-RU" sz="2400" b="1" dirty="0" err="1" smtClean="0">
                <a:latin typeface="Times New Roman" pitchFamily="18" charset="0"/>
                <a:cs typeface="Times New Roman" pitchFamily="18" charset="0"/>
              </a:rPr>
              <a:t>Вищі</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навчальні</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заклади</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також</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допомагають</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оцінити</a:t>
            </a:r>
            <a:r>
              <a:rPr lang="ru-RU" sz="2400" b="1" dirty="0" smtClean="0">
                <a:latin typeface="Times New Roman" pitchFamily="18" charset="0"/>
                <a:cs typeface="Times New Roman" pitchFamily="18" charset="0"/>
              </a:rPr>
              <a:t> систему шляхом </a:t>
            </a:r>
            <a:r>
              <a:rPr lang="ru-RU" sz="2400" b="1" dirty="0" err="1" smtClean="0">
                <a:latin typeface="Times New Roman" pitchFamily="18" charset="0"/>
                <a:cs typeface="Times New Roman" pitchFamily="18" charset="0"/>
              </a:rPr>
              <a:t>впровадження</a:t>
            </a:r>
            <a:r>
              <a:rPr lang="ru-RU" sz="2400" b="1" dirty="0" smtClean="0">
                <a:latin typeface="Times New Roman" pitchFamily="18" charset="0"/>
                <a:cs typeface="Times New Roman" pitchFamily="18" charset="0"/>
              </a:rPr>
              <a:t> процедур </a:t>
            </a:r>
            <a:r>
              <a:rPr lang="ru-RU" sz="2400" b="1" dirty="0" err="1" smtClean="0">
                <a:latin typeface="Times New Roman" pitchFamily="18" charset="0"/>
                <a:cs typeface="Times New Roman" pitchFamily="18" charset="0"/>
              </a:rPr>
              <a:t>внутрішньої</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оцінки</a:t>
            </a:r>
            <a:r>
              <a:rPr lang="ru-RU" sz="2400" b="1" dirty="0" smtClean="0">
                <a:latin typeface="Times New Roman" pitchFamily="18" charset="0"/>
                <a:cs typeface="Times New Roman" pitchFamily="18" charset="0"/>
              </a:rPr>
              <a:t>. </a:t>
            </a:r>
            <a:endParaRPr lang="uk-UA" sz="2400" b="1"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pPr marL="0" indent="0">
              <a:buNone/>
            </a:pPr>
            <a:r>
              <a:rPr lang="uk-UA" sz="2400" dirty="0" smtClean="0">
                <a:latin typeface="Times New Roman" pitchFamily="18" charset="0"/>
                <a:cs typeface="Times New Roman" pitchFamily="18" charset="0"/>
              </a:rPr>
              <a:t>Оцінка стану французької системи вищої освіти залежить як від зовнішніх, так і від внутрішніх оцінок.</a:t>
            </a:r>
          </a:p>
          <a:p>
            <a:pPr marL="0" indent="0">
              <a:buNone/>
            </a:pPr>
            <a:r>
              <a:rPr lang="uk-UA" sz="2400" dirty="0" smtClean="0">
                <a:latin typeface="Times New Roman" pitchFamily="18" charset="0"/>
                <a:cs typeface="Times New Roman" pitchFamily="18" charset="0"/>
              </a:rPr>
              <a:t>Різні аспекти вищої освіти та досліджень подаються на зовнішню оцінку, зокрема:</a:t>
            </a:r>
          </a:p>
          <a:p>
            <a:pPr marL="0" indent="0">
              <a:buNone/>
            </a:pPr>
            <a:endParaRPr lang="uk-UA" sz="2400" dirty="0" smtClean="0">
              <a:latin typeface="Times New Roman" pitchFamily="18" charset="0"/>
              <a:cs typeface="Times New Roman" pitchFamily="18" charset="0"/>
            </a:endParaRPr>
          </a:p>
          <a:p>
            <a:pPr marL="0" indent="0">
              <a:buNone/>
            </a:pPr>
            <a:r>
              <a:rPr lang="uk-UA" sz="2400" dirty="0" smtClean="0">
                <a:latin typeface="Times New Roman" pitchFamily="18" charset="0"/>
                <a:cs typeface="Times New Roman" pitchFamily="18" charset="0"/>
              </a:rPr>
              <a:t>• </a:t>
            </a:r>
            <a:r>
              <a:rPr lang="uk-UA" sz="2400" b="1" i="1" dirty="0" smtClean="0">
                <a:latin typeface="Times New Roman" pitchFamily="18" charset="0"/>
                <a:cs typeface="Times New Roman" pitchFamily="18" charset="0"/>
              </a:rPr>
              <a:t>школи;</a:t>
            </a:r>
          </a:p>
          <a:p>
            <a:pPr marL="0" indent="0">
              <a:buNone/>
            </a:pPr>
            <a:r>
              <a:rPr lang="uk-UA" sz="2400" b="1" i="1" dirty="0" smtClean="0">
                <a:latin typeface="Times New Roman" pitchFamily="18" charset="0"/>
                <a:cs typeface="Times New Roman" pitchFamily="18" charset="0"/>
              </a:rPr>
              <a:t>• дослідницькі підрозділи;</a:t>
            </a:r>
          </a:p>
          <a:p>
            <a:pPr marL="0" indent="0">
              <a:buNone/>
            </a:pPr>
            <a:r>
              <a:rPr lang="uk-UA" sz="2400" b="1" i="1" dirty="0" smtClean="0">
                <a:latin typeface="Times New Roman" pitchFamily="18" charset="0"/>
                <a:cs typeface="Times New Roman" pitchFamily="18" charset="0"/>
              </a:rPr>
              <a:t>• навчальні курси та дипломи;</a:t>
            </a:r>
          </a:p>
          <a:p>
            <a:pPr marL="0" indent="0">
              <a:buNone/>
            </a:pPr>
            <a:endParaRPr lang="uk-UA" dirty="0"/>
          </a:p>
        </p:txBody>
      </p:sp>
      <p:pic>
        <p:nvPicPr>
          <p:cNvPr id="4" name="Picture 8" descr="D:\eu_flag_co_funded_pos_[rgb]_right.jpg"/>
          <p:cNvPicPr>
            <a:picLocks noChangeAspect="1" noChangeArrowheads="1"/>
          </p:cNvPicPr>
          <p:nvPr/>
        </p:nvPicPr>
        <p:blipFill>
          <a:blip r:embed="rId2" cstate="print"/>
          <a:srcRect/>
          <a:stretch>
            <a:fillRect/>
          </a:stretch>
        </p:blipFill>
        <p:spPr bwMode="auto">
          <a:xfrm>
            <a:off x="6891131" y="1"/>
            <a:ext cx="2252870" cy="857232"/>
          </a:xfrm>
          <a:prstGeom prst="rect">
            <a:avLst/>
          </a:prstGeom>
          <a:noFill/>
          <a:ln w="9525">
            <a:noFill/>
            <a:miter lim="800000"/>
            <a:headEnd/>
            <a:tailEnd/>
          </a:ln>
        </p:spPr>
      </p:pic>
    </p:spTree>
    <p:extLst>
      <p:ext uri="{BB962C8B-B14F-4D97-AF65-F5344CB8AC3E}">
        <p14:creationId xmlns:p14="http://schemas.microsoft.com/office/powerpoint/2010/main" xmlns="" val="3967580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85794"/>
            <a:ext cx="8229600" cy="11430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just"/>
            <a:r>
              <a:rPr lang="uk-UA" sz="2800" dirty="0" smtClean="0">
                <a:latin typeface="Times New Roman" pitchFamily="18" charset="0"/>
                <a:cs typeface="Times New Roman" pitchFamily="18" charset="0"/>
              </a:rPr>
              <a:t>Органи, відповідальні за зовнішню оцінку вищої освіти, беруть участь у оцінці одного чи кількох з цих аспектів. </a:t>
            </a:r>
            <a:endParaRPr lang="uk-UA" sz="2800" dirty="0">
              <a:latin typeface="Times New Roman" pitchFamily="18" charset="0"/>
              <a:cs typeface="Times New Roman" pitchFamily="18" charset="0"/>
            </a:endParaRPr>
          </a:p>
        </p:txBody>
      </p:sp>
      <p:sp>
        <p:nvSpPr>
          <p:cNvPr id="3" name="Объект 2"/>
          <p:cNvSpPr>
            <a:spLocks noGrp="1"/>
          </p:cNvSpPr>
          <p:nvPr>
            <p:ph idx="1"/>
          </p:nvPr>
        </p:nvSpPr>
        <p:spPr>
          <a:xfrm>
            <a:off x="500034" y="2071678"/>
            <a:ext cx="8229600" cy="4525963"/>
          </a:xfrm>
        </p:spPr>
        <p:txBody>
          <a:bodyPr>
            <a:noAutofit/>
          </a:bodyPr>
          <a:lstStyle/>
          <a:p>
            <a:pPr marL="0" indent="0" algn="just">
              <a:buNone/>
            </a:pPr>
            <a:r>
              <a:rPr lang="uk-UA" sz="2400" dirty="0" smtClean="0">
                <a:latin typeface="Times New Roman" pitchFamily="18" charset="0"/>
                <a:cs typeface="Times New Roman" pitchFamily="18" charset="0"/>
              </a:rPr>
              <a:t>У кожного органу є свій підхід. Наприклад, </a:t>
            </a:r>
            <a:r>
              <a:rPr lang="en-AU" sz="2400" dirty="0" smtClean="0">
                <a:latin typeface="Times New Roman" pitchFamily="18" charset="0"/>
                <a:cs typeface="Times New Roman" pitchFamily="18" charset="0"/>
              </a:rPr>
              <a:t>AERES </a:t>
            </a:r>
            <a:r>
              <a:rPr lang="uk-UA" sz="2400" dirty="0" smtClean="0">
                <a:latin typeface="Times New Roman" pitchFamily="18" charset="0"/>
                <a:cs typeface="Times New Roman" pitchFamily="18" charset="0"/>
              </a:rPr>
              <a:t>визначає та виконує цілі в межах загальних принципів, визначених державою, виявляє </a:t>
            </a:r>
            <a:r>
              <a:rPr lang="uk-UA" sz="2400" dirty="0" err="1" smtClean="0">
                <a:latin typeface="Times New Roman" pitchFamily="18" charset="0"/>
                <a:cs typeface="Times New Roman" pitchFamily="18" charset="0"/>
              </a:rPr>
              <a:t>дисфункції</a:t>
            </a:r>
            <a:r>
              <a:rPr lang="uk-UA" sz="2400" dirty="0" smtClean="0">
                <a:latin typeface="Times New Roman" pitchFamily="18" charset="0"/>
                <a:cs typeface="Times New Roman" pitchFamily="18" charset="0"/>
              </a:rPr>
              <a:t> та вживає заходів для вдосконалення. Агентство приділяє особливу увагу політиці, що проводиться навчальними закладами стосовно студентів та студентського життя. Оцінка установи проводиться в декілька етапів: </a:t>
            </a:r>
            <a:r>
              <a:rPr lang="uk-UA" sz="2400" b="1" i="1" dirty="0" smtClean="0">
                <a:latin typeface="Times New Roman" pitchFamily="18" charset="0"/>
                <a:cs typeface="Times New Roman" pitchFamily="18" charset="0"/>
              </a:rPr>
              <a:t>підготовка, відвідування та зворотній зв'язок. </a:t>
            </a:r>
            <a:r>
              <a:rPr lang="uk-UA" sz="2400" dirty="0" smtClean="0">
                <a:latin typeface="Times New Roman" pitchFamily="18" charset="0"/>
                <a:cs typeface="Times New Roman" pitchFamily="18" charset="0"/>
              </a:rPr>
              <a:t>Відповідно до принципу автономії для установ, перша відповідальність в управлінні якістю покладається на саму установу, яка закладає основи для засвоєння відповідальності в самій університетській системі як частині національної системи якості. </a:t>
            </a:r>
            <a:endParaRPr lang="uk-UA" sz="2400" dirty="0">
              <a:latin typeface="Times New Roman" pitchFamily="18" charset="0"/>
              <a:cs typeface="Times New Roman" pitchFamily="18" charset="0"/>
            </a:endParaRPr>
          </a:p>
        </p:txBody>
      </p:sp>
      <p:pic>
        <p:nvPicPr>
          <p:cNvPr id="4" name="Picture 8" descr="D:\eu_flag_co_funded_pos_[rgb]_right.jpg"/>
          <p:cNvPicPr>
            <a:picLocks noChangeAspect="1" noChangeArrowheads="1"/>
          </p:cNvPicPr>
          <p:nvPr/>
        </p:nvPicPr>
        <p:blipFill>
          <a:blip r:embed="rId2" cstate="print"/>
          <a:srcRect/>
          <a:stretch>
            <a:fillRect/>
          </a:stretch>
        </p:blipFill>
        <p:spPr bwMode="auto">
          <a:xfrm>
            <a:off x="7143767" y="1"/>
            <a:ext cx="2000233" cy="761102"/>
          </a:xfrm>
          <a:prstGeom prst="rect">
            <a:avLst/>
          </a:prstGeom>
          <a:noFill/>
          <a:ln w="9525">
            <a:noFill/>
            <a:miter lim="800000"/>
            <a:headEnd/>
            <a:tailEnd/>
          </a:ln>
        </p:spPr>
      </p:pic>
    </p:spTree>
    <p:extLst>
      <p:ext uri="{BB962C8B-B14F-4D97-AF65-F5344CB8AC3E}">
        <p14:creationId xmlns:p14="http://schemas.microsoft.com/office/powerpoint/2010/main" xmlns="" val="1332797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1000108"/>
            <a:ext cx="8229600" cy="85724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a:r>
              <a:rPr lang="ru-RU" sz="2400" b="1" dirty="0" err="1" smtClean="0">
                <a:latin typeface="Times New Roman" pitchFamily="18" charset="0"/>
                <a:cs typeface="Times New Roman" pitchFamily="18" charset="0"/>
              </a:rPr>
              <a:t>Процедури</a:t>
            </a:r>
            <a:r>
              <a:rPr lang="ru-RU" sz="2400" b="1" dirty="0" smtClean="0">
                <a:latin typeface="Times New Roman" pitchFamily="18" charset="0"/>
                <a:cs typeface="Times New Roman" pitchFamily="18" charset="0"/>
              </a:rPr>
              <a:t> для </a:t>
            </a:r>
            <a:r>
              <a:rPr lang="ru-RU" sz="2400" b="1" dirty="0" err="1" smtClean="0">
                <a:latin typeface="Times New Roman" pitchFamily="18" charset="0"/>
                <a:cs typeface="Times New Roman" pitchFamily="18" charset="0"/>
              </a:rPr>
              <a:t>самооцінки</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або</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внутрішньої</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оцінки</a:t>
            </a:r>
            <a:r>
              <a:rPr lang="ru-RU" sz="2400" b="1" dirty="0" smtClean="0">
                <a:latin typeface="Times New Roman" pitchFamily="18" charset="0"/>
                <a:cs typeface="Times New Roman" pitchFamily="18" charset="0"/>
              </a:rPr>
              <a:t>) </a:t>
            </a:r>
            <a:endParaRPr lang="uk-UA" sz="2400" b="1" dirty="0">
              <a:latin typeface="Times New Roman" pitchFamily="18" charset="0"/>
              <a:cs typeface="Times New Roman" pitchFamily="18" charset="0"/>
            </a:endParaRPr>
          </a:p>
        </p:txBody>
      </p:sp>
      <p:sp>
        <p:nvSpPr>
          <p:cNvPr id="3" name="Объект 2"/>
          <p:cNvSpPr>
            <a:spLocks noGrp="1"/>
          </p:cNvSpPr>
          <p:nvPr>
            <p:ph idx="1"/>
          </p:nvPr>
        </p:nvSpPr>
        <p:spPr>
          <a:xfrm>
            <a:off x="500034" y="2332037"/>
            <a:ext cx="8229600" cy="4525963"/>
          </a:xfrm>
        </p:spPr>
        <p:txBody>
          <a:bodyPr/>
          <a:lstStyle/>
          <a:p>
            <a:pPr algn="just">
              <a:buFont typeface="Wingdings" pitchFamily="2" charset="2"/>
              <a:buChar char="Ø"/>
            </a:pPr>
            <a:r>
              <a:rPr lang="uk-UA" sz="2800" dirty="0" smtClean="0">
                <a:latin typeface="Times New Roman" pitchFamily="18" charset="0"/>
                <a:cs typeface="Times New Roman" pitchFamily="18" charset="0"/>
              </a:rPr>
              <a:t>впроваджуються в закладах вищої освіти;</a:t>
            </a:r>
          </a:p>
          <a:p>
            <a:pPr algn="just">
              <a:buFont typeface="Wingdings" pitchFamily="2" charset="2"/>
              <a:buChar char="Ø"/>
            </a:pPr>
            <a:r>
              <a:rPr lang="uk-UA" sz="2800" dirty="0" smtClean="0">
                <a:latin typeface="Times New Roman" pitchFamily="18" charset="0"/>
                <a:cs typeface="Times New Roman" pitchFamily="18" charset="0"/>
              </a:rPr>
              <a:t>Заклад має визначити свої сильні та слабкі сторони та прогрес, якого вона досягла; </a:t>
            </a:r>
          </a:p>
          <a:p>
            <a:pPr algn="just">
              <a:buFont typeface="Wingdings" pitchFamily="2" charset="2"/>
              <a:buChar char="Ø"/>
            </a:pPr>
            <a:r>
              <a:rPr lang="uk-UA" sz="2800" dirty="0" smtClean="0">
                <a:latin typeface="Times New Roman" pitchFamily="18" charset="0"/>
                <a:cs typeface="Times New Roman" pitchFamily="18" charset="0"/>
              </a:rPr>
              <a:t>В результаті отримає глобальний погляд на свою роботу. </a:t>
            </a:r>
          </a:p>
          <a:p>
            <a:pPr algn="just">
              <a:buFont typeface="Wingdings" pitchFamily="2" charset="2"/>
              <a:buChar char="Ø"/>
            </a:pPr>
            <a:r>
              <a:rPr lang="uk-UA" sz="2800" dirty="0" smtClean="0">
                <a:latin typeface="Times New Roman" pitchFamily="18" charset="0"/>
                <a:cs typeface="Times New Roman" pitchFamily="18" charset="0"/>
              </a:rPr>
              <a:t>Внутрішні оцінки можуть проводитися одноразово або на постійній основі.</a:t>
            </a:r>
            <a:endParaRPr lang="uk-UA" sz="2800" dirty="0">
              <a:latin typeface="Times New Roman" pitchFamily="18" charset="0"/>
              <a:cs typeface="Times New Roman" pitchFamily="18" charset="0"/>
            </a:endParaRPr>
          </a:p>
        </p:txBody>
      </p:sp>
      <p:pic>
        <p:nvPicPr>
          <p:cNvPr id="4" name="Picture 8" descr="D:\eu_flag_co_funded_pos_[rgb]_right.jpg"/>
          <p:cNvPicPr>
            <a:picLocks noChangeAspect="1" noChangeArrowheads="1"/>
          </p:cNvPicPr>
          <p:nvPr/>
        </p:nvPicPr>
        <p:blipFill>
          <a:blip r:embed="rId2" cstate="print"/>
          <a:srcRect/>
          <a:stretch>
            <a:fillRect/>
          </a:stretch>
        </p:blipFill>
        <p:spPr bwMode="auto">
          <a:xfrm>
            <a:off x="6891131" y="1"/>
            <a:ext cx="2252870" cy="857232"/>
          </a:xfrm>
          <a:prstGeom prst="rect">
            <a:avLst/>
          </a:prstGeom>
          <a:noFill/>
          <a:ln w="9525">
            <a:noFill/>
            <a:miter lim="800000"/>
            <a:headEnd/>
            <a:tailEnd/>
          </a:ln>
        </p:spPr>
      </p:pic>
    </p:spTree>
    <p:extLst>
      <p:ext uri="{BB962C8B-B14F-4D97-AF65-F5344CB8AC3E}">
        <p14:creationId xmlns:p14="http://schemas.microsoft.com/office/powerpoint/2010/main" xmlns="" val="133922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6370321"/>
            <a:ext cx="9144000" cy="487681"/>
          </a:xfrm>
          <a:prstGeom prst="rect">
            <a:avLst/>
          </a:prstGeom>
        </p:spPr>
      </p:pic>
      <p:sp>
        <p:nvSpPr>
          <p:cNvPr id="5" name="Прямоугольная выноска 4"/>
          <p:cNvSpPr/>
          <p:nvPr/>
        </p:nvSpPr>
        <p:spPr>
          <a:xfrm>
            <a:off x="-4019" y="-14955"/>
            <a:ext cx="9144000" cy="1192380"/>
          </a:xfrm>
          <a:prstGeom prst="wedgeRectCallout">
            <a:avLst>
              <a:gd name="adj1" fmla="val -33219"/>
              <a:gd name="adj2" fmla="val 63812"/>
            </a:avLst>
          </a:prstGeom>
          <a:solidFill>
            <a:srgbClr val="33CCCC"/>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ru-RU"/>
          </a:p>
        </p:txBody>
      </p:sp>
      <p:pic>
        <p:nvPicPr>
          <p:cNvPr id="6" name="Рисунок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 y="-2587"/>
            <a:ext cx="710155" cy="1177425"/>
          </a:xfrm>
          <a:prstGeom prst="rect">
            <a:avLst/>
          </a:prstGeom>
        </p:spPr>
      </p:pic>
      <p:sp>
        <p:nvSpPr>
          <p:cNvPr id="2" name="TextBox 1"/>
          <p:cNvSpPr txBox="1"/>
          <p:nvPr/>
        </p:nvSpPr>
        <p:spPr>
          <a:xfrm>
            <a:off x="683491" y="2468895"/>
            <a:ext cx="5927386" cy="1031047"/>
          </a:xfrm>
          <a:prstGeom prst="rect">
            <a:avLst/>
          </a:prstGeom>
          <a:noFill/>
        </p:spPr>
        <p:txBody>
          <a:bodyPr wrap="none" lIns="121917" tIns="60958" rIns="121917" bIns="60958" rtlCol="0">
            <a:spAutoFit/>
          </a:bodyPr>
          <a:lstStyle/>
          <a:p>
            <a:r>
              <a:rPr lang="ru-RU" sz="5900" dirty="0" err="1" smtClean="0">
                <a:ln>
                  <a:solidFill>
                    <a:srgbClr val="00CC99"/>
                  </a:solidFill>
                </a:ln>
                <a:solidFill>
                  <a:srgbClr val="00CC99"/>
                </a:solidFill>
                <a:latin typeface="Times New Roman" panose="02020603050405020304" pitchFamily="18" charset="0"/>
                <a:cs typeface="Times New Roman" panose="02020603050405020304" pitchFamily="18" charset="0"/>
              </a:rPr>
              <a:t>Дякую</a:t>
            </a:r>
            <a:r>
              <a:rPr lang="ru-RU" sz="5900" dirty="0" smtClean="0">
                <a:ln>
                  <a:solidFill>
                    <a:srgbClr val="00CC99"/>
                  </a:solidFill>
                </a:ln>
                <a:solidFill>
                  <a:srgbClr val="00CC99"/>
                </a:solidFill>
                <a:latin typeface="Times New Roman" panose="02020603050405020304" pitchFamily="18" charset="0"/>
                <a:cs typeface="Times New Roman" panose="02020603050405020304" pitchFamily="18" charset="0"/>
              </a:rPr>
              <a:t> за </a:t>
            </a:r>
            <a:r>
              <a:rPr lang="ru-RU" sz="5900" dirty="0" err="1" smtClean="0">
                <a:ln>
                  <a:solidFill>
                    <a:srgbClr val="00CC99"/>
                  </a:solidFill>
                </a:ln>
                <a:solidFill>
                  <a:srgbClr val="00CC99"/>
                </a:solidFill>
                <a:latin typeface="Times New Roman" panose="02020603050405020304" pitchFamily="18" charset="0"/>
                <a:cs typeface="Times New Roman" panose="02020603050405020304" pitchFamily="18" charset="0"/>
              </a:rPr>
              <a:t>увагу</a:t>
            </a:r>
            <a:r>
              <a:rPr lang="ru-RU" sz="5900" dirty="0" smtClean="0">
                <a:ln>
                  <a:solidFill>
                    <a:srgbClr val="00CC99"/>
                  </a:solidFill>
                </a:ln>
                <a:solidFill>
                  <a:srgbClr val="00CC99"/>
                </a:solidFill>
                <a:latin typeface="Times New Roman" panose="02020603050405020304" pitchFamily="18" charset="0"/>
                <a:cs typeface="Times New Roman" panose="02020603050405020304" pitchFamily="18" charset="0"/>
              </a:rPr>
              <a:t>!!!</a:t>
            </a:r>
            <a:endParaRPr lang="ru-RU" sz="5900" dirty="0">
              <a:ln>
                <a:solidFill>
                  <a:srgbClr val="00CC99"/>
                </a:solidFill>
              </a:ln>
              <a:solidFill>
                <a:srgbClr val="00CC99"/>
              </a:solidFill>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000761" y="1892831"/>
            <a:ext cx="2667139" cy="3556185"/>
          </a:xfrm>
          <a:prstGeom prst="rect">
            <a:avLst/>
          </a:prstGeom>
        </p:spPr>
      </p:pic>
      <p:sp>
        <p:nvSpPr>
          <p:cNvPr id="7" name="Прямокутник 6"/>
          <p:cNvSpPr/>
          <p:nvPr/>
        </p:nvSpPr>
        <p:spPr>
          <a:xfrm>
            <a:off x="0" y="5905518"/>
            <a:ext cx="9144000" cy="861770"/>
          </a:xfrm>
          <a:prstGeom prst="rect">
            <a:avLst/>
          </a:prstGeom>
        </p:spPr>
        <p:style>
          <a:lnRef idx="2">
            <a:schemeClr val="accent3"/>
          </a:lnRef>
          <a:fillRef idx="1">
            <a:schemeClr val="lt1"/>
          </a:fillRef>
          <a:effectRef idx="0">
            <a:schemeClr val="accent3"/>
          </a:effectRef>
          <a:fontRef idx="minor">
            <a:schemeClr val="dk1"/>
          </a:fontRef>
        </p:style>
        <p:txBody>
          <a:bodyPr wrap="square" lIns="121917" tIns="60958" rIns="121917" bIns="60958">
            <a:spAutoFit/>
          </a:bodyPr>
          <a:lstStyle/>
          <a:p>
            <a:pPr algn="just"/>
            <a:r>
              <a:rPr lang="ru-RU" sz="1600" b="1" i="1" dirty="0" err="1"/>
              <a:t>Зміст</a:t>
            </a:r>
            <a:r>
              <a:rPr lang="ru-RU" sz="1600" b="1" i="1" dirty="0"/>
              <a:t> </a:t>
            </a:r>
            <a:r>
              <a:rPr lang="ru-RU" sz="1600" b="1" i="1" dirty="0" err="1" smtClean="0"/>
              <a:t>лекції</a:t>
            </a:r>
            <a:r>
              <a:rPr lang="ru-RU" sz="1600" b="1" i="1" dirty="0" smtClean="0"/>
              <a:t> </a:t>
            </a:r>
            <a:r>
              <a:rPr lang="ru-RU" sz="1600" b="1" i="1" dirty="0" err="1"/>
              <a:t>відображає</a:t>
            </a:r>
            <a:r>
              <a:rPr lang="ru-RU" sz="1600" b="1" i="1" dirty="0"/>
              <a:t> </a:t>
            </a:r>
            <a:r>
              <a:rPr lang="ru-RU" sz="1600" b="1" i="1" dirty="0" err="1"/>
              <a:t>виключно</a:t>
            </a:r>
            <a:r>
              <a:rPr lang="ru-RU" sz="1600" b="1" i="1" dirty="0"/>
              <a:t> думку </a:t>
            </a:r>
            <a:r>
              <a:rPr lang="ru-RU" sz="1600" b="1" i="1" dirty="0" err="1"/>
              <a:t>авторів</a:t>
            </a:r>
            <a:r>
              <a:rPr lang="ru-RU" sz="1600" b="1" i="1" dirty="0"/>
              <a:t>, </a:t>
            </a:r>
            <a:r>
              <a:rPr lang="ru-RU" sz="1600" b="1" i="1" dirty="0" err="1"/>
              <a:t>Виконавче</a:t>
            </a:r>
            <a:r>
              <a:rPr lang="ru-RU" sz="1600" b="1" i="1" dirty="0"/>
              <a:t> агентство </a:t>
            </a:r>
            <a:r>
              <a:rPr lang="ru-RU" sz="1600" b="1" i="1" dirty="0" err="1"/>
              <a:t>з</a:t>
            </a:r>
            <a:r>
              <a:rPr lang="ru-RU" sz="1600" b="1" i="1" dirty="0"/>
              <a:t> </a:t>
            </a:r>
            <a:r>
              <a:rPr lang="ru-RU" sz="1600" b="1" i="1" dirty="0" err="1"/>
              <a:t>питань</a:t>
            </a:r>
            <a:r>
              <a:rPr lang="ru-RU" sz="1600" b="1" i="1" dirty="0"/>
              <a:t> </a:t>
            </a:r>
            <a:r>
              <a:rPr lang="ru-RU" sz="1600" b="1" i="1" dirty="0" err="1"/>
              <a:t>освіти</a:t>
            </a:r>
            <a:r>
              <a:rPr lang="ru-RU" sz="1600" b="1" i="1" dirty="0"/>
              <a:t>, </a:t>
            </a:r>
            <a:r>
              <a:rPr lang="ru-RU" sz="1600" b="1" i="1" dirty="0" err="1"/>
              <a:t>аудіовізуальних</a:t>
            </a:r>
            <a:r>
              <a:rPr lang="ru-RU" sz="1600" b="1" i="1" dirty="0"/>
              <a:t> </a:t>
            </a:r>
            <a:r>
              <a:rPr lang="ru-RU" sz="1600" b="1" i="1" dirty="0" err="1"/>
              <a:t>засобів</a:t>
            </a:r>
            <a:r>
              <a:rPr lang="ru-RU" sz="1600" b="1" i="1" dirty="0"/>
              <a:t> </a:t>
            </a:r>
            <a:r>
              <a:rPr lang="ru-RU" sz="1600" b="1" i="1" dirty="0" err="1"/>
              <a:t>і</a:t>
            </a:r>
            <a:r>
              <a:rPr lang="ru-RU" sz="1600" b="1" i="1" dirty="0"/>
              <a:t> </a:t>
            </a:r>
            <a:r>
              <a:rPr lang="ru-RU" sz="1600" b="1" i="1" dirty="0" err="1"/>
              <a:t>культури</a:t>
            </a:r>
            <a:r>
              <a:rPr lang="ru-RU" sz="1600" b="1" i="1" dirty="0"/>
              <a:t> (ЕАСЕА) та </a:t>
            </a:r>
            <a:r>
              <a:rPr lang="ru-RU" sz="1600" b="1" i="1" dirty="0" err="1"/>
              <a:t>Європейська</a:t>
            </a:r>
            <a:r>
              <a:rPr lang="ru-RU" sz="1600" b="1" i="1" dirty="0"/>
              <a:t> </a:t>
            </a:r>
            <a:r>
              <a:rPr lang="ru-RU" sz="1600" b="1" i="1" dirty="0" err="1"/>
              <a:t>Комісія</a:t>
            </a:r>
            <a:r>
              <a:rPr lang="ru-RU" sz="1600" b="1" i="1" dirty="0"/>
              <a:t> в </a:t>
            </a:r>
            <a:r>
              <a:rPr lang="ru-RU" sz="1600" b="1" i="1" dirty="0" err="1"/>
              <a:t>сфері</a:t>
            </a:r>
            <a:r>
              <a:rPr lang="ru-RU" sz="1600" b="1" i="1" dirty="0"/>
              <a:t> (</a:t>
            </a:r>
            <a:r>
              <a:rPr lang="ru-RU" sz="1600" b="1" i="1" dirty="0" err="1"/>
              <a:t>вищої</a:t>
            </a:r>
            <a:r>
              <a:rPr lang="ru-RU" sz="1600" b="1" i="1" dirty="0"/>
              <a:t>) </a:t>
            </a:r>
            <a:r>
              <a:rPr lang="ru-RU" sz="1600" b="1" i="1" dirty="0" err="1"/>
              <a:t>освіти</a:t>
            </a:r>
            <a:r>
              <a:rPr lang="ru-RU" sz="1600" b="1" i="1" dirty="0"/>
              <a:t> не </a:t>
            </a:r>
            <a:r>
              <a:rPr lang="ru-RU" sz="1600" b="1" i="1" dirty="0" err="1"/>
              <a:t>несуть</a:t>
            </a:r>
            <a:r>
              <a:rPr lang="ru-RU" sz="1600" b="1" i="1" dirty="0"/>
              <a:t> </a:t>
            </a:r>
            <a:r>
              <a:rPr lang="ru-RU" sz="1600" b="1" i="1" dirty="0" err="1"/>
              <a:t>відповідальності</a:t>
            </a:r>
            <a:r>
              <a:rPr lang="ru-RU" sz="1600" b="1" i="1" dirty="0"/>
              <a:t> за </a:t>
            </a:r>
            <a:r>
              <a:rPr lang="ru-RU" sz="1600" b="1" i="1" dirty="0" err="1"/>
              <a:t>використання</a:t>
            </a:r>
            <a:r>
              <a:rPr lang="ru-RU" sz="1600" b="1" i="1" dirty="0"/>
              <a:t> </a:t>
            </a:r>
            <a:r>
              <a:rPr lang="ru-RU" sz="1600" b="1" i="1" dirty="0" err="1"/>
              <a:t>інформації</a:t>
            </a:r>
            <a:r>
              <a:rPr lang="ru-RU" sz="1600" b="1" i="1" dirty="0"/>
              <a:t>, </a:t>
            </a:r>
            <a:r>
              <a:rPr lang="ru-RU" sz="1600" b="1" i="1" dirty="0" err="1"/>
              <a:t>що</a:t>
            </a:r>
            <a:r>
              <a:rPr lang="ru-RU" sz="1600" b="1" i="1" dirty="0"/>
              <a:t> </a:t>
            </a:r>
            <a:r>
              <a:rPr lang="ru-RU" sz="1600" b="1" i="1" dirty="0" err="1"/>
              <a:t>міститься</a:t>
            </a:r>
            <a:r>
              <a:rPr lang="ru-RU" sz="1600" b="1" i="1" dirty="0"/>
              <a:t> в </a:t>
            </a:r>
            <a:r>
              <a:rPr lang="ru-RU" sz="1600" b="1" i="1" dirty="0" err="1"/>
              <a:t>ньому</a:t>
            </a:r>
            <a:r>
              <a:rPr lang="ru-RU" sz="1600" b="1" i="1" dirty="0"/>
              <a:t>.</a:t>
            </a:r>
            <a:endParaRPr lang="ru-RU" sz="1600" i="1" dirty="0"/>
          </a:p>
        </p:txBody>
      </p:sp>
      <p:pic>
        <p:nvPicPr>
          <p:cNvPr id="8" name="Picture 8" descr="D:\eu_flag_co_funded_pos_[rgb]_right.jpg"/>
          <p:cNvPicPr>
            <a:picLocks noChangeAspect="1" noChangeArrowheads="1"/>
          </p:cNvPicPr>
          <p:nvPr/>
        </p:nvPicPr>
        <p:blipFill>
          <a:blip r:embed="rId5" cstate="print"/>
          <a:srcRect/>
          <a:stretch>
            <a:fillRect/>
          </a:stretch>
        </p:blipFill>
        <p:spPr bwMode="auto">
          <a:xfrm>
            <a:off x="6429376" y="0"/>
            <a:ext cx="2714625" cy="1032933"/>
          </a:xfrm>
          <a:prstGeom prst="rect">
            <a:avLst/>
          </a:prstGeom>
          <a:noFill/>
          <a:ln w="9525">
            <a:noFill/>
            <a:miter lim="800000"/>
            <a:headEnd/>
            <a:tailEnd/>
          </a:ln>
        </p:spPr>
      </p:pic>
    </p:spTree>
    <p:extLst>
      <p:ext uri="{BB962C8B-B14F-4D97-AF65-F5344CB8AC3E}">
        <p14:creationId xmlns="" xmlns:p14="http://schemas.microsoft.com/office/powerpoint/2010/main" val="254460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ая выноска 4"/>
          <p:cNvSpPr/>
          <p:nvPr/>
        </p:nvSpPr>
        <p:spPr>
          <a:xfrm>
            <a:off x="0" y="0"/>
            <a:ext cx="9144000" cy="1152128"/>
          </a:xfrm>
          <a:prstGeom prst="wedgeRectCallout">
            <a:avLst>
              <a:gd name="adj1" fmla="val -33219"/>
              <a:gd name="adj2" fmla="val 60095"/>
            </a:avLst>
          </a:prstGeom>
          <a:solidFill>
            <a:srgbClr val="33CCCC"/>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ru-RU" dirty="0"/>
          </a:p>
        </p:txBody>
      </p:sp>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 y="20267"/>
            <a:ext cx="710155" cy="1177425"/>
          </a:xfrm>
          <a:prstGeom prst="rect">
            <a:avLst/>
          </a:prstGeom>
        </p:spPr>
      </p:pic>
      <p:sp>
        <p:nvSpPr>
          <p:cNvPr id="2" name="Прямоугольник 1"/>
          <p:cNvSpPr/>
          <p:nvPr/>
        </p:nvSpPr>
        <p:spPr>
          <a:xfrm>
            <a:off x="251519" y="1900625"/>
            <a:ext cx="8498559" cy="1661989"/>
          </a:xfrm>
          <a:prstGeom prst="rect">
            <a:avLst/>
          </a:prstGeom>
        </p:spPr>
        <p:txBody>
          <a:bodyPr wrap="square" lIns="121917" tIns="60958" rIns="121917" bIns="60958">
            <a:spAutoFit/>
          </a:bodyPr>
          <a:lstStyle/>
          <a:p>
            <a:pPr marL="342900" lvl="0" indent="-342900">
              <a:buFont typeface="+mj-lt"/>
              <a:buAutoNum type="arabicPeriod"/>
            </a:pPr>
            <a:r>
              <a:rPr lang="uk-UA" sz="2000" dirty="0" smtClean="0">
                <a:latin typeface="Times New Roman" pitchFamily="18" charset="0"/>
                <a:cs typeface="Times New Roman" pitchFamily="18" charset="0"/>
              </a:rPr>
              <a:t>Нормативно-правові засади забезпечення якості вищої освіти у </a:t>
            </a:r>
            <a:r>
              <a:rPr lang="uk-UA" sz="2000" dirty="0" smtClean="0">
                <a:latin typeface="Times New Roman" pitchFamily="18" charset="0"/>
                <a:cs typeface="Times New Roman" pitchFamily="18" charset="0"/>
              </a:rPr>
              <a:t>Франції</a:t>
            </a:r>
            <a:r>
              <a:rPr lang="uk-UA"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marL="342900" lvl="0" indent="-342900">
              <a:buFont typeface="+mj-lt"/>
              <a:buAutoNum type="arabicPeriod"/>
            </a:pPr>
            <a:r>
              <a:rPr lang="uk-UA" sz="2000" dirty="0" smtClean="0">
                <a:latin typeface="Times New Roman" pitchFamily="18" charset="0"/>
                <a:cs typeface="Times New Roman" pitchFamily="18" charset="0"/>
              </a:rPr>
              <a:t>Процедура внутрішнього забезпечення якості вищої освіти у </a:t>
            </a:r>
            <a:r>
              <a:rPr lang="uk-UA" sz="2000" dirty="0" smtClean="0">
                <a:latin typeface="Times New Roman" pitchFamily="18" charset="0"/>
                <a:cs typeface="Times New Roman" pitchFamily="18" charset="0"/>
              </a:rPr>
              <a:t>Франції</a:t>
            </a:r>
            <a:r>
              <a:rPr lang="uk-UA"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marL="342900" lvl="0" indent="-342900">
              <a:buFont typeface="+mj-lt"/>
              <a:buAutoNum type="arabicPeriod"/>
            </a:pPr>
            <a:r>
              <a:rPr lang="uk-UA" sz="2000" dirty="0" smtClean="0">
                <a:latin typeface="Times New Roman" pitchFamily="18" charset="0"/>
                <a:cs typeface="Times New Roman" pitchFamily="18" charset="0"/>
              </a:rPr>
              <a:t>Процедура зовнішнього забезпечення якості вищої освіти у </a:t>
            </a:r>
            <a:r>
              <a:rPr lang="uk-UA" sz="2000" dirty="0" smtClean="0">
                <a:latin typeface="Times New Roman" pitchFamily="18" charset="0"/>
                <a:cs typeface="Times New Roman" pitchFamily="18" charset="0"/>
              </a:rPr>
              <a:t>Франції</a:t>
            </a:r>
            <a:r>
              <a:rPr lang="uk-UA"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marL="342900" lvl="0" indent="-342900">
              <a:buFont typeface="+mj-lt"/>
              <a:buAutoNum type="arabicPeriod"/>
            </a:pPr>
            <a:r>
              <a:rPr lang="uk-UA" sz="2000" dirty="0" smtClean="0">
                <a:latin typeface="Times New Roman" pitchFamily="18" charset="0"/>
                <a:cs typeface="Times New Roman" pitchFamily="18" charset="0"/>
              </a:rPr>
              <a:t>Діяльність агенцій із забезпечення якості у </a:t>
            </a:r>
            <a:r>
              <a:rPr lang="uk-UA" sz="2000" dirty="0" smtClean="0">
                <a:latin typeface="Times New Roman" pitchFamily="18" charset="0"/>
                <a:cs typeface="Times New Roman" pitchFamily="18" charset="0"/>
              </a:rPr>
              <a:t>Франції</a:t>
            </a:r>
            <a:r>
              <a:rPr lang="uk-UA"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marL="342900" indent="-342900">
              <a:buFont typeface="+mj-lt"/>
              <a:buAutoNum type="arabicPeriod"/>
            </a:pPr>
            <a:r>
              <a:rPr lang="uk-UA" sz="2000" dirty="0" smtClean="0">
                <a:latin typeface="Times New Roman" pitchFamily="18" charset="0"/>
                <a:cs typeface="Times New Roman" pitchFamily="18" charset="0"/>
              </a:rPr>
              <a:t>Управління якістю вищої освіти у </a:t>
            </a:r>
            <a:r>
              <a:rPr lang="uk-UA" sz="2000" dirty="0" smtClean="0">
                <a:latin typeface="Times New Roman" pitchFamily="18" charset="0"/>
                <a:cs typeface="Times New Roman" pitchFamily="18" charset="0"/>
              </a:rPr>
              <a:t>Франції</a:t>
            </a:r>
            <a:r>
              <a:rPr lang="uk-UA" sz="2000" dirty="0" smtClean="0">
                <a:latin typeface="Times New Roman" pitchFamily="18" charset="0"/>
                <a:cs typeface="Times New Roman" pitchFamily="18" charset="0"/>
              </a:rPr>
              <a:t>.</a:t>
            </a:r>
            <a:endParaRPr lang="ru-RU" sz="2000" dirty="0">
              <a:solidFill>
                <a:schemeClr val="tx2">
                  <a:lumMod val="50000"/>
                </a:schemeClr>
              </a:solidFill>
              <a:latin typeface="Times New Roman" pitchFamily="18" charset="0"/>
              <a:cs typeface="Times New Roman" pitchFamily="18" charset="0"/>
            </a:endParaRPr>
          </a:p>
        </p:txBody>
      </p:sp>
      <p:pic>
        <p:nvPicPr>
          <p:cNvPr id="6" name="Рисунок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0" y="6370321"/>
            <a:ext cx="9144000" cy="487681"/>
          </a:xfrm>
          <a:prstGeom prst="rect">
            <a:avLst/>
          </a:prstGeom>
        </p:spPr>
      </p:pic>
      <p:pic>
        <p:nvPicPr>
          <p:cNvPr id="3" name="Рисунок 2"/>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215074" y="3329227"/>
            <a:ext cx="2740118" cy="3701745"/>
          </a:xfrm>
          <a:prstGeom prst="rect">
            <a:avLst/>
          </a:prstGeom>
        </p:spPr>
      </p:pic>
      <p:pic>
        <p:nvPicPr>
          <p:cNvPr id="7" name="Picture 8" descr="D:\eu_flag_co_funded_pos_[rgb]_right.jpg"/>
          <p:cNvPicPr>
            <a:picLocks noChangeAspect="1" noChangeArrowheads="1"/>
          </p:cNvPicPr>
          <p:nvPr/>
        </p:nvPicPr>
        <p:blipFill>
          <a:blip r:embed="rId5" cstate="print"/>
          <a:srcRect/>
          <a:stretch>
            <a:fillRect/>
          </a:stretch>
        </p:blipFill>
        <p:spPr bwMode="auto">
          <a:xfrm>
            <a:off x="6429376" y="0"/>
            <a:ext cx="2714625" cy="1032933"/>
          </a:xfrm>
          <a:prstGeom prst="rect">
            <a:avLst/>
          </a:prstGeom>
          <a:noFill/>
          <a:ln w="9525">
            <a:noFill/>
            <a:miter lim="800000"/>
            <a:headEnd/>
            <a:tailEnd/>
          </a:ln>
        </p:spPr>
      </p:pic>
      <p:sp>
        <p:nvSpPr>
          <p:cNvPr id="8" name="Прямоугольник 2"/>
          <p:cNvSpPr/>
          <p:nvPr/>
        </p:nvSpPr>
        <p:spPr>
          <a:xfrm>
            <a:off x="1655556" y="0"/>
            <a:ext cx="4076697" cy="1129420"/>
          </a:xfrm>
          <a:prstGeom prst="rect">
            <a:avLst/>
          </a:prstGeom>
          <a:gradFill flip="none" rotWithShape="1">
            <a:gsLst>
              <a:gs pos="0">
                <a:srgbClr val="00D2C5">
                  <a:shade val="30000"/>
                  <a:satMod val="115000"/>
                </a:srgbClr>
              </a:gs>
              <a:gs pos="50000">
                <a:srgbClr val="00D2C5">
                  <a:shade val="67500"/>
                  <a:satMod val="115000"/>
                </a:srgbClr>
              </a:gs>
              <a:gs pos="100000">
                <a:srgbClr val="00D2C5">
                  <a:shade val="100000"/>
                  <a:satMod val="115000"/>
                </a:srgbClr>
              </a:gs>
            </a:gsLst>
            <a:lin ang="5400000" scaled="1"/>
            <a:tileRect/>
          </a:gradFill>
          <a:ln>
            <a:solidFill>
              <a:srgbClr val="00D2C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sz="32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rPr>
              <a:t>План</a:t>
            </a:r>
            <a:endParaRPr lang="ru-RU" sz="32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763274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just"/>
            <a:r>
              <a:rPr lang="uk-UA" sz="2400" i="1" dirty="0" smtClean="0">
                <a:latin typeface="Times New Roman" pitchFamily="18" charset="0"/>
                <a:cs typeface="Times New Roman" pitchFamily="18" charset="0"/>
              </a:rPr>
              <a:t>Загальні характеристики</a:t>
            </a:r>
            <a:endParaRPr lang="uk-UA" sz="2400" i="1" dirty="0">
              <a:latin typeface="Times New Roman" pitchFamily="18" charset="0"/>
              <a:cs typeface="Times New Roman" pitchFamily="18" charset="0"/>
            </a:endParaRPr>
          </a:p>
        </p:txBody>
      </p:sp>
      <p:pic>
        <p:nvPicPr>
          <p:cNvPr id="5" name="Объект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4000496" y="1643050"/>
            <a:ext cx="4608512" cy="4248472"/>
          </a:xfrm>
        </p:spPr>
      </p:pic>
      <p:sp>
        <p:nvSpPr>
          <p:cNvPr id="4" name="Текст 3"/>
          <p:cNvSpPr>
            <a:spLocks noGrp="1"/>
          </p:cNvSpPr>
          <p:nvPr>
            <p:ph type="body" sz="half" idx="2"/>
          </p:nvPr>
        </p:nvSpPr>
        <p:spPr>
          <a:xfrm>
            <a:off x="467544" y="1412776"/>
            <a:ext cx="3008313" cy="4691063"/>
          </a:xfrm>
        </p:spPr>
        <p:txBody>
          <a:bodyPr>
            <a:noAutofit/>
          </a:bodyPr>
          <a:lstStyle/>
          <a:p>
            <a:pPr algn="just"/>
            <a:r>
              <a:rPr lang="uk-UA" sz="1800" dirty="0" smtClean="0">
                <a:latin typeface="Times New Roman" pitchFamily="18" charset="0"/>
                <a:cs typeface="Times New Roman" pitchFamily="18" charset="0"/>
              </a:rPr>
              <a:t>Франція, офіційна назва Французька Республіка (</a:t>
            </a:r>
            <a:r>
              <a:rPr lang="uk-UA" sz="1800" dirty="0" err="1" smtClean="0">
                <a:latin typeface="Times New Roman" pitchFamily="18" charset="0"/>
                <a:cs typeface="Times New Roman" pitchFamily="18" charset="0"/>
              </a:rPr>
              <a:t>фр</a:t>
            </a:r>
            <a:r>
              <a:rPr lang="uk-UA" sz="1800" dirty="0" smtClean="0">
                <a:latin typeface="Times New Roman" pitchFamily="18" charset="0"/>
                <a:cs typeface="Times New Roman" pitchFamily="18" charset="0"/>
              </a:rPr>
              <a:t>. </a:t>
            </a:r>
            <a:r>
              <a:rPr lang="en-AU" sz="1800" dirty="0" smtClean="0">
                <a:latin typeface="Times New Roman" pitchFamily="18" charset="0"/>
                <a:cs typeface="Times New Roman" pitchFamily="18" charset="0"/>
              </a:rPr>
              <a:t>La France, </a:t>
            </a:r>
            <a:r>
              <a:rPr lang="en-AU" sz="1800" dirty="0" err="1" smtClean="0">
                <a:latin typeface="Times New Roman" pitchFamily="18" charset="0"/>
                <a:cs typeface="Times New Roman" pitchFamily="18" charset="0"/>
              </a:rPr>
              <a:t>République</a:t>
            </a:r>
            <a:r>
              <a:rPr lang="en-AU" sz="1800" dirty="0" smtClean="0">
                <a:latin typeface="Times New Roman" pitchFamily="18" charset="0"/>
                <a:cs typeface="Times New Roman" pitchFamily="18" charset="0"/>
              </a:rPr>
              <a:t> </a:t>
            </a:r>
            <a:r>
              <a:rPr lang="en-AU" sz="1800" dirty="0" err="1" smtClean="0">
                <a:latin typeface="Times New Roman" pitchFamily="18" charset="0"/>
                <a:cs typeface="Times New Roman" pitchFamily="18" charset="0"/>
              </a:rPr>
              <a:t>française</a:t>
            </a:r>
            <a:r>
              <a:rPr lang="en-AU" sz="1800" dirty="0" smtClean="0">
                <a:latin typeface="Times New Roman" pitchFamily="18" charset="0"/>
                <a:cs typeface="Times New Roman" pitchFamily="18" charset="0"/>
              </a:rPr>
              <a:t>) — </a:t>
            </a:r>
            <a:r>
              <a:rPr lang="uk-UA" sz="1800" dirty="0" smtClean="0">
                <a:latin typeface="Times New Roman" pitchFamily="18" charset="0"/>
                <a:cs typeface="Times New Roman" pitchFamily="18" charset="0"/>
              </a:rPr>
              <a:t>держава на заході Європи, республіка, що межує на північному сході з Бельгією, Люксембургом і Німеччиною, на сході з Німеччиною, Швейцарією, південному заході з Іспанією й Андоррою, на південному сході з Італією та Монако на півдні омивається Середземним морем, на заході — Атлантичним океаном.</a:t>
            </a:r>
            <a:endParaRPr lang="uk-UA" sz="1800" dirty="0">
              <a:latin typeface="Times New Roman" pitchFamily="18" charset="0"/>
              <a:cs typeface="Times New Roman" pitchFamily="18" charset="0"/>
            </a:endParaRPr>
          </a:p>
        </p:txBody>
      </p:sp>
      <p:pic>
        <p:nvPicPr>
          <p:cNvPr id="6" name="Picture 8" descr="D:\eu_flag_co_funded_pos_[rgb]_right.jpg"/>
          <p:cNvPicPr>
            <a:picLocks noChangeAspect="1" noChangeArrowheads="1"/>
          </p:cNvPicPr>
          <p:nvPr/>
        </p:nvPicPr>
        <p:blipFill>
          <a:blip r:embed="rId3" cstate="print"/>
          <a:srcRect/>
          <a:stretch>
            <a:fillRect/>
          </a:stretch>
        </p:blipFill>
        <p:spPr bwMode="auto">
          <a:xfrm>
            <a:off x="6429376" y="0"/>
            <a:ext cx="2714625" cy="1032933"/>
          </a:xfrm>
          <a:prstGeom prst="rect">
            <a:avLst/>
          </a:prstGeom>
          <a:noFill/>
          <a:ln w="9525">
            <a:noFill/>
            <a:miter lim="800000"/>
            <a:headEnd/>
            <a:tailEnd/>
          </a:ln>
        </p:spPr>
      </p:pic>
    </p:spTree>
    <p:extLst>
      <p:ext uri="{BB962C8B-B14F-4D97-AF65-F5344CB8AC3E}">
        <p14:creationId xmlns:p14="http://schemas.microsoft.com/office/powerpoint/2010/main" xmlns="" val="1837782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l">
              <a:lnSpc>
                <a:spcPct val="115000"/>
              </a:lnSpc>
              <a:spcAft>
                <a:spcPts val="1000"/>
              </a:spcAft>
            </a:pPr>
            <a:r>
              <a:rPr lang="uk-UA" sz="1800" dirty="0" smtClean="0">
                <a:effectLst/>
                <a:latin typeface="Times New Roman"/>
                <a:ea typeface="Calibri"/>
                <a:cs typeface="Times New Roman"/>
              </a:rPr>
              <a:t>Площа (разом з Корсикою) — </a:t>
            </a:r>
            <a:r>
              <a:rPr lang="uk-UA" sz="1800" b="1" dirty="0" smtClean="0">
                <a:effectLst/>
                <a:latin typeface="Times New Roman"/>
                <a:ea typeface="Calibri"/>
                <a:cs typeface="Times New Roman"/>
              </a:rPr>
              <a:t>543 965 </a:t>
            </a:r>
            <a:r>
              <a:rPr lang="uk-UA" sz="1800" b="1" dirty="0" err="1" smtClean="0">
                <a:effectLst/>
                <a:latin typeface="Times New Roman"/>
                <a:ea typeface="Calibri"/>
                <a:cs typeface="Times New Roman"/>
              </a:rPr>
              <a:t>км²</a:t>
            </a:r>
            <a:r>
              <a:rPr lang="uk-UA" sz="1800" b="1" dirty="0" smtClean="0">
                <a:effectLst/>
                <a:latin typeface="Times New Roman"/>
                <a:ea typeface="Calibri"/>
                <a:cs typeface="Times New Roman"/>
              </a:rPr>
              <a:t>. </a:t>
            </a:r>
            <a:r>
              <a:rPr lang="uk-UA" sz="1400" b="1" dirty="0">
                <a:ea typeface="Calibri"/>
                <a:cs typeface="Times New Roman"/>
              </a:rPr>
              <a:t/>
            </a:r>
            <a:br>
              <a:rPr lang="uk-UA" sz="1400" b="1" dirty="0">
                <a:ea typeface="Calibri"/>
                <a:cs typeface="Times New Roman"/>
              </a:rPr>
            </a:br>
            <a:r>
              <a:rPr lang="uk-UA" sz="1800" dirty="0" smtClean="0">
                <a:effectLst/>
                <a:latin typeface="Times New Roman"/>
                <a:ea typeface="Calibri"/>
                <a:cs typeface="Times New Roman"/>
              </a:rPr>
              <a:t>Столиця і найбільше місто — </a:t>
            </a:r>
            <a:r>
              <a:rPr lang="uk-UA" sz="1800" b="1" dirty="0" smtClean="0">
                <a:effectLst/>
                <a:latin typeface="Times New Roman"/>
                <a:ea typeface="Calibri"/>
                <a:cs typeface="Times New Roman"/>
              </a:rPr>
              <a:t>Париж. </a:t>
            </a:r>
            <a:r>
              <a:rPr lang="uk-UA" sz="1400" dirty="0">
                <a:ea typeface="Calibri"/>
                <a:cs typeface="Times New Roman"/>
              </a:rPr>
              <a:t/>
            </a:r>
            <a:br>
              <a:rPr lang="uk-UA" sz="1400" dirty="0">
                <a:ea typeface="Calibri"/>
                <a:cs typeface="Times New Roman"/>
              </a:rPr>
            </a:br>
            <a:endParaRPr lang="uk-UA" sz="1800" dirty="0">
              <a:latin typeface="Times New Roman" pitchFamily="18" charset="0"/>
              <a:cs typeface="Times New Roman" pitchFamily="18" charset="0"/>
            </a:endParaRPr>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800364" y="1600200"/>
            <a:ext cx="7543271" cy="4525963"/>
          </a:xfrm>
        </p:spPr>
      </p:pic>
      <p:pic>
        <p:nvPicPr>
          <p:cNvPr id="5" name="Picture 8" descr="D:\eu_flag_co_funded_pos_[rgb]_right.jpg"/>
          <p:cNvPicPr>
            <a:picLocks noChangeAspect="1" noChangeArrowheads="1"/>
          </p:cNvPicPr>
          <p:nvPr/>
        </p:nvPicPr>
        <p:blipFill>
          <a:blip r:embed="rId3" cstate="print"/>
          <a:srcRect/>
          <a:stretch>
            <a:fillRect/>
          </a:stretch>
        </p:blipFill>
        <p:spPr bwMode="auto">
          <a:xfrm>
            <a:off x="6429376" y="0"/>
            <a:ext cx="2714625" cy="1032933"/>
          </a:xfrm>
          <a:prstGeom prst="rect">
            <a:avLst/>
          </a:prstGeom>
          <a:noFill/>
          <a:ln w="9525">
            <a:noFill/>
            <a:miter lim="800000"/>
            <a:headEnd/>
            <a:tailEnd/>
          </a:ln>
        </p:spPr>
      </p:pic>
    </p:spTree>
    <p:extLst>
      <p:ext uri="{BB962C8B-B14F-4D97-AF65-F5344CB8AC3E}">
        <p14:creationId xmlns:p14="http://schemas.microsoft.com/office/powerpoint/2010/main" xmlns="" val="2362478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uk-UA" sz="2800" i="1" dirty="0">
                <a:latin typeface="Times New Roman"/>
                <a:ea typeface="Calibri"/>
              </a:rPr>
              <a:t>З</a:t>
            </a:r>
            <a:r>
              <a:rPr lang="uk-UA" sz="2800" i="1" dirty="0" smtClean="0">
                <a:effectLst/>
                <a:latin typeface="Times New Roman"/>
                <a:ea typeface="Calibri"/>
              </a:rPr>
              <a:t>аморські території:</a:t>
            </a:r>
            <a:endParaRPr lang="uk-UA" sz="2800" i="1" dirty="0"/>
          </a:p>
        </p:txBody>
      </p:sp>
      <p:sp>
        <p:nvSpPr>
          <p:cNvPr id="3" name="Объект 2"/>
          <p:cNvSpPr>
            <a:spLocks noGrp="1"/>
          </p:cNvSpPr>
          <p:nvPr>
            <p:ph idx="1"/>
          </p:nvPr>
        </p:nvSpPr>
        <p:spPr>
          <a:xfrm>
            <a:off x="3643306" y="857232"/>
            <a:ext cx="5111750" cy="5853113"/>
          </a:xfrm>
        </p:spPr>
        <p:txBody>
          <a:bodyPr>
            <a:normAutofit fontScale="92500" lnSpcReduction="20000"/>
          </a:bodyPr>
          <a:lstStyle/>
          <a:p>
            <a:pPr algn="just">
              <a:lnSpc>
                <a:spcPct val="115000"/>
              </a:lnSpc>
              <a:spcAft>
                <a:spcPts val="1000"/>
              </a:spcAft>
              <a:buFont typeface="Wingdings" pitchFamily="2" charset="2"/>
              <a:buChar char="ü"/>
            </a:pPr>
            <a:r>
              <a:rPr lang="uk-UA" sz="1900" dirty="0" smtClean="0">
                <a:effectLst/>
                <a:latin typeface="Times New Roman" pitchFamily="18" charset="0"/>
                <a:ea typeface="Calibri"/>
                <a:cs typeface="Times New Roman" pitchFamily="18" charset="0"/>
              </a:rPr>
              <a:t>Назва </a:t>
            </a:r>
            <a:r>
              <a:rPr lang="uk-UA" sz="1900" b="1" i="1" dirty="0" smtClean="0">
                <a:effectLst/>
                <a:latin typeface="Times New Roman" pitchFamily="18" charset="0"/>
                <a:ea typeface="Calibri"/>
                <a:cs typeface="Times New Roman" pitchFamily="18" charset="0"/>
              </a:rPr>
              <a:t>Франція </a:t>
            </a:r>
            <a:r>
              <a:rPr lang="uk-UA" sz="1900" dirty="0" smtClean="0">
                <a:effectLst/>
                <a:latin typeface="Times New Roman" pitchFamily="18" charset="0"/>
                <a:ea typeface="Calibri"/>
                <a:cs typeface="Times New Roman" pitchFamily="18" charset="0"/>
              </a:rPr>
              <a:t>походить від лат. </a:t>
            </a:r>
            <a:r>
              <a:rPr lang="uk-UA" sz="1900" b="1" dirty="0" err="1" smtClean="0">
                <a:effectLst/>
                <a:latin typeface="Times New Roman" pitchFamily="18" charset="0"/>
                <a:ea typeface="Calibri"/>
                <a:cs typeface="Times New Roman" pitchFamily="18" charset="0"/>
              </a:rPr>
              <a:t>Francia</a:t>
            </a:r>
            <a:r>
              <a:rPr lang="uk-UA" sz="1900" b="1" dirty="0" smtClean="0">
                <a:effectLst/>
                <a:latin typeface="Times New Roman" pitchFamily="18" charset="0"/>
                <a:ea typeface="Calibri"/>
                <a:cs typeface="Times New Roman" pitchFamily="18" charset="0"/>
              </a:rPr>
              <a:t> — Земля франків. </a:t>
            </a:r>
          </a:p>
          <a:p>
            <a:pPr algn="just">
              <a:lnSpc>
                <a:spcPct val="115000"/>
              </a:lnSpc>
              <a:spcAft>
                <a:spcPts val="1000"/>
              </a:spcAft>
              <a:buFont typeface="Wingdings" pitchFamily="2" charset="2"/>
              <a:buChar char="ü"/>
            </a:pPr>
            <a:r>
              <a:rPr lang="ru-RU" sz="1900" dirty="0" err="1" smtClean="0">
                <a:latin typeface="Times New Roman" pitchFamily="18" charset="0"/>
                <a:ea typeface="Calibri"/>
                <a:cs typeface="Times New Roman" pitchFamily="18" charset="0"/>
              </a:rPr>
              <a:t>Назва</a:t>
            </a:r>
            <a:r>
              <a:rPr lang="ru-RU" sz="1900" dirty="0" smtClean="0">
                <a:latin typeface="Times New Roman" pitchFamily="18" charset="0"/>
                <a:ea typeface="Calibri"/>
                <a:cs typeface="Times New Roman" pitchFamily="18" charset="0"/>
              </a:rPr>
              <a:t> </a:t>
            </a:r>
            <a:r>
              <a:rPr lang="ru-RU" sz="1900" dirty="0" err="1">
                <a:latin typeface="Times New Roman" pitchFamily="18" charset="0"/>
                <a:ea typeface="Calibri"/>
                <a:cs typeface="Times New Roman" pitchFamily="18" charset="0"/>
              </a:rPr>
              <a:t>території</a:t>
            </a:r>
            <a:r>
              <a:rPr lang="ru-RU" sz="1900" dirty="0">
                <a:latin typeface="Times New Roman" pitchFamily="18" charset="0"/>
                <a:ea typeface="Calibri"/>
                <a:cs typeface="Times New Roman" pitchFamily="18" charset="0"/>
              </a:rPr>
              <a:t> </a:t>
            </a:r>
            <a:r>
              <a:rPr lang="ru-RU" sz="1900" dirty="0" err="1">
                <a:latin typeface="Times New Roman" pitchFamily="18" charset="0"/>
                <a:ea typeface="Calibri"/>
                <a:cs typeface="Times New Roman" pitchFamily="18" charset="0"/>
              </a:rPr>
              <a:t>Франції</a:t>
            </a:r>
            <a:r>
              <a:rPr lang="ru-RU" sz="1900" dirty="0">
                <a:latin typeface="Times New Roman" pitchFamily="18" charset="0"/>
                <a:ea typeface="Calibri"/>
                <a:cs typeface="Times New Roman" pitchFamily="18" charset="0"/>
              </a:rPr>
              <a:t> до приходу </a:t>
            </a:r>
            <a:r>
              <a:rPr lang="ru-RU" sz="1900" dirty="0" err="1">
                <a:latin typeface="Times New Roman" pitchFamily="18" charset="0"/>
                <a:ea typeface="Calibri"/>
                <a:cs typeface="Times New Roman" pitchFamily="18" charset="0"/>
              </a:rPr>
              <a:t>франків</a:t>
            </a:r>
            <a:r>
              <a:rPr lang="ru-RU" sz="1900" dirty="0">
                <a:latin typeface="Times New Roman" pitchFamily="18" charset="0"/>
                <a:ea typeface="Calibri"/>
                <a:cs typeface="Times New Roman" pitchFamily="18" charset="0"/>
              </a:rPr>
              <a:t> — </a:t>
            </a:r>
            <a:r>
              <a:rPr lang="ru-RU" sz="1900" b="1" i="1" dirty="0" err="1">
                <a:latin typeface="Times New Roman" pitchFamily="18" charset="0"/>
                <a:ea typeface="Calibri"/>
                <a:cs typeface="Times New Roman" pitchFamily="18" charset="0"/>
              </a:rPr>
              <a:t>Галлія</a:t>
            </a:r>
            <a:r>
              <a:rPr lang="ru-RU" sz="1900" dirty="0">
                <a:latin typeface="Times New Roman" pitchFamily="18" charset="0"/>
                <a:ea typeface="Calibri"/>
                <a:cs typeface="Times New Roman" pitchFamily="18" charset="0"/>
              </a:rPr>
              <a:t> — </a:t>
            </a:r>
            <a:r>
              <a:rPr lang="ru-RU" sz="1900" dirty="0" err="1">
                <a:latin typeface="Times New Roman" pitchFamily="18" charset="0"/>
                <a:ea typeface="Calibri"/>
                <a:cs typeface="Times New Roman" pitchFamily="18" charset="0"/>
              </a:rPr>
              <a:t>від</a:t>
            </a:r>
            <a:r>
              <a:rPr lang="ru-RU" sz="1900" dirty="0">
                <a:latin typeface="Times New Roman" pitchFamily="18" charset="0"/>
                <a:ea typeface="Calibri"/>
                <a:cs typeface="Times New Roman" pitchFamily="18" charset="0"/>
              </a:rPr>
              <a:t> </a:t>
            </a:r>
            <a:r>
              <a:rPr lang="ru-RU" sz="1900" dirty="0" err="1" smtClean="0">
                <a:latin typeface="Times New Roman" pitchFamily="18" charset="0"/>
                <a:ea typeface="Calibri"/>
                <a:cs typeface="Times New Roman" pitchFamily="18" charset="0"/>
              </a:rPr>
              <a:t>кельтськ</a:t>
            </a:r>
            <a:r>
              <a:rPr lang="ru-RU" sz="1900" dirty="0">
                <a:latin typeface="Times New Roman" pitchFamily="18" charset="0"/>
                <a:ea typeface="Calibri"/>
                <a:cs typeface="Times New Roman" pitchFamily="18" charset="0"/>
              </a:rPr>
              <a:t> </a:t>
            </a:r>
            <a:r>
              <a:rPr lang="ru-RU" sz="1900" dirty="0" smtClean="0">
                <a:latin typeface="Times New Roman" pitchFamily="18" charset="0"/>
                <a:ea typeface="Calibri"/>
                <a:cs typeface="Times New Roman" pitchFamily="18" charset="0"/>
              </a:rPr>
              <a:t>ого </a:t>
            </a:r>
            <a:r>
              <a:rPr lang="ru-RU" sz="1900" dirty="0" err="1">
                <a:latin typeface="Times New Roman" pitchFamily="18" charset="0"/>
                <a:ea typeface="Calibri"/>
                <a:cs typeface="Times New Roman" pitchFamily="18" charset="0"/>
              </a:rPr>
              <a:t>племені</a:t>
            </a:r>
            <a:r>
              <a:rPr lang="ru-RU" sz="1900" dirty="0">
                <a:latin typeface="Times New Roman" pitchFamily="18" charset="0"/>
                <a:ea typeface="Calibri"/>
                <a:cs typeface="Times New Roman" pitchFamily="18" charset="0"/>
              </a:rPr>
              <a:t> </a:t>
            </a:r>
            <a:r>
              <a:rPr lang="ru-RU" sz="1900" dirty="0" err="1" smtClean="0">
                <a:latin typeface="Times New Roman" pitchFamily="18" charset="0"/>
                <a:ea typeface="Calibri"/>
                <a:cs typeface="Times New Roman" pitchFamily="18" charset="0"/>
              </a:rPr>
              <a:t>галлів</a:t>
            </a:r>
            <a:r>
              <a:rPr lang="ru-RU" sz="1900" dirty="0" smtClean="0">
                <a:latin typeface="Times New Roman" pitchFamily="18" charset="0"/>
                <a:ea typeface="Calibri"/>
                <a:cs typeface="Times New Roman" pitchFamily="18" charset="0"/>
              </a:rPr>
              <a:t>.</a:t>
            </a:r>
          </a:p>
          <a:p>
            <a:pPr marL="0" indent="0" algn="just">
              <a:lnSpc>
                <a:spcPct val="115000"/>
              </a:lnSpc>
              <a:spcAft>
                <a:spcPts val="1000"/>
              </a:spcAft>
              <a:buNone/>
            </a:pPr>
            <a:r>
              <a:rPr lang="ru-RU" sz="1900" b="1" i="1" dirty="0" err="1" smtClean="0">
                <a:latin typeface="Times New Roman" pitchFamily="18" charset="0"/>
                <a:ea typeface="Calibri"/>
                <a:cs typeface="Times New Roman" pitchFamily="18" charset="0"/>
              </a:rPr>
              <a:t>Символіка</a:t>
            </a:r>
            <a:r>
              <a:rPr lang="ru-RU" sz="1900" b="1" i="1" dirty="0" smtClean="0">
                <a:latin typeface="Times New Roman" pitchFamily="18" charset="0"/>
                <a:ea typeface="Calibri"/>
                <a:cs typeface="Times New Roman" pitchFamily="18" charset="0"/>
              </a:rPr>
              <a:t>: </a:t>
            </a:r>
          </a:p>
          <a:p>
            <a:pPr>
              <a:lnSpc>
                <a:spcPct val="115000"/>
              </a:lnSpc>
              <a:spcAft>
                <a:spcPts val="1000"/>
              </a:spcAft>
            </a:pPr>
            <a:r>
              <a:rPr lang="ru-RU" sz="1900" dirty="0" err="1" smtClean="0">
                <a:latin typeface="Times New Roman" pitchFamily="18" charset="0"/>
                <a:ea typeface="Calibri"/>
                <a:cs typeface="Times New Roman" pitchFamily="18" charset="0"/>
              </a:rPr>
              <a:t>Національне</a:t>
            </a:r>
            <a:r>
              <a:rPr lang="ru-RU" sz="1900" dirty="0" smtClean="0">
                <a:latin typeface="Times New Roman" pitchFamily="18" charset="0"/>
                <a:ea typeface="Calibri"/>
                <a:cs typeface="Times New Roman" pitchFamily="18" charset="0"/>
              </a:rPr>
              <a:t> свято — 14 </a:t>
            </a:r>
            <a:r>
              <a:rPr lang="ru-RU" sz="1900" dirty="0" err="1" smtClean="0">
                <a:latin typeface="Times New Roman" pitchFamily="18" charset="0"/>
                <a:ea typeface="Calibri"/>
                <a:cs typeface="Times New Roman" pitchFamily="18" charset="0"/>
              </a:rPr>
              <a:t>липня</a:t>
            </a:r>
            <a:r>
              <a:rPr lang="ru-RU" sz="1900" dirty="0" smtClean="0">
                <a:latin typeface="Times New Roman" pitchFamily="18" charset="0"/>
                <a:ea typeface="Calibri"/>
                <a:cs typeface="Times New Roman" pitchFamily="18" charset="0"/>
              </a:rPr>
              <a:t> — День </a:t>
            </a:r>
            <a:r>
              <a:rPr lang="ru-RU" sz="1900" dirty="0" err="1" smtClean="0">
                <a:latin typeface="Times New Roman" pitchFamily="18" charset="0"/>
                <a:ea typeface="Calibri"/>
                <a:cs typeface="Times New Roman" pitchFamily="18" charset="0"/>
              </a:rPr>
              <a:t>взяття</a:t>
            </a:r>
            <a:r>
              <a:rPr lang="ru-RU" sz="1900" dirty="0" smtClean="0">
                <a:latin typeface="Times New Roman" pitchFamily="18" charset="0"/>
                <a:ea typeface="Calibri"/>
                <a:cs typeface="Times New Roman" pitchFamily="18" charset="0"/>
              </a:rPr>
              <a:t> </a:t>
            </a:r>
            <a:r>
              <a:rPr lang="ru-RU" sz="1900" dirty="0" err="1" smtClean="0">
                <a:latin typeface="Times New Roman" pitchFamily="18" charset="0"/>
                <a:ea typeface="Calibri"/>
                <a:cs typeface="Times New Roman" pitchFamily="18" charset="0"/>
              </a:rPr>
              <a:t>Бастилії</a:t>
            </a:r>
            <a:r>
              <a:rPr lang="ru-RU" sz="1900" dirty="0" smtClean="0">
                <a:latin typeface="Times New Roman" pitchFamily="18" charset="0"/>
                <a:ea typeface="Calibri"/>
                <a:cs typeface="Times New Roman" pitchFamily="18" charset="0"/>
              </a:rPr>
              <a:t> (1789).</a:t>
            </a:r>
          </a:p>
          <a:p>
            <a:pPr>
              <a:lnSpc>
                <a:spcPct val="115000"/>
              </a:lnSpc>
              <a:spcAft>
                <a:spcPts val="1000"/>
              </a:spcAft>
            </a:pPr>
            <a:r>
              <a:rPr lang="ru-RU" sz="1900" dirty="0" err="1" smtClean="0">
                <a:latin typeface="Times New Roman" pitchFamily="18" charset="0"/>
                <a:ea typeface="Calibri"/>
                <a:cs typeface="Times New Roman" pitchFamily="18" charset="0"/>
              </a:rPr>
              <a:t>Гімн</a:t>
            </a:r>
            <a:r>
              <a:rPr lang="ru-RU" sz="1900" dirty="0" smtClean="0">
                <a:latin typeface="Times New Roman" pitchFamily="18" charset="0"/>
                <a:ea typeface="Calibri"/>
                <a:cs typeface="Times New Roman" pitchFamily="18" charset="0"/>
              </a:rPr>
              <a:t> </a:t>
            </a:r>
            <a:r>
              <a:rPr lang="ru-RU" sz="1900" dirty="0" err="1" smtClean="0">
                <a:latin typeface="Times New Roman" pitchFamily="18" charset="0"/>
                <a:ea typeface="Calibri"/>
                <a:cs typeface="Times New Roman" pitchFamily="18" charset="0"/>
              </a:rPr>
              <a:t>Франції</a:t>
            </a:r>
            <a:r>
              <a:rPr lang="ru-RU" sz="1900" dirty="0" smtClean="0">
                <a:latin typeface="Times New Roman" pitchFamily="18" charset="0"/>
                <a:ea typeface="Calibri"/>
                <a:cs typeface="Times New Roman" pitchFamily="18" charset="0"/>
              </a:rPr>
              <a:t> — </a:t>
            </a:r>
            <a:r>
              <a:rPr lang="ru-RU" sz="1900" dirty="0" err="1" smtClean="0">
                <a:latin typeface="Times New Roman" pitchFamily="18" charset="0"/>
                <a:ea typeface="Calibri"/>
                <a:cs typeface="Times New Roman" pitchFamily="18" charset="0"/>
              </a:rPr>
              <a:t>пісня</a:t>
            </a:r>
            <a:r>
              <a:rPr lang="ru-RU" sz="1900" dirty="0" smtClean="0">
                <a:latin typeface="Times New Roman" pitchFamily="18" charset="0"/>
                <a:ea typeface="Calibri"/>
                <a:cs typeface="Times New Roman" pitchFamily="18" charset="0"/>
              </a:rPr>
              <a:t> «</a:t>
            </a:r>
            <a:r>
              <a:rPr lang="ru-RU" sz="1900" dirty="0" err="1" smtClean="0">
                <a:latin typeface="Times New Roman" pitchFamily="18" charset="0"/>
                <a:ea typeface="Calibri"/>
                <a:cs typeface="Times New Roman" pitchFamily="18" charset="0"/>
              </a:rPr>
              <a:t>Марсельєза</a:t>
            </a:r>
            <a:r>
              <a:rPr lang="ru-RU" sz="1900" dirty="0" smtClean="0">
                <a:latin typeface="Times New Roman" pitchFamily="18" charset="0"/>
                <a:ea typeface="Calibri"/>
                <a:cs typeface="Times New Roman" pitchFamily="18" charset="0"/>
              </a:rPr>
              <a:t>», яка </a:t>
            </a:r>
            <a:r>
              <a:rPr lang="ru-RU" sz="1900" dirty="0" err="1" smtClean="0">
                <a:latin typeface="Times New Roman" pitchFamily="18" charset="0"/>
                <a:ea typeface="Calibri"/>
                <a:cs typeface="Times New Roman" pitchFamily="18" charset="0"/>
              </a:rPr>
              <a:t>була</a:t>
            </a:r>
            <a:r>
              <a:rPr lang="ru-RU" sz="1900" dirty="0" smtClean="0">
                <a:latin typeface="Times New Roman" pitchFamily="18" charset="0"/>
                <a:ea typeface="Calibri"/>
                <a:cs typeface="Times New Roman" pitchFamily="18" charset="0"/>
              </a:rPr>
              <a:t> написана в </a:t>
            </a:r>
            <a:r>
              <a:rPr lang="ru-RU" sz="1900" dirty="0" err="1" smtClean="0">
                <a:latin typeface="Times New Roman" pitchFamily="18" charset="0"/>
                <a:ea typeface="Calibri"/>
                <a:cs typeface="Times New Roman" pitchFamily="18" charset="0"/>
              </a:rPr>
              <a:t>Страсбурзі</a:t>
            </a:r>
            <a:r>
              <a:rPr lang="ru-RU" sz="1900" dirty="0" smtClean="0">
                <a:latin typeface="Times New Roman" pitchFamily="18" charset="0"/>
                <a:ea typeface="Calibri"/>
                <a:cs typeface="Times New Roman" pitchFamily="18" charset="0"/>
              </a:rPr>
              <a:t> у 1792 </a:t>
            </a:r>
            <a:r>
              <a:rPr lang="ru-RU" sz="1900" dirty="0" err="1" smtClean="0">
                <a:latin typeface="Times New Roman" pitchFamily="18" charset="0"/>
                <a:ea typeface="Calibri"/>
                <a:cs typeface="Times New Roman" pitchFamily="18" charset="0"/>
              </a:rPr>
              <a:t>році</a:t>
            </a:r>
            <a:r>
              <a:rPr lang="ru-RU" sz="1900" dirty="0" smtClean="0">
                <a:latin typeface="Times New Roman" pitchFamily="18" charset="0"/>
                <a:ea typeface="Calibri"/>
                <a:cs typeface="Times New Roman" pitchFamily="18" charset="0"/>
              </a:rPr>
              <a:t>, а 14 </a:t>
            </a:r>
            <a:r>
              <a:rPr lang="ru-RU" sz="1900" dirty="0" err="1" smtClean="0">
                <a:latin typeface="Times New Roman" pitchFamily="18" charset="0"/>
                <a:ea typeface="Calibri"/>
                <a:cs typeface="Times New Roman" pitchFamily="18" charset="0"/>
              </a:rPr>
              <a:t>липня</a:t>
            </a:r>
            <a:r>
              <a:rPr lang="ru-RU" sz="1900" dirty="0" smtClean="0">
                <a:latin typeface="Times New Roman" pitchFamily="18" charset="0"/>
                <a:ea typeface="Calibri"/>
                <a:cs typeface="Times New Roman" pitchFamily="18" charset="0"/>
              </a:rPr>
              <a:t> </a:t>
            </a:r>
            <a:r>
              <a:rPr lang="ru-RU" sz="1900" dirty="0" err="1" smtClean="0">
                <a:latin typeface="Times New Roman" pitchFamily="18" charset="0"/>
                <a:ea typeface="Calibri"/>
                <a:cs typeface="Times New Roman" pitchFamily="18" charset="0"/>
              </a:rPr>
              <a:t>проголошена</a:t>
            </a:r>
            <a:r>
              <a:rPr lang="ru-RU" sz="1900" dirty="0" smtClean="0">
                <a:latin typeface="Times New Roman" pitchFamily="18" charset="0"/>
                <a:ea typeface="Calibri"/>
                <a:cs typeface="Times New Roman" pitchFamily="18" charset="0"/>
              </a:rPr>
              <a:t> </a:t>
            </a:r>
            <a:r>
              <a:rPr lang="ru-RU" sz="1900" dirty="0" err="1" smtClean="0">
                <a:latin typeface="Times New Roman" pitchFamily="18" charset="0"/>
                <a:ea typeface="Calibri"/>
                <a:cs typeface="Times New Roman" pitchFamily="18" charset="0"/>
              </a:rPr>
              <a:t>національним</a:t>
            </a:r>
            <a:r>
              <a:rPr lang="ru-RU" sz="1900" dirty="0" smtClean="0">
                <a:latin typeface="Times New Roman" pitchFamily="18" charset="0"/>
                <a:ea typeface="Calibri"/>
                <a:cs typeface="Times New Roman" pitchFamily="18" charset="0"/>
              </a:rPr>
              <a:t> </a:t>
            </a:r>
            <a:r>
              <a:rPr lang="ru-RU" sz="1900" dirty="0" err="1" smtClean="0">
                <a:latin typeface="Times New Roman" pitchFamily="18" charset="0"/>
                <a:ea typeface="Calibri"/>
                <a:cs typeface="Times New Roman" pitchFamily="18" charset="0"/>
              </a:rPr>
              <a:t>гімном</a:t>
            </a:r>
            <a:r>
              <a:rPr lang="ru-RU" sz="1900" dirty="0" smtClean="0">
                <a:latin typeface="Times New Roman" pitchFamily="18" charset="0"/>
                <a:ea typeface="Calibri"/>
                <a:cs typeface="Times New Roman" pitchFamily="18" charset="0"/>
              </a:rPr>
              <a:t>. </a:t>
            </a:r>
          </a:p>
          <a:p>
            <a:pPr>
              <a:lnSpc>
                <a:spcPct val="115000"/>
              </a:lnSpc>
              <a:spcAft>
                <a:spcPts val="1000"/>
              </a:spcAft>
            </a:pPr>
            <a:r>
              <a:rPr lang="ru-RU" sz="1900" dirty="0" err="1" smtClean="0">
                <a:latin typeface="Times New Roman" pitchFamily="18" charset="0"/>
                <a:ea typeface="Calibri"/>
                <a:cs typeface="Times New Roman" pitchFamily="18" charset="0"/>
              </a:rPr>
              <a:t>Девіз</a:t>
            </a:r>
            <a:r>
              <a:rPr lang="ru-RU" sz="1900" dirty="0" smtClean="0">
                <a:latin typeface="Times New Roman" pitchFamily="18" charset="0"/>
                <a:ea typeface="Calibri"/>
                <a:cs typeface="Times New Roman" pitchFamily="18" charset="0"/>
              </a:rPr>
              <a:t> </a:t>
            </a:r>
            <a:r>
              <a:rPr lang="ru-RU" sz="1900" dirty="0" err="1" smtClean="0">
                <a:latin typeface="Times New Roman" pitchFamily="18" charset="0"/>
                <a:ea typeface="Calibri"/>
                <a:cs typeface="Times New Roman" pitchFamily="18" charset="0"/>
              </a:rPr>
              <a:t>країни</a:t>
            </a:r>
            <a:r>
              <a:rPr lang="ru-RU" sz="1900" dirty="0" smtClean="0">
                <a:latin typeface="Times New Roman" pitchFamily="18" charset="0"/>
                <a:ea typeface="Calibri"/>
                <a:cs typeface="Times New Roman" pitchFamily="18" charset="0"/>
              </a:rPr>
              <a:t> – три </a:t>
            </a:r>
            <a:r>
              <a:rPr lang="ru-RU" sz="1900" dirty="0" err="1" smtClean="0">
                <a:latin typeface="Times New Roman" pitchFamily="18" charset="0"/>
                <a:ea typeface="Calibri"/>
                <a:cs typeface="Times New Roman" pitchFamily="18" charset="0"/>
              </a:rPr>
              <a:t>всім</a:t>
            </a:r>
            <a:r>
              <a:rPr lang="ru-RU" sz="1900" dirty="0" smtClean="0">
                <a:latin typeface="Times New Roman" pitchFamily="18" charset="0"/>
                <a:ea typeface="Calibri"/>
                <a:cs typeface="Times New Roman" pitchFamily="18" charset="0"/>
              </a:rPr>
              <a:t> </a:t>
            </a:r>
            <a:r>
              <a:rPr lang="ru-RU" sz="1900" dirty="0" err="1" smtClean="0">
                <a:latin typeface="Times New Roman" pitchFamily="18" charset="0"/>
                <a:ea typeface="Calibri"/>
                <a:cs typeface="Times New Roman" pitchFamily="18" charset="0"/>
              </a:rPr>
              <a:t>відомих</a:t>
            </a:r>
            <a:r>
              <a:rPr lang="ru-RU" sz="1900" dirty="0" smtClean="0">
                <a:latin typeface="Times New Roman" pitchFamily="18" charset="0"/>
                <a:ea typeface="Calibri"/>
                <a:cs typeface="Times New Roman" pitchFamily="18" charset="0"/>
              </a:rPr>
              <a:t> слова: «Свобода, </a:t>
            </a:r>
            <a:r>
              <a:rPr lang="ru-RU" sz="1900" dirty="0" err="1" smtClean="0">
                <a:latin typeface="Times New Roman" pitchFamily="18" charset="0"/>
                <a:ea typeface="Calibri"/>
                <a:cs typeface="Times New Roman" pitchFamily="18" charset="0"/>
              </a:rPr>
              <a:t>Рівність</a:t>
            </a:r>
            <a:r>
              <a:rPr lang="ru-RU" sz="1900" dirty="0" smtClean="0">
                <a:latin typeface="Times New Roman" pitchFamily="18" charset="0"/>
                <a:ea typeface="Calibri"/>
                <a:cs typeface="Times New Roman" pitchFamily="18" charset="0"/>
              </a:rPr>
              <a:t>, </a:t>
            </a:r>
            <a:r>
              <a:rPr lang="ru-RU" sz="1900" dirty="0" err="1" smtClean="0">
                <a:latin typeface="Times New Roman" pitchFamily="18" charset="0"/>
                <a:ea typeface="Calibri"/>
                <a:cs typeface="Times New Roman" pitchFamily="18" charset="0"/>
              </a:rPr>
              <a:t>Братерство</a:t>
            </a:r>
            <a:r>
              <a:rPr lang="ru-RU" sz="1900" dirty="0" smtClean="0">
                <a:latin typeface="Times New Roman" pitchFamily="18" charset="0"/>
                <a:ea typeface="Calibri"/>
                <a:cs typeface="Times New Roman" pitchFamily="18" charset="0"/>
              </a:rPr>
              <a:t>» </a:t>
            </a:r>
            <a:r>
              <a:rPr lang="ru-RU" sz="1900" b="1" i="1" dirty="0" smtClean="0">
                <a:latin typeface="Times New Roman" pitchFamily="18" charset="0"/>
                <a:ea typeface="Calibri"/>
                <a:cs typeface="Times New Roman" pitchFamily="18" charset="0"/>
              </a:rPr>
              <a:t>(</a:t>
            </a:r>
            <a:r>
              <a:rPr lang="en-AU" sz="1900" b="1" i="1" dirty="0" err="1" smtClean="0">
                <a:latin typeface="Times New Roman" pitchFamily="18" charset="0"/>
                <a:ea typeface="Calibri"/>
                <a:cs typeface="Times New Roman" pitchFamily="18" charset="0"/>
              </a:rPr>
              <a:t>Liberté</a:t>
            </a:r>
            <a:r>
              <a:rPr lang="en-AU" sz="1900" b="1" i="1" dirty="0" smtClean="0">
                <a:latin typeface="Times New Roman" pitchFamily="18" charset="0"/>
                <a:ea typeface="Calibri"/>
                <a:cs typeface="Times New Roman" pitchFamily="18" charset="0"/>
              </a:rPr>
              <a:t>, </a:t>
            </a:r>
            <a:r>
              <a:rPr lang="en-AU" sz="1900" b="1" i="1" dirty="0" err="1" smtClean="0">
                <a:latin typeface="Times New Roman" pitchFamily="18" charset="0"/>
                <a:ea typeface="Calibri"/>
                <a:cs typeface="Times New Roman" pitchFamily="18" charset="0"/>
              </a:rPr>
              <a:t>Égalité</a:t>
            </a:r>
            <a:r>
              <a:rPr lang="en-AU" sz="1900" b="1" i="1" dirty="0" smtClean="0">
                <a:latin typeface="Times New Roman" pitchFamily="18" charset="0"/>
                <a:ea typeface="Calibri"/>
                <a:cs typeface="Times New Roman" pitchFamily="18" charset="0"/>
              </a:rPr>
              <a:t>, </a:t>
            </a:r>
            <a:r>
              <a:rPr lang="en-AU" sz="1900" b="1" i="1" dirty="0" err="1" smtClean="0">
                <a:latin typeface="Times New Roman" pitchFamily="18" charset="0"/>
                <a:ea typeface="Calibri"/>
                <a:cs typeface="Times New Roman" pitchFamily="18" charset="0"/>
              </a:rPr>
              <a:t>Fraternité</a:t>
            </a:r>
            <a:r>
              <a:rPr lang="uk-UA" sz="1900" b="1" i="1" dirty="0" smtClean="0">
                <a:latin typeface="Times New Roman" pitchFamily="18" charset="0"/>
                <a:ea typeface="Calibri"/>
                <a:cs typeface="Times New Roman" pitchFamily="18" charset="0"/>
              </a:rPr>
              <a:t>)</a:t>
            </a:r>
            <a:r>
              <a:rPr lang="en-AU" sz="1900" dirty="0" smtClean="0">
                <a:latin typeface="Times New Roman" pitchFamily="18" charset="0"/>
                <a:ea typeface="Calibri"/>
                <a:cs typeface="Times New Roman" pitchFamily="18" charset="0"/>
              </a:rPr>
              <a:t>.</a:t>
            </a:r>
            <a:endParaRPr lang="uk-UA" sz="1900" dirty="0" smtClean="0">
              <a:latin typeface="Times New Roman" pitchFamily="18" charset="0"/>
              <a:ea typeface="Calibri"/>
              <a:cs typeface="Times New Roman" pitchFamily="18" charset="0"/>
            </a:endParaRPr>
          </a:p>
          <a:p>
            <a:pPr>
              <a:lnSpc>
                <a:spcPct val="115000"/>
              </a:lnSpc>
              <a:spcAft>
                <a:spcPts val="1000"/>
              </a:spcAft>
            </a:pPr>
            <a:r>
              <a:rPr lang="uk-UA" sz="1900" dirty="0" smtClean="0">
                <a:effectLst/>
                <a:latin typeface="Times New Roman"/>
                <a:ea typeface="Calibri"/>
                <a:cs typeface="Times New Roman"/>
              </a:rPr>
              <a:t>Прапор Франції — синьо-біло-червоний. Білий колір символізує королівську владу, а синій і червоний — кольори кокарди національної гвардії Парижа.</a:t>
            </a:r>
            <a:endParaRPr lang="uk-UA" sz="1900" b="1" i="1" dirty="0" smtClean="0">
              <a:latin typeface="Times New Roman" pitchFamily="18" charset="0"/>
              <a:ea typeface="Calibri"/>
              <a:cs typeface="Times New Roman" pitchFamily="18" charset="0"/>
            </a:endParaRPr>
          </a:p>
          <a:p>
            <a:pPr algn="just">
              <a:lnSpc>
                <a:spcPct val="115000"/>
              </a:lnSpc>
              <a:spcAft>
                <a:spcPts val="1000"/>
              </a:spcAft>
            </a:pPr>
            <a:endParaRPr lang="ru-RU" sz="1800" b="1" i="1" dirty="0" smtClean="0">
              <a:latin typeface="Times New Roman" pitchFamily="18" charset="0"/>
              <a:ea typeface="Calibri"/>
              <a:cs typeface="Times New Roman" pitchFamily="18" charset="0"/>
            </a:endParaRPr>
          </a:p>
          <a:p>
            <a:pPr marL="0" indent="0" algn="just">
              <a:lnSpc>
                <a:spcPct val="115000"/>
              </a:lnSpc>
              <a:spcAft>
                <a:spcPts val="1000"/>
              </a:spcAft>
              <a:buNone/>
            </a:pPr>
            <a:endParaRPr lang="ru-RU" sz="1800" dirty="0" smtClean="0">
              <a:latin typeface="Times New Roman" pitchFamily="18" charset="0"/>
              <a:ea typeface="Calibri"/>
              <a:cs typeface="Times New Roman" pitchFamily="18" charset="0"/>
            </a:endParaRPr>
          </a:p>
          <a:p>
            <a:pPr marL="0" indent="0" algn="just">
              <a:lnSpc>
                <a:spcPct val="115000"/>
              </a:lnSpc>
              <a:spcAft>
                <a:spcPts val="1000"/>
              </a:spcAft>
              <a:buNone/>
            </a:pPr>
            <a:endParaRPr lang="uk-UA" sz="1800" dirty="0">
              <a:latin typeface="Times New Roman" pitchFamily="18" charset="0"/>
              <a:ea typeface="Calibri"/>
              <a:cs typeface="Times New Roman" pitchFamily="18" charset="0"/>
            </a:endParaRPr>
          </a:p>
        </p:txBody>
      </p:sp>
      <p:sp>
        <p:nvSpPr>
          <p:cNvPr id="4" name="Текст 3"/>
          <p:cNvSpPr>
            <a:spLocks noGrp="1"/>
          </p:cNvSpPr>
          <p:nvPr>
            <p:ph type="body" sz="half" idx="2"/>
          </p:nvPr>
        </p:nvSpPr>
        <p:spPr/>
        <p:txBody>
          <a:bodyPr>
            <a:normAutofit lnSpcReduction="10000"/>
          </a:bodyPr>
          <a:lstStyle/>
          <a:p>
            <a:pPr marL="285750" indent="-285750">
              <a:lnSpc>
                <a:spcPct val="115000"/>
              </a:lnSpc>
              <a:spcAft>
                <a:spcPts val="0"/>
              </a:spcAft>
              <a:buFont typeface="Arial" pitchFamily="34" charset="0"/>
              <a:buChar char="•"/>
            </a:pPr>
            <a:r>
              <a:rPr lang="uk-UA" sz="1800" dirty="0" smtClean="0">
                <a:latin typeface="Times New Roman" pitchFamily="18" charset="0"/>
                <a:ea typeface="Calibri"/>
                <a:cs typeface="Times New Roman" pitchFamily="18" charset="0"/>
              </a:rPr>
              <a:t>Гваделупа</a:t>
            </a:r>
          </a:p>
          <a:p>
            <a:pPr marL="285750" indent="-285750">
              <a:lnSpc>
                <a:spcPct val="115000"/>
              </a:lnSpc>
              <a:spcAft>
                <a:spcPts val="0"/>
              </a:spcAft>
              <a:buFont typeface="Arial" pitchFamily="34" charset="0"/>
              <a:buChar char="•"/>
            </a:pPr>
            <a:r>
              <a:rPr lang="uk-UA" sz="1800" dirty="0" err="1" smtClean="0">
                <a:latin typeface="Times New Roman" pitchFamily="18" charset="0"/>
                <a:ea typeface="Calibri"/>
                <a:cs typeface="Times New Roman" pitchFamily="18" charset="0"/>
              </a:rPr>
              <a:t>Сен-Бартелемі</a:t>
            </a:r>
            <a:endParaRPr lang="uk-UA" sz="1800" dirty="0" smtClean="0">
              <a:latin typeface="Times New Roman" pitchFamily="18" charset="0"/>
              <a:ea typeface="Calibri"/>
              <a:cs typeface="Times New Roman" pitchFamily="18" charset="0"/>
            </a:endParaRPr>
          </a:p>
          <a:p>
            <a:pPr marL="285750" indent="-285750">
              <a:lnSpc>
                <a:spcPct val="115000"/>
              </a:lnSpc>
              <a:spcAft>
                <a:spcPts val="0"/>
              </a:spcAft>
              <a:buFont typeface="Arial" pitchFamily="34" charset="0"/>
              <a:buChar char="•"/>
            </a:pPr>
            <a:r>
              <a:rPr lang="uk-UA" sz="1800" dirty="0" err="1" smtClean="0">
                <a:latin typeface="Times New Roman" pitchFamily="18" charset="0"/>
                <a:ea typeface="Calibri"/>
                <a:cs typeface="Times New Roman" pitchFamily="18" charset="0"/>
              </a:rPr>
              <a:t>Сен-Мартен</a:t>
            </a:r>
            <a:r>
              <a:rPr lang="uk-UA" sz="1800" dirty="0">
                <a:latin typeface="Times New Roman" pitchFamily="18" charset="0"/>
                <a:ea typeface="Calibri"/>
                <a:cs typeface="Times New Roman" pitchFamily="18" charset="0"/>
              </a:rPr>
              <a:t>, Французька </a:t>
            </a:r>
            <a:r>
              <a:rPr lang="uk-UA" sz="1800" dirty="0" smtClean="0">
                <a:latin typeface="Times New Roman" pitchFamily="18" charset="0"/>
                <a:ea typeface="Calibri"/>
                <a:cs typeface="Times New Roman" pitchFamily="18" charset="0"/>
              </a:rPr>
              <a:t>Гвіана</a:t>
            </a:r>
          </a:p>
          <a:p>
            <a:pPr marL="285750" indent="-285750">
              <a:lnSpc>
                <a:spcPct val="115000"/>
              </a:lnSpc>
              <a:spcAft>
                <a:spcPts val="0"/>
              </a:spcAft>
              <a:buFont typeface="Arial" pitchFamily="34" charset="0"/>
              <a:buChar char="•"/>
            </a:pPr>
            <a:r>
              <a:rPr lang="uk-UA" sz="1800" dirty="0" err="1" smtClean="0">
                <a:latin typeface="Times New Roman" pitchFamily="18" charset="0"/>
                <a:ea typeface="Calibri"/>
                <a:cs typeface="Times New Roman" pitchFamily="18" charset="0"/>
              </a:rPr>
              <a:t>Мартиніка</a:t>
            </a:r>
            <a:endParaRPr lang="uk-UA" sz="1800" dirty="0">
              <a:latin typeface="Times New Roman" pitchFamily="18" charset="0"/>
              <a:ea typeface="Calibri"/>
              <a:cs typeface="Times New Roman" pitchFamily="18" charset="0"/>
            </a:endParaRPr>
          </a:p>
          <a:p>
            <a:pPr marL="285750" indent="-285750">
              <a:lnSpc>
                <a:spcPct val="115000"/>
              </a:lnSpc>
              <a:spcAft>
                <a:spcPts val="0"/>
              </a:spcAft>
              <a:buFont typeface="Arial" pitchFamily="34" charset="0"/>
              <a:buChar char="•"/>
            </a:pPr>
            <a:r>
              <a:rPr lang="uk-UA" sz="1800" dirty="0" smtClean="0">
                <a:latin typeface="Times New Roman" pitchFamily="18" charset="0"/>
                <a:ea typeface="Calibri"/>
                <a:cs typeface="Times New Roman" pitchFamily="18" charset="0"/>
              </a:rPr>
              <a:t>Майотта</a:t>
            </a:r>
          </a:p>
          <a:p>
            <a:pPr marL="285750" indent="-285750">
              <a:lnSpc>
                <a:spcPct val="115000"/>
              </a:lnSpc>
              <a:spcAft>
                <a:spcPts val="0"/>
              </a:spcAft>
              <a:buFont typeface="Arial" pitchFamily="34" charset="0"/>
              <a:buChar char="•"/>
            </a:pPr>
            <a:r>
              <a:rPr lang="uk-UA" sz="1800" dirty="0" err="1" smtClean="0">
                <a:latin typeface="Times New Roman" pitchFamily="18" charset="0"/>
                <a:ea typeface="Calibri"/>
                <a:cs typeface="Times New Roman" pitchFamily="18" charset="0"/>
              </a:rPr>
              <a:t>Реюньйон</a:t>
            </a:r>
            <a:r>
              <a:rPr lang="uk-UA" sz="1800" dirty="0" smtClean="0">
                <a:latin typeface="Times New Roman" pitchFamily="18" charset="0"/>
                <a:ea typeface="Calibri"/>
                <a:cs typeface="Times New Roman" pitchFamily="18" charset="0"/>
              </a:rPr>
              <a:t>,</a:t>
            </a:r>
          </a:p>
          <a:p>
            <a:pPr marL="285750" indent="-285750">
              <a:lnSpc>
                <a:spcPct val="115000"/>
              </a:lnSpc>
              <a:spcAft>
                <a:spcPts val="0"/>
              </a:spcAft>
              <a:buFont typeface="Arial" pitchFamily="34" charset="0"/>
              <a:buChar char="•"/>
            </a:pPr>
            <a:r>
              <a:rPr lang="uk-UA" sz="1800" dirty="0" err="1" smtClean="0">
                <a:latin typeface="Times New Roman" pitchFamily="18" charset="0"/>
                <a:ea typeface="Calibri"/>
                <a:cs typeface="Times New Roman" pitchFamily="18" charset="0"/>
              </a:rPr>
              <a:t>Сен-П'єр</a:t>
            </a:r>
            <a:r>
              <a:rPr lang="uk-UA" sz="1800" dirty="0" smtClean="0">
                <a:latin typeface="Times New Roman" pitchFamily="18" charset="0"/>
                <a:ea typeface="Calibri"/>
                <a:cs typeface="Times New Roman" pitchFamily="18" charset="0"/>
              </a:rPr>
              <a:t> </a:t>
            </a:r>
            <a:r>
              <a:rPr lang="uk-UA" sz="1800" dirty="0">
                <a:latin typeface="Times New Roman" pitchFamily="18" charset="0"/>
                <a:ea typeface="Calibri"/>
                <a:cs typeface="Times New Roman" pitchFamily="18" charset="0"/>
              </a:rPr>
              <a:t>і </a:t>
            </a:r>
            <a:r>
              <a:rPr lang="uk-UA" sz="1800" dirty="0" err="1" smtClean="0">
                <a:latin typeface="Times New Roman" pitchFamily="18" charset="0"/>
                <a:ea typeface="Calibri"/>
                <a:cs typeface="Times New Roman" pitchFamily="18" charset="0"/>
              </a:rPr>
              <a:t>Мікелон</a:t>
            </a:r>
            <a:endParaRPr lang="uk-UA" sz="1800" dirty="0">
              <a:latin typeface="Times New Roman" pitchFamily="18" charset="0"/>
              <a:ea typeface="Calibri"/>
              <a:cs typeface="Times New Roman" pitchFamily="18" charset="0"/>
            </a:endParaRPr>
          </a:p>
          <a:p>
            <a:pPr marL="285750" indent="-285750">
              <a:lnSpc>
                <a:spcPct val="115000"/>
              </a:lnSpc>
              <a:spcAft>
                <a:spcPts val="0"/>
              </a:spcAft>
              <a:buFont typeface="Arial" pitchFamily="34" charset="0"/>
              <a:buChar char="•"/>
            </a:pPr>
            <a:r>
              <a:rPr lang="uk-UA" sz="1800" dirty="0" smtClean="0">
                <a:latin typeface="Times New Roman" pitchFamily="18" charset="0"/>
                <a:ea typeface="Calibri"/>
                <a:cs typeface="Times New Roman" pitchFamily="18" charset="0"/>
              </a:rPr>
              <a:t>Південні </a:t>
            </a:r>
            <a:r>
              <a:rPr lang="uk-UA" sz="1800" dirty="0">
                <a:latin typeface="Times New Roman" pitchFamily="18" charset="0"/>
                <a:ea typeface="Calibri"/>
                <a:cs typeface="Times New Roman" pitchFamily="18" charset="0"/>
              </a:rPr>
              <a:t>й Антарктичні </a:t>
            </a:r>
            <a:r>
              <a:rPr lang="uk-UA" sz="1800" dirty="0" smtClean="0">
                <a:latin typeface="Times New Roman" pitchFamily="18" charset="0"/>
                <a:ea typeface="Calibri"/>
                <a:cs typeface="Times New Roman" pitchFamily="18" charset="0"/>
              </a:rPr>
              <a:t>території</a:t>
            </a:r>
          </a:p>
          <a:p>
            <a:pPr marL="285750" indent="-285750">
              <a:lnSpc>
                <a:spcPct val="115000"/>
              </a:lnSpc>
              <a:spcAft>
                <a:spcPts val="0"/>
              </a:spcAft>
              <a:buFont typeface="Arial" pitchFamily="34" charset="0"/>
              <a:buChar char="•"/>
            </a:pPr>
            <a:r>
              <a:rPr lang="uk-UA" sz="1800" dirty="0" smtClean="0">
                <a:latin typeface="Times New Roman" pitchFamily="18" charset="0"/>
                <a:ea typeface="Calibri"/>
                <a:cs typeface="Times New Roman" pitchFamily="18" charset="0"/>
              </a:rPr>
              <a:t>Нова Каледонія</a:t>
            </a:r>
          </a:p>
          <a:p>
            <a:pPr marL="285750" indent="-285750">
              <a:lnSpc>
                <a:spcPct val="115000"/>
              </a:lnSpc>
              <a:spcAft>
                <a:spcPts val="0"/>
              </a:spcAft>
              <a:buFont typeface="Arial" pitchFamily="34" charset="0"/>
              <a:buChar char="•"/>
            </a:pPr>
            <a:r>
              <a:rPr lang="uk-UA" sz="1800" dirty="0" smtClean="0">
                <a:latin typeface="Times New Roman" pitchFamily="18" charset="0"/>
                <a:ea typeface="Calibri"/>
                <a:cs typeface="Times New Roman" pitchFamily="18" charset="0"/>
              </a:rPr>
              <a:t>Французька Полінезія</a:t>
            </a:r>
          </a:p>
          <a:p>
            <a:pPr marL="285750" indent="-285750">
              <a:lnSpc>
                <a:spcPct val="115000"/>
              </a:lnSpc>
              <a:spcAft>
                <a:spcPts val="0"/>
              </a:spcAft>
              <a:buFont typeface="Arial" pitchFamily="34" charset="0"/>
              <a:buChar char="•"/>
            </a:pPr>
            <a:r>
              <a:rPr lang="uk-UA" sz="1800" dirty="0" err="1" smtClean="0">
                <a:latin typeface="Times New Roman" pitchFamily="18" charset="0"/>
                <a:ea typeface="Calibri"/>
                <a:cs typeface="Times New Roman" pitchFamily="18" charset="0"/>
              </a:rPr>
              <a:t>Волліс</a:t>
            </a:r>
            <a:r>
              <a:rPr lang="uk-UA" sz="1800" dirty="0" smtClean="0">
                <a:latin typeface="Times New Roman" pitchFamily="18" charset="0"/>
                <a:ea typeface="Calibri"/>
                <a:cs typeface="Times New Roman" pitchFamily="18" charset="0"/>
              </a:rPr>
              <a:t> </a:t>
            </a:r>
            <a:r>
              <a:rPr lang="uk-UA" sz="1800" dirty="0">
                <a:latin typeface="Times New Roman" pitchFamily="18" charset="0"/>
                <a:ea typeface="Calibri"/>
                <a:cs typeface="Times New Roman" pitchFamily="18" charset="0"/>
              </a:rPr>
              <a:t>і </a:t>
            </a:r>
            <a:r>
              <a:rPr lang="uk-UA" sz="1800" dirty="0" err="1">
                <a:latin typeface="Times New Roman" pitchFamily="18" charset="0"/>
                <a:ea typeface="Calibri"/>
                <a:cs typeface="Times New Roman" pitchFamily="18" charset="0"/>
              </a:rPr>
              <a:t>Футуна</a:t>
            </a:r>
            <a:r>
              <a:rPr lang="uk-UA" sz="1800" dirty="0">
                <a:latin typeface="Times New Roman" pitchFamily="18" charset="0"/>
                <a:ea typeface="Calibri"/>
                <a:cs typeface="Times New Roman" pitchFamily="18" charset="0"/>
              </a:rPr>
              <a:t>.</a:t>
            </a:r>
          </a:p>
          <a:p>
            <a:endParaRPr lang="uk-UA" dirty="0"/>
          </a:p>
        </p:txBody>
      </p:sp>
      <p:pic>
        <p:nvPicPr>
          <p:cNvPr id="5" name="Picture 8" descr="D:\eu_flag_co_funded_pos_[rgb]_right.jpg"/>
          <p:cNvPicPr>
            <a:picLocks noChangeAspect="1" noChangeArrowheads="1"/>
          </p:cNvPicPr>
          <p:nvPr/>
        </p:nvPicPr>
        <p:blipFill>
          <a:blip r:embed="rId2" cstate="print"/>
          <a:srcRect/>
          <a:stretch>
            <a:fillRect/>
          </a:stretch>
        </p:blipFill>
        <p:spPr bwMode="auto">
          <a:xfrm>
            <a:off x="6858016" y="0"/>
            <a:ext cx="2285985" cy="869833"/>
          </a:xfrm>
          <a:prstGeom prst="rect">
            <a:avLst/>
          </a:prstGeom>
          <a:noFill/>
          <a:ln w="9525">
            <a:noFill/>
            <a:miter lim="800000"/>
            <a:headEnd/>
            <a:tailEnd/>
          </a:ln>
        </p:spPr>
      </p:pic>
    </p:spTree>
    <p:extLst>
      <p:ext uri="{BB962C8B-B14F-4D97-AF65-F5344CB8AC3E}">
        <p14:creationId xmlns:p14="http://schemas.microsoft.com/office/powerpoint/2010/main" xmlns="" val="2799690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uk-UA" i="1" dirty="0" smtClean="0">
                <a:latin typeface="Times New Roman" pitchFamily="18" charset="0"/>
                <a:cs typeface="Times New Roman" pitchFamily="18" charset="0"/>
              </a:rPr>
              <a:t>Зовнішні відносини</a:t>
            </a:r>
            <a:endParaRPr lang="uk-UA" i="1" dirty="0">
              <a:latin typeface="Times New Roman" pitchFamily="18" charset="0"/>
              <a:cs typeface="Times New Roman" pitchFamily="18" charset="0"/>
            </a:endParaRPr>
          </a:p>
        </p:txBody>
      </p:sp>
      <p:sp>
        <p:nvSpPr>
          <p:cNvPr id="3" name="Объект 2"/>
          <p:cNvSpPr>
            <a:spLocks noGrp="1"/>
          </p:cNvSpPr>
          <p:nvPr>
            <p:ph idx="1"/>
          </p:nvPr>
        </p:nvSpPr>
        <p:spPr>
          <a:xfrm>
            <a:off x="3643306" y="857232"/>
            <a:ext cx="5111750" cy="5853113"/>
          </a:xfrm>
        </p:spPr>
        <p:txBody>
          <a:bodyPr>
            <a:normAutofit/>
          </a:bodyPr>
          <a:lstStyle/>
          <a:p>
            <a:pPr marL="0" indent="0">
              <a:buNone/>
            </a:pPr>
            <a:r>
              <a:rPr lang="uk-UA" sz="2400" b="1" dirty="0" smtClean="0">
                <a:latin typeface="Times New Roman" pitchFamily="18" charset="0"/>
                <a:cs typeface="Times New Roman" pitchFamily="18" charset="0"/>
              </a:rPr>
              <a:t>Економіка</a:t>
            </a:r>
          </a:p>
          <a:p>
            <a:pPr algn="just">
              <a:buFont typeface="Courier New" pitchFamily="49" charset="0"/>
              <a:buChar char="o"/>
            </a:pPr>
            <a:r>
              <a:rPr lang="uk-UA" sz="1800" dirty="0" smtClean="0">
                <a:effectLst/>
                <a:latin typeface="Times New Roman"/>
                <a:ea typeface="Calibri"/>
              </a:rPr>
              <a:t>Франція — високорозвинена індустріально-аграрна країна. За розмірами ВВП і обсягом промислового виробництва Франція посідає одне з провідних місць у західному світі (разом зі США, Німеччиною, Великою Британією та ін.). </a:t>
            </a:r>
          </a:p>
          <a:p>
            <a:pPr algn="just">
              <a:buFont typeface="Courier New" pitchFamily="49" charset="0"/>
              <a:buChar char="o"/>
            </a:pPr>
            <a:r>
              <a:rPr lang="uk-UA" sz="1800" dirty="0" smtClean="0">
                <a:effectLst/>
                <a:latin typeface="Times New Roman"/>
                <a:ea typeface="Calibri"/>
              </a:rPr>
              <a:t>Провідна галузь промисловості — машинобудування. Розвинуті автобудування, суднобудування, </a:t>
            </a:r>
            <a:r>
              <a:rPr lang="uk-UA" sz="1800" dirty="0" err="1" smtClean="0">
                <a:effectLst/>
                <a:latin typeface="Times New Roman"/>
                <a:ea typeface="Calibri"/>
              </a:rPr>
              <a:t>тракторо-</a:t>
            </a:r>
            <a:r>
              <a:rPr lang="uk-UA" sz="1800" dirty="0" smtClean="0">
                <a:effectLst/>
                <a:latin typeface="Times New Roman"/>
                <a:ea typeface="Calibri"/>
              </a:rPr>
              <a:t> і авіабудування, електротехнічна і радіоелектронна промисловість, а також хімічна (виробництво соди, добрив, хімічних волокон, пластмас), нафтопереробна і нафтохімічна промисловість. </a:t>
            </a:r>
          </a:p>
          <a:p>
            <a:pPr>
              <a:buFont typeface="Courier New" pitchFamily="49" charset="0"/>
              <a:buChar char="o"/>
            </a:pPr>
            <a:r>
              <a:rPr lang="ru-RU" sz="1800" dirty="0" err="1" smtClean="0">
                <a:effectLst/>
                <a:latin typeface="Times New Roman"/>
                <a:ea typeface="Calibri"/>
              </a:rPr>
              <a:t>Головні</a:t>
            </a:r>
            <a:r>
              <a:rPr lang="ru-RU" sz="1800" dirty="0" smtClean="0">
                <a:effectLst/>
                <a:latin typeface="Times New Roman"/>
                <a:ea typeface="Calibri"/>
              </a:rPr>
              <a:t> </a:t>
            </a:r>
            <a:r>
              <a:rPr lang="ru-RU" sz="1800" dirty="0" err="1" smtClean="0">
                <a:effectLst/>
                <a:latin typeface="Times New Roman"/>
                <a:ea typeface="Calibri"/>
              </a:rPr>
              <a:t>морські</a:t>
            </a:r>
            <a:r>
              <a:rPr lang="ru-RU" sz="1800" dirty="0" smtClean="0">
                <a:effectLst/>
                <a:latin typeface="Times New Roman"/>
                <a:ea typeface="Calibri"/>
              </a:rPr>
              <a:t> порти — Марсель, Гавр, Дюнкерк, Руан, Нант, Сен-</a:t>
            </a:r>
            <a:r>
              <a:rPr lang="ru-RU" sz="1800" dirty="0" err="1" smtClean="0">
                <a:effectLst/>
                <a:latin typeface="Times New Roman"/>
                <a:ea typeface="Calibri"/>
              </a:rPr>
              <a:t>Назер</a:t>
            </a:r>
            <a:r>
              <a:rPr lang="ru-RU" sz="1800" dirty="0" smtClean="0">
                <a:effectLst/>
                <a:latin typeface="Times New Roman"/>
                <a:ea typeface="Calibri"/>
              </a:rPr>
              <a:t>, Бордо. </a:t>
            </a:r>
            <a:r>
              <a:rPr lang="ru-RU" sz="1800" dirty="0" err="1" smtClean="0">
                <a:effectLst/>
                <a:latin typeface="Times New Roman"/>
                <a:ea typeface="Calibri"/>
              </a:rPr>
              <a:t>Транспортна</a:t>
            </a:r>
            <a:r>
              <a:rPr lang="ru-RU" sz="1800" dirty="0" smtClean="0">
                <a:effectLst/>
                <a:latin typeface="Times New Roman"/>
                <a:ea typeface="Calibri"/>
              </a:rPr>
              <a:t> мережа </a:t>
            </a:r>
            <a:r>
              <a:rPr lang="ru-RU" sz="1800" dirty="0" err="1" smtClean="0">
                <a:effectLst/>
                <a:latin typeface="Times New Roman"/>
                <a:ea typeface="Calibri"/>
              </a:rPr>
              <a:t>має</a:t>
            </a:r>
            <a:r>
              <a:rPr lang="ru-RU" sz="1800" dirty="0" smtClean="0">
                <a:effectLst/>
                <a:latin typeface="Times New Roman"/>
                <a:ea typeface="Calibri"/>
              </a:rPr>
              <a:t> </a:t>
            </a:r>
            <a:r>
              <a:rPr lang="ru-RU" sz="1800" dirty="0" err="1" smtClean="0">
                <a:effectLst/>
                <a:latin typeface="Times New Roman"/>
                <a:ea typeface="Calibri"/>
              </a:rPr>
              <a:t>радіальну</a:t>
            </a:r>
            <a:r>
              <a:rPr lang="ru-RU" sz="1800" dirty="0" smtClean="0">
                <a:effectLst/>
                <a:latin typeface="Times New Roman"/>
                <a:ea typeface="Calibri"/>
              </a:rPr>
              <a:t> </a:t>
            </a:r>
            <a:r>
              <a:rPr lang="ru-RU" sz="1800" dirty="0" err="1" smtClean="0">
                <a:effectLst/>
                <a:latin typeface="Times New Roman"/>
                <a:ea typeface="Calibri"/>
              </a:rPr>
              <a:t>конфігурацію</a:t>
            </a:r>
            <a:r>
              <a:rPr lang="ru-RU" sz="1800" dirty="0" smtClean="0">
                <a:effectLst/>
                <a:latin typeface="Times New Roman"/>
                <a:ea typeface="Calibri"/>
              </a:rPr>
              <a:t> з </a:t>
            </a:r>
            <a:r>
              <a:rPr lang="ru-RU" sz="1800" dirty="0" err="1" smtClean="0">
                <a:effectLst/>
                <a:latin typeface="Times New Roman"/>
                <a:ea typeface="Calibri"/>
              </a:rPr>
              <a:t>єдиним</a:t>
            </a:r>
            <a:r>
              <a:rPr lang="ru-RU" sz="1800" dirty="0" smtClean="0">
                <a:effectLst/>
                <a:latin typeface="Times New Roman"/>
                <a:ea typeface="Calibri"/>
              </a:rPr>
              <a:t> центром — Парижем. </a:t>
            </a:r>
            <a:endParaRPr lang="uk-UA" sz="1800" dirty="0" smtClean="0">
              <a:effectLst/>
              <a:latin typeface="Times New Roman"/>
              <a:ea typeface="Calibri"/>
            </a:endParaRPr>
          </a:p>
          <a:p>
            <a:pPr>
              <a:buFont typeface="Courier New" pitchFamily="49" charset="0"/>
              <a:buChar char="o"/>
            </a:pPr>
            <a:endParaRPr lang="uk-UA" sz="1800" dirty="0">
              <a:latin typeface="Times New Roman" pitchFamily="18" charset="0"/>
              <a:cs typeface="Times New Roman" pitchFamily="18" charset="0"/>
            </a:endParaRPr>
          </a:p>
        </p:txBody>
      </p:sp>
      <p:sp>
        <p:nvSpPr>
          <p:cNvPr id="4" name="Текст 3"/>
          <p:cNvSpPr>
            <a:spLocks noGrp="1"/>
          </p:cNvSpPr>
          <p:nvPr>
            <p:ph type="body" sz="half" idx="2"/>
          </p:nvPr>
        </p:nvSpPr>
        <p:spPr/>
        <p:txBody>
          <a:bodyPr>
            <a:noAutofit/>
          </a:bodyPr>
          <a:lstStyle/>
          <a:p>
            <a:pPr marL="285750" indent="-285750">
              <a:buFont typeface="Wingdings" pitchFamily="2" charset="2"/>
              <a:buChar char="ü"/>
            </a:pPr>
            <a:r>
              <a:rPr lang="ru-RU" dirty="0" err="1" smtClean="0">
                <a:latin typeface="Times New Roman" pitchFamily="18" charset="0"/>
                <a:cs typeface="Times New Roman" pitchFamily="18" charset="0"/>
              </a:rPr>
              <a:t>Франція</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європейська</a:t>
            </a:r>
            <a:r>
              <a:rPr lang="ru-RU" dirty="0" smtClean="0">
                <a:latin typeface="Times New Roman" pitchFamily="18" charset="0"/>
                <a:cs typeface="Times New Roman" pitchFamily="18" charset="0"/>
              </a:rPr>
              <a:t> держава, </a:t>
            </a:r>
            <a:r>
              <a:rPr lang="ru-RU" dirty="0" err="1" smtClean="0">
                <a:latin typeface="Times New Roman" pitchFamily="18" charset="0"/>
                <a:cs typeface="Times New Roman" pitchFamily="18" charset="0"/>
              </a:rPr>
              <a:t>історія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якої</a:t>
            </a:r>
            <a:r>
              <a:rPr lang="ru-RU" dirty="0" smtClean="0">
                <a:latin typeface="Times New Roman" pitchFamily="18" charset="0"/>
                <a:cs typeface="Times New Roman" pitchFamily="18" charset="0"/>
              </a:rPr>
              <a:t> мала </a:t>
            </a:r>
            <a:r>
              <a:rPr lang="ru-RU" dirty="0" err="1" smtClean="0">
                <a:latin typeface="Times New Roman" pitchFamily="18" charset="0"/>
                <a:cs typeface="Times New Roman" pitchFamily="18" charset="0"/>
              </a:rPr>
              <a:t>величезний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вплив</a:t>
            </a:r>
            <a:r>
              <a:rPr lang="ru-RU" dirty="0" smtClean="0">
                <a:latin typeface="Times New Roman" pitchFamily="18" charset="0"/>
                <a:cs typeface="Times New Roman" pitchFamily="18" charset="0"/>
              </a:rPr>
              <a:t> на долю </a:t>
            </a:r>
            <a:r>
              <a:rPr lang="ru-RU" dirty="0" err="1" smtClean="0">
                <a:latin typeface="Times New Roman" pitchFamily="18" charset="0"/>
                <a:cs typeface="Times New Roman" pitchFamily="18" charset="0"/>
              </a:rPr>
              <a:t>Європи</a:t>
            </a:r>
            <a:r>
              <a:rPr lang="ru-RU" dirty="0" smtClean="0">
                <a:latin typeface="Times New Roman" pitchFamily="18" charset="0"/>
                <a:cs typeface="Times New Roman" pitchFamily="18" charset="0"/>
              </a:rPr>
              <a:t>.</a:t>
            </a:r>
            <a:endParaRPr lang="uk-UA" dirty="0" smtClean="0">
              <a:latin typeface="Times New Roman" pitchFamily="18" charset="0"/>
              <a:cs typeface="Times New Roman" pitchFamily="18" charset="0"/>
            </a:endParaRPr>
          </a:p>
          <a:p>
            <a:pPr marL="285750" indent="-285750">
              <a:buFont typeface="Wingdings" pitchFamily="2" charset="2"/>
              <a:buChar char="ü"/>
            </a:pPr>
            <a:r>
              <a:rPr lang="uk-UA" dirty="0" smtClean="0">
                <a:latin typeface="Times New Roman" pitchFamily="18" charset="0"/>
                <a:cs typeface="Times New Roman" pitchFamily="18" charset="0"/>
              </a:rPr>
              <a:t>Франція є членом ООН і більшості спеціалізованих агентств цієї організації, ОБСЄ, ЄС, НАТО, Організації економічного співробітництва і розвитку.</a:t>
            </a:r>
          </a:p>
          <a:p>
            <a:pPr marL="285750" indent="-285750">
              <a:buFont typeface="Wingdings" pitchFamily="2" charset="2"/>
              <a:buChar char="ü"/>
            </a:pPr>
            <a:r>
              <a:rPr lang="uk-UA" dirty="0" smtClean="0">
                <a:latin typeface="Times New Roman" pitchFamily="18" charset="0"/>
                <a:cs typeface="Times New Roman" pitchFamily="18" charset="0"/>
              </a:rPr>
              <a:t>Франція є співзасновником Організації Об'єднаних Націй і виконує функції одного з постійних членів Ради Безпеки ООН з правом вето.</a:t>
            </a:r>
          </a:p>
          <a:p>
            <a:pPr marL="285750" indent="-285750">
              <a:buFont typeface="Wingdings" pitchFamily="2" charset="2"/>
              <a:buChar char="ü"/>
            </a:pPr>
            <a:r>
              <a:rPr lang="uk-UA" dirty="0" smtClean="0">
                <a:latin typeface="Times New Roman" pitchFamily="18" charset="0"/>
                <a:cs typeface="Times New Roman" pitchFamily="18" charset="0"/>
              </a:rPr>
              <a:t>Післявоєнна зовнішня політика Франції багато в чому визначалася членством в Європейському союзі. З 1960-х років Франція розвинула тісні зв'язки з об'єднаною Німеччиною, щоб стати найвпливовішою рушійною силою ЄС. </a:t>
            </a:r>
            <a:endParaRPr lang="uk-UA" dirty="0">
              <a:latin typeface="Times New Roman" pitchFamily="18" charset="0"/>
              <a:cs typeface="Times New Roman" pitchFamily="18" charset="0"/>
            </a:endParaRPr>
          </a:p>
        </p:txBody>
      </p:sp>
      <p:pic>
        <p:nvPicPr>
          <p:cNvPr id="5" name="Picture 8" descr="D:\eu_flag_co_funded_pos_[rgb]_right.jpg"/>
          <p:cNvPicPr>
            <a:picLocks noChangeAspect="1" noChangeArrowheads="1"/>
          </p:cNvPicPr>
          <p:nvPr/>
        </p:nvPicPr>
        <p:blipFill>
          <a:blip r:embed="rId2" cstate="print"/>
          <a:srcRect/>
          <a:stretch>
            <a:fillRect/>
          </a:stretch>
        </p:blipFill>
        <p:spPr bwMode="auto">
          <a:xfrm>
            <a:off x="6891131" y="1"/>
            <a:ext cx="2252870" cy="857232"/>
          </a:xfrm>
          <a:prstGeom prst="rect">
            <a:avLst/>
          </a:prstGeom>
          <a:noFill/>
          <a:ln w="9525">
            <a:noFill/>
            <a:miter lim="800000"/>
            <a:headEnd/>
            <a:tailEnd/>
          </a:ln>
        </p:spPr>
      </p:pic>
    </p:spTree>
    <p:extLst>
      <p:ext uri="{BB962C8B-B14F-4D97-AF65-F5344CB8AC3E}">
        <p14:creationId xmlns:p14="http://schemas.microsoft.com/office/powerpoint/2010/main" xmlns="" val="3053607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latin typeface="Times New Roman" pitchFamily="18" charset="0"/>
                <a:cs typeface="Times New Roman" pitchFamily="18" charset="0"/>
              </a:rPr>
              <a:t>Релігія</a:t>
            </a:r>
            <a:endParaRPr lang="uk-UA" dirty="0">
              <a:latin typeface="Times New Roman" pitchFamily="18" charset="0"/>
              <a:cs typeface="Times New Roman" pitchFamily="18" charset="0"/>
            </a:endParaRPr>
          </a:p>
        </p:txBody>
      </p:sp>
      <p:sp>
        <p:nvSpPr>
          <p:cNvPr id="3" name="Объект 2"/>
          <p:cNvSpPr>
            <a:spLocks noGrp="1"/>
          </p:cNvSpPr>
          <p:nvPr>
            <p:ph idx="1"/>
          </p:nvPr>
        </p:nvSpPr>
        <p:spPr>
          <a:xfrm>
            <a:off x="3643306" y="857232"/>
            <a:ext cx="5111750" cy="5853113"/>
          </a:xfrm>
        </p:spPr>
        <p:txBody>
          <a:bodyPr>
            <a:normAutofit/>
          </a:bodyPr>
          <a:lstStyle/>
          <a:p>
            <a:pPr marL="0" indent="0">
              <a:buNone/>
            </a:pPr>
            <a:r>
              <a:rPr lang="uk-UA" sz="1800" b="1" dirty="0" smtClean="0">
                <a:latin typeface="Times New Roman" pitchFamily="18" charset="0"/>
                <a:cs typeface="Times New Roman" pitchFamily="18" charset="0"/>
              </a:rPr>
              <a:t>Освіта і наука</a:t>
            </a:r>
          </a:p>
          <a:p>
            <a:pPr algn="just">
              <a:buFont typeface="Wingdings" pitchFamily="2" charset="2"/>
              <a:buChar char="ü"/>
            </a:pPr>
            <a:r>
              <a:rPr lang="ru-RU" sz="1800" dirty="0" err="1" smtClean="0">
                <a:latin typeface="Times New Roman" pitchFamily="18" charset="0"/>
                <a:cs typeface="Times New Roman" pitchFamily="18" charset="0"/>
              </a:rPr>
              <a:t>Французька</a:t>
            </a:r>
            <a:r>
              <a:rPr lang="ru-RU" sz="1800" dirty="0" smtClean="0">
                <a:latin typeface="Times New Roman" pitchFamily="18" charset="0"/>
                <a:cs typeface="Times New Roman" pitchFamily="18" charset="0"/>
              </a:rPr>
              <a:t> система </a:t>
            </a:r>
            <a:r>
              <a:rPr lang="ru-RU" sz="1800" dirty="0" err="1" smtClean="0">
                <a:latin typeface="Times New Roman" pitchFamily="18" charset="0"/>
                <a:cs typeface="Times New Roman" pitchFamily="18" charset="0"/>
              </a:rPr>
              <a:t>освіти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характеризується</a:t>
            </a:r>
            <a:r>
              <a:rPr lang="ru-RU" sz="1800" dirty="0" smtClean="0">
                <a:latin typeface="Times New Roman" pitchFamily="18" charset="0"/>
                <a:cs typeface="Times New Roman" pitchFamily="18" charset="0"/>
              </a:rPr>
              <a:t> сильною центральною державною </a:t>
            </a:r>
            <a:r>
              <a:rPr lang="ru-RU" sz="1800" dirty="0" err="1" smtClean="0">
                <a:latin typeface="Times New Roman" pitchFamily="18" charset="0"/>
                <a:cs typeface="Times New Roman" pitchFamily="18" charset="0"/>
              </a:rPr>
              <a:t>присутністю</a:t>
            </a:r>
            <a:r>
              <a:rPr lang="ru-RU" sz="1800" dirty="0" smtClean="0">
                <a:latin typeface="Times New Roman" pitchFamily="18" charset="0"/>
                <a:cs typeface="Times New Roman" pitchFamily="18" charset="0"/>
              </a:rPr>
              <a:t> в </a:t>
            </a:r>
            <a:r>
              <a:rPr lang="ru-RU" sz="1800" dirty="0" err="1" smtClean="0">
                <a:latin typeface="Times New Roman" pitchFamily="18" charset="0"/>
                <a:cs typeface="Times New Roman" pitchFamily="18" charset="0"/>
              </a:rPr>
              <a:t>організації</a:t>
            </a:r>
            <a:r>
              <a:rPr lang="ru-RU" sz="1800" dirty="0" smtClean="0">
                <a:latin typeface="Times New Roman" pitchFamily="18" charset="0"/>
                <a:cs typeface="Times New Roman" pitchFamily="18" charset="0"/>
              </a:rPr>
              <a:t> та </a:t>
            </a:r>
            <a:r>
              <a:rPr lang="ru-RU" sz="1800" dirty="0" err="1" smtClean="0">
                <a:latin typeface="Times New Roman" pitchFamily="18" charset="0"/>
                <a:cs typeface="Times New Roman" pitchFamily="18" charset="0"/>
              </a:rPr>
              <a:t>фінансуванні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освіти</a:t>
            </a:r>
            <a:r>
              <a:rPr lang="ru-RU" sz="1800" dirty="0">
                <a:latin typeface="Times New Roman" pitchFamily="18" charset="0"/>
                <a:cs typeface="Times New Roman" pitchFamily="18" charset="0"/>
              </a:rPr>
              <a:t>.</a:t>
            </a:r>
            <a:endParaRPr lang="ru-RU" sz="1800" dirty="0" smtClean="0">
              <a:latin typeface="Times New Roman" pitchFamily="18" charset="0"/>
              <a:cs typeface="Times New Roman" pitchFamily="18" charset="0"/>
            </a:endParaRPr>
          </a:p>
          <a:p>
            <a:pPr algn="just">
              <a:buFont typeface="Wingdings" pitchFamily="2" charset="2"/>
              <a:buChar char="ü"/>
            </a:pPr>
            <a:r>
              <a:rPr lang="ru-RU" sz="1800" dirty="0" err="1" smtClean="0">
                <a:latin typeface="Times New Roman" pitchFamily="18" charset="0"/>
                <a:cs typeface="Times New Roman" pitchFamily="18" charset="0"/>
              </a:rPr>
              <a:t>Французька</a:t>
            </a:r>
            <a:r>
              <a:rPr lang="ru-RU" sz="1800" dirty="0" smtClean="0">
                <a:latin typeface="Times New Roman" pitchFamily="18" charset="0"/>
                <a:cs typeface="Times New Roman" pitchFamily="18" charset="0"/>
              </a:rPr>
              <a:t> система </a:t>
            </a:r>
            <a:r>
              <a:rPr lang="ru-RU" sz="1800" dirty="0" err="1" smtClean="0">
                <a:latin typeface="Times New Roman" pitchFamily="18" charset="0"/>
                <a:cs typeface="Times New Roman" pitchFamily="18" charset="0"/>
              </a:rPr>
              <a:t>освіти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регулюється</a:t>
            </a:r>
            <a:r>
              <a:rPr lang="ru-RU" sz="1800" dirty="0" smtClean="0">
                <a:latin typeface="Times New Roman" pitchFamily="18" charset="0"/>
                <a:cs typeface="Times New Roman" pitchFamily="18" charset="0"/>
              </a:rPr>
              <a:t> Департаментом </a:t>
            </a:r>
            <a:r>
              <a:rPr lang="ru-RU" sz="1800" dirty="0" err="1" smtClean="0">
                <a:latin typeface="Times New Roman" pitchFamily="18" charset="0"/>
                <a:cs typeface="Times New Roman" pitchFamily="18" charset="0"/>
              </a:rPr>
              <a:t>національної</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освіти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вищої</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освіти</a:t>
            </a:r>
            <a:r>
              <a:rPr lang="ru-RU" sz="1800" dirty="0" smtClean="0">
                <a:latin typeface="Times New Roman" pitchFamily="18" charset="0"/>
                <a:cs typeface="Times New Roman" pitchFamily="18" charset="0"/>
              </a:rPr>
              <a:t> та </a:t>
            </a:r>
            <a:r>
              <a:rPr lang="ru-RU" sz="1800" dirty="0" err="1" smtClean="0">
                <a:latin typeface="Times New Roman" pitchFamily="18" charset="0"/>
                <a:cs typeface="Times New Roman" pitchFamily="18" charset="0"/>
              </a:rPr>
              <a:t>досліджень</a:t>
            </a:r>
            <a:r>
              <a:rPr lang="ru-RU" sz="1800" dirty="0" smtClean="0">
                <a:latin typeface="Times New Roman" pitchFamily="18" charset="0"/>
                <a:cs typeface="Times New Roman" pitchFamily="18" charset="0"/>
              </a:rPr>
              <a:t>. </a:t>
            </a:r>
          </a:p>
          <a:p>
            <a:pPr algn="just">
              <a:buFont typeface="Wingdings" pitchFamily="2" charset="2"/>
              <a:buChar char="ü"/>
            </a:pPr>
            <a:r>
              <a:rPr lang="ru-RU" sz="1800" dirty="0" smtClean="0">
                <a:latin typeface="Times New Roman" pitchFamily="18" charset="0"/>
                <a:cs typeface="Times New Roman" pitchFamily="18" charset="0"/>
              </a:rPr>
              <a:t>Держава </a:t>
            </a:r>
            <a:r>
              <a:rPr lang="ru-RU" sz="1800" dirty="0" err="1" smtClean="0">
                <a:latin typeface="Times New Roman" pitchFamily="18" charset="0"/>
                <a:cs typeface="Times New Roman" pitchFamily="18" charset="0"/>
              </a:rPr>
              <a:t>відіграє</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важливу</a:t>
            </a:r>
            <a:r>
              <a:rPr lang="ru-RU" sz="1800" dirty="0" smtClean="0">
                <a:latin typeface="Times New Roman" pitchFamily="18" charset="0"/>
                <a:cs typeface="Times New Roman" pitchFamily="18" charset="0"/>
              </a:rPr>
              <a:t> роль у </a:t>
            </a:r>
            <a:r>
              <a:rPr lang="ru-RU" sz="1800" dirty="0" err="1" smtClean="0">
                <a:latin typeface="Times New Roman" pitchFamily="18" charset="0"/>
                <a:cs typeface="Times New Roman" pitchFamily="18" charset="0"/>
              </a:rPr>
              <a:t>управлінні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оскільки</a:t>
            </a:r>
            <a:r>
              <a:rPr lang="ru-RU" sz="1800" dirty="0" smtClean="0">
                <a:latin typeface="Times New Roman" pitchFamily="18" charset="0"/>
                <a:cs typeface="Times New Roman" pitchFamily="18" charset="0"/>
              </a:rPr>
              <a:t>, за </a:t>
            </a:r>
            <a:r>
              <a:rPr lang="ru-RU" sz="1800" dirty="0" err="1" smtClean="0">
                <a:latin typeface="Times New Roman" pitchFamily="18" charset="0"/>
                <a:cs typeface="Times New Roman" pitchFamily="18" charset="0"/>
              </a:rPr>
              <a:t>довгою</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традицією</a:t>
            </a:r>
            <a:r>
              <a:rPr lang="ru-RU" sz="1800" dirty="0" smtClean="0">
                <a:latin typeface="Times New Roman" pitchFamily="18" charset="0"/>
                <a:cs typeface="Times New Roman" pitchFamily="18" charset="0"/>
              </a:rPr>
              <a:t>, система </a:t>
            </a:r>
            <a:r>
              <a:rPr lang="ru-RU" sz="1800" dirty="0" err="1" smtClean="0">
                <a:latin typeface="Times New Roman" pitchFamily="18" charset="0"/>
                <a:cs typeface="Times New Roman" pitchFamily="18" charset="0"/>
              </a:rPr>
              <a:t>освіти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Франції</a:t>
            </a:r>
            <a:r>
              <a:rPr lang="ru-RU" sz="1800" dirty="0" smtClean="0">
                <a:latin typeface="Times New Roman" pitchFamily="18" charset="0"/>
                <a:cs typeface="Times New Roman" pitchFamily="18" charset="0"/>
              </a:rPr>
              <a:t> є </a:t>
            </a:r>
            <a:r>
              <a:rPr lang="ru-RU" sz="1800" dirty="0" err="1" smtClean="0">
                <a:latin typeface="Times New Roman" pitchFamily="18" charset="0"/>
                <a:cs typeface="Times New Roman" pitchFamily="18" charset="0"/>
              </a:rPr>
              <a:t>централізованою</a:t>
            </a:r>
            <a:r>
              <a:rPr lang="ru-RU" sz="1800" dirty="0" smtClean="0">
                <a:latin typeface="Times New Roman" pitchFamily="18" charset="0"/>
                <a:cs typeface="Times New Roman" pitchFamily="18" charset="0"/>
              </a:rPr>
              <a:t>. </a:t>
            </a:r>
          </a:p>
          <a:p>
            <a:pPr algn="just">
              <a:buFont typeface="Wingdings" pitchFamily="2" charset="2"/>
              <a:buChar char="ü"/>
            </a:pPr>
            <a:r>
              <a:rPr lang="uk-UA" sz="1800" dirty="0" smtClean="0">
                <a:latin typeface="Times New Roman" pitchFamily="18" charset="0"/>
                <a:cs typeface="Times New Roman" pitchFamily="18" charset="0"/>
              </a:rPr>
              <a:t>Держава визначає деталі навчальних програм на всіх рівнях освіти; вона організовує процедуру прийому вчителів, визначає зміст освіти, приймає на роботу вчителів, які стають державними службовцями, забезпечує їм підвищення кваліфікації.</a:t>
            </a:r>
          </a:p>
          <a:p>
            <a:pPr algn="just">
              <a:buFont typeface="Wingdings" pitchFamily="2" charset="2"/>
              <a:buChar char="ü"/>
            </a:pPr>
            <a:r>
              <a:rPr lang="uk-UA" sz="1800" dirty="0" smtClean="0">
                <a:latin typeface="Times New Roman" pitchFamily="18" charset="0"/>
                <a:cs typeface="Times New Roman" pitchFamily="18" charset="0"/>
              </a:rPr>
              <a:t>Держава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рекрутує</a:t>
            </a:r>
            <a:r>
              <a:rPr lang="ru-RU" sz="1800" dirty="0" smtClean="0">
                <a:latin typeface="Times New Roman" pitchFamily="18" charset="0"/>
                <a:cs typeface="Times New Roman" pitchFamily="18" charset="0"/>
              </a:rPr>
              <a:t> та </a:t>
            </a:r>
            <a:r>
              <a:rPr lang="ru-RU" sz="1800" dirty="0" err="1" smtClean="0">
                <a:latin typeface="Times New Roman" pitchFamily="18" charset="0"/>
                <a:cs typeface="Times New Roman" pitchFamily="18" charset="0"/>
              </a:rPr>
              <a:t>готує</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інспекторів</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відповідальних</a:t>
            </a:r>
            <a:r>
              <a:rPr lang="ru-RU" sz="1800" dirty="0" smtClean="0">
                <a:latin typeface="Times New Roman" pitchFamily="18" charset="0"/>
                <a:cs typeface="Times New Roman" pitchFamily="18" charset="0"/>
              </a:rPr>
              <a:t> за контроль </a:t>
            </a:r>
            <a:r>
              <a:rPr lang="ru-RU" sz="1800" dirty="0" err="1" smtClean="0">
                <a:latin typeface="Times New Roman" pitchFamily="18" charset="0"/>
                <a:cs typeface="Times New Roman" pitchFamily="18" charset="0"/>
              </a:rPr>
              <a:t>якості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системи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освіти</a:t>
            </a:r>
            <a:r>
              <a:rPr lang="ru-RU" sz="1800" dirty="0">
                <a:latin typeface="Times New Roman" pitchFamily="18" charset="0"/>
                <a:cs typeface="Times New Roman" pitchFamily="18" charset="0"/>
              </a:rPr>
              <a:t>.</a:t>
            </a:r>
            <a:endParaRPr lang="uk-UA" sz="1800" dirty="0" smtClean="0">
              <a:latin typeface="Times New Roman" pitchFamily="18" charset="0"/>
              <a:cs typeface="Times New Roman" pitchFamily="18" charset="0"/>
            </a:endParaRPr>
          </a:p>
          <a:p>
            <a:pPr algn="just">
              <a:buFont typeface="Wingdings" pitchFamily="2" charset="2"/>
              <a:buChar char="ü"/>
            </a:pPr>
            <a:endParaRPr lang="uk-UA" sz="1800" dirty="0">
              <a:latin typeface="Times New Roman" pitchFamily="18" charset="0"/>
              <a:cs typeface="Times New Roman" pitchFamily="18" charset="0"/>
            </a:endParaRPr>
          </a:p>
        </p:txBody>
      </p:sp>
      <p:sp>
        <p:nvSpPr>
          <p:cNvPr id="4" name="Текст 3"/>
          <p:cNvSpPr>
            <a:spLocks noGrp="1"/>
          </p:cNvSpPr>
          <p:nvPr>
            <p:ph type="body" sz="half" idx="2"/>
          </p:nvPr>
        </p:nvSpPr>
        <p:spPr/>
        <p:txBody>
          <a:bodyPr>
            <a:normAutofit/>
          </a:bodyPr>
          <a:lstStyle/>
          <a:p>
            <a:pPr marL="285750" indent="-285750" algn="just">
              <a:buFont typeface="Wingdings" pitchFamily="2" charset="2"/>
              <a:buChar char="ü"/>
            </a:pPr>
            <a:r>
              <a:rPr lang="ru-RU" dirty="0" err="1" smtClean="0">
                <a:latin typeface="Times New Roman" pitchFamily="18" charset="0"/>
                <a:cs typeface="Times New Roman" pitchFamily="18" charset="0"/>
              </a:rPr>
              <a:t>Майже</a:t>
            </a:r>
            <a:r>
              <a:rPr lang="ru-RU" dirty="0" smtClean="0">
                <a:latin typeface="Times New Roman" pitchFamily="18" charset="0"/>
                <a:cs typeface="Times New Roman" pitchFamily="18" charset="0"/>
              </a:rPr>
              <a:t> все </a:t>
            </a:r>
            <a:r>
              <a:rPr lang="ru-RU" dirty="0" err="1" smtClean="0">
                <a:latin typeface="Times New Roman" pitchFamily="18" charset="0"/>
                <a:cs typeface="Times New Roman" pitchFamily="18" charset="0"/>
              </a:rPr>
              <a:t>населення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країни</a:t>
            </a:r>
            <a:r>
              <a:rPr lang="ru-RU" dirty="0" smtClean="0">
                <a:latin typeface="Times New Roman" pitchFamily="18" charset="0"/>
                <a:cs typeface="Times New Roman" pitchFamily="18" charset="0"/>
              </a:rPr>
              <a:t> — католики. Але з </a:t>
            </a:r>
            <a:r>
              <a:rPr lang="ru-RU" dirty="0" err="1" smtClean="0">
                <a:latin typeface="Times New Roman" pitchFamily="18" charset="0"/>
                <a:cs typeface="Times New Roman" pitchFamily="18" charset="0"/>
              </a:rPr>
              <a:t>огляду</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історичні</a:t>
            </a:r>
            <a:r>
              <a:rPr lang="ru-RU" dirty="0" smtClean="0">
                <a:latin typeface="Times New Roman" pitchFamily="18" charset="0"/>
                <a:cs typeface="Times New Roman" pitchFamily="18" charset="0"/>
              </a:rPr>
              <a:t> причини у </a:t>
            </a:r>
            <a:r>
              <a:rPr lang="ru-RU" dirty="0" err="1" smtClean="0">
                <a:latin typeface="Times New Roman" pitchFamily="18" charset="0"/>
                <a:cs typeface="Times New Roman" pitchFamily="18" charset="0"/>
              </a:rPr>
              <a:t>Франції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співіснують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багато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різних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релігій</a:t>
            </a:r>
            <a:r>
              <a:rPr lang="ru-RU" dirty="0" smtClean="0">
                <a:latin typeface="Times New Roman" pitchFamily="18" charset="0"/>
                <a:cs typeface="Times New Roman" pitchFamily="18" charset="0"/>
              </a:rPr>
              <a:t>.</a:t>
            </a:r>
          </a:p>
          <a:p>
            <a:pPr marL="285750" indent="-285750" algn="just">
              <a:buFont typeface="Wingdings" pitchFamily="2" charset="2"/>
              <a:buChar char="ü"/>
            </a:pPr>
            <a:r>
              <a:rPr lang="uk-UA" dirty="0" smtClean="0">
                <a:latin typeface="Times New Roman" pitchFamily="18" charset="0"/>
                <a:cs typeface="Times New Roman" pitchFamily="18" charset="0"/>
              </a:rPr>
              <a:t>На другому місці — іслам. Його сповідують вихідці з країн Північної Африки, колишніх французьких колоній. Є також прибічники юдаїзму, православ'я, протестантизму та англіканства.</a:t>
            </a:r>
          </a:p>
          <a:p>
            <a:pPr marL="285750" indent="-285750" algn="just">
              <a:buFont typeface="Wingdings" pitchFamily="2" charset="2"/>
              <a:buChar char="ü"/>
            </a:pPr>
            <a:r>
              <a:rPr lang="uk-UA" dirty="0" smtClean="0">
                <a:latin typeface="Times New Roman" pitchFamily="18" charset="0"/>
                <a:cs typeface="Times New Roman" pitchFamily="18" charset="0"/>
              </a:rPr>
              <a:t>Франція — світська країна, свобода совісті передбачена конституційним правом. Саме у Франції зародилася і </a:t>
            </a:r>
            <a:r>
              <a:rPr lang="uk-UA" dirty="0" err="1" smtClean="0">
                <a:latin typeface="Times New Roman" pitchFamily="18" charset="0"/>
                <a:cs typeface="Times New Roman" pitchFamily="18" charset="0"/>
              </a:rPr>
              <a:t>розвинулася</a:t>
            </a:r>
            <a:r>
              <a:rPr lang="uk-UA" dirty="0" smtClean="0">
                <a:latin typeface="Times New Roman" pitchFamily="18" charset="0"/>
                <a:cs typeface="Times New Roman" pitchFamily="18" charset="0"/>
              </a:rPr>
              <a:t> доктрина світськості (</a:t>
            </a:r>
            <a:r>
              <a:rPr lang="en-AU" dirty="0" err="1" smtClean="0">
                <a:latin typeface="Times New Roman" pitchFamily="18" charset="0"/>
                <a:cs typeface="Times New Roman" pitchFamily="18" charset="0"/>
              </a:rPr>
              <a:t>laïcité</a:t>
            </a:r>
            <a:r>
              <a:rPr lang="en-AU"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відповідно до якої держава жорстко відокремлена від всіх релігійних організацій.</a:t>
            </a:r>
            <a:endParaRPr lang="uk-UA" dirty="0">
              <a:latin typeface="Times New Roman" pitchFamily="18" charset="0"/>
              <a:cs typeface="Times New Roman" pitchFamily="18" charset="0"/>
            </a:endParaRPr>
          </a:p>
        </p:txBody>
      </p:sp>
      <p:pic>
        <p:nvPicPr>
          <p:cNvPr id="5" name="Picture 8" descr="D:\eu_flag_co_funded_pos_[rgb]_right.jpg"/>
          <p:cNvPicPr>
            <a:picLocks noChangeAspect="1" noChangeArrowheads="1"/>
          </p:cNvPicPr>
          <p:nvPr/>
        </p:nvPicPr>
        <p:blipFill>
          <a:blip r:embed="rId2" cstate="print"/>
          <a:srcRect/>
          <a:stretch>
            <a:fillRect/>
          </a:stretch>
        </p:blipFill>
        <p:spPr bwMode="auto">
          <a:xfrm>
            <a:off x="6891131" y="1"/>
            <a:ext cx="2252870" cy="857232"/>
          </a:xfrm>
          <a:prstGeom prst="rect">
            <a:avLst/>
          </a:prstGeom>
          <a:noFill/>
          <a:ln w="9525">
            <a:noFill/>
            <a:miter lim="800000"/>
            <a:headEnd/>
            <a:tailEnd/>
          </a:ln>
        </p:spPr>
      </p:pic>
    </p:spTree>
    <p:extLst>
      <p:ext uri="{BB962C8B-B14F-4D97-AF65-F5344CB8AC3E}">
        <p14:creationId xmlns:p14="http://schemas.microsoft.com/office/powerpoint/2010/main" xmlns="" val="626655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latin typeface="Times New Roman" pitchFamily="18" charset="0"/>
                <a:cs typeface="Times New Roman" pitchFamily="18" charset="0"/>
              </a:rPr>
              <a:t>Особливості системи освіти:</a:t>
            </a:r>
            <a:endParaRPr lang="uk-UA" dirty="0">
              <a:latin typeface="Times New Roman" pitchFamily="18" charset="0"/>
              <a:cs typeface="Times New Roman" pitchFamily="18" charset="0"/>
            </a:endParaRPr>
          </a:p>
        </p:txBody>
      </p:sp>
      <p:sp>
        <p:nvSpPr>
          <p:cNvPr id="3" name="Объект 2"/>
          <p:cNvSpPr>
            <a:spLocks noGrp="1"/>
          </p:cNvSpPr>
          <p:nvPr>
            <p:ph idx="1"/>
          </p:nvPr>
        </p:nvSpPr>
        <p:spPr>
          <a:xfrm>
            <a:off x="3714744" y="1004887"/>
            <a:ext cx="5111750" cy="5853113"/>
          </a:xfrm>
        </p:spPr>
        <p:txBody>
          <a:bodyPr>
            <a:normAutofit fontScale="92500" lnSpcReduction="10000"/>
          </a:bodyPr>
          <a:lstStyle/>
          <a:p>
            <a:pPr algn="just">
              <a:buFont typeface="Courier New" pitchFamily="49" charset="0"/>
              <a:buChar char="o"/>
            </a:pPr>
            <a:r>
              <a:rPr lang="ru-RU" sz="1800" dirty="0" smtClean="0">
                <a:latin typeface="Times New Roman" pitchFamily="18" charset="0"/>
                <a:cs typeface="Times New Roman" pitchFamily="18" charset="0"/>
              </a:rPr>
              <a:t>У </a:t>
            </a:r>
            <a:r>
              <a:rPr lang="ru-RU" sz="1800" dirty="0" err="1" smtClean="0">
                <a:latin typeface="Times New Roman" pitchFamily="18" charset="0"/>
                <a:cs typeface="Times New Roman" pitchFamily="18" charset="0"/>
              </a:rPr>
              <a:t>країні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близько</a:t>
            </a:r>
            <a:r>
              <a:rPr lang="ru-RU" sz="1800" dirty="0" smtClean="0">
                <a:latin typeface="Times New Roman" pitchFamily="18" charset="0"/>
                <a:cs typeface="Times New Roman" pitchFamily="18" charset="0"/>
              </a:rPr>
              <a:t> 7 тис. </a:t>
            </a:r>
            <a:r>
              <a:rPr lang="ru-RU" sz="1800" dirty="0" err="1" smtClean="0">
                <a:latin typeface="Times New Roman" pitchFamily="18" charset="0"/>
                <a:cs typeface="Times New Roman" pitchFamily="18" charset="0"/>
              </a:rPr>
              <a:t>коледжів</a:t>
            </a:r>
            <a:r>
              <a:rPr lang="ru-RU" sz="1800" dirty="0" smtClean="0">
                <a:latin typeface="Times New Roman" pitchFamily="18" charset="0"/>
                <a:cs typeface="Times New Roman" pitchFamily="18" charset="0"/>
              </a:rPr>
              <a:t>, 2600 </a:t>
            </a:r>
            <a:r>
              <a:rPr lang="ru-RU" sz="1800" dirty="0" err="1" smtClean="0">
                <a:latin typeface="Times New Roman" pitchFamily="18" charset="0"/>
                <a:cs typeface="Times New Roman" pitchFamily="18" charset="0"/>
              </a:rPr>
              <a:t>ліцеїв</a:t>
            </a:r>
            <a:r>
              <a:rPr lang="ru-RU" sz="1800" dirty="0" smtClean="0">
                <a:latin typeface="Times New Roman" pitchFamily="18" charset="0"/>
                <a:cs typeface="Times New Roman" pitchFamily="18" charset="0"/>
              </a:rPr>
              <a:t>. На потреби </a:t>
            </a:r>
            <a:r>
              <a:rPr lang="ru-RU" sz="1800" dirty="0" err="1" smtClean="0">
                <a:latin typeface="Times New Roman" pitchFamily="18" charset="0"/>
                <a:cs typeface="Times New Roman" pitchFamily="18" charset="0"/>
              </a:rPr>
              <a:t>освіти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щорічно</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витрачається</a:t>
            </a:r>
            <a:r>
              <a:rPr lang="ru-RU" sz="1800" dirty="0" smtClean="0">
                <a:latin typeface="Times New Roman" pitchFamily="18" charset="0"/>
                <a:cs typeface="Times New Roman" pitchFamily="18" charset="0"/>
              </a:rPr>
              <a:t> 21 % державного бюджету[2]. Система </a:t>
            </a:r>
            <a:r>
              <a:rPr lang="ru-RU" sz="1800" dirty="0" err="1" smtClean="0">
                <a:latin typeface="Times New Roman" pitchFamily="18" charset="0"/>
                <a:cs typeface="Times New Roman" pitchFamily="18" charset="0"/>
              </a:rPr>
              <a:t>освіти</a:t>
            </a:r>
            <a:r>
              <a:rPr lang="ru-RU" sz="1800" dirty="0" smtClean="0">
                <a:latin typeface="Times New Roman" pitchFamily="18" charset="0"/>
                <a:cs typeface="Times New Roman" pitchFamily="18" charset="0"/>
              </a:rPr>
              <a:t> — </a:t>
            </a:r>
            <a:r>
              <a:rPr lang="ru-RU" sz="1800" dirty="0" err="1" smtClean="0">
                <a:latin typeface="Times New Roman" pitchFamily="18" charset="0"/>
                <a:cs typeface="Times New Roman" pitchFamily="18" charset="0"/>
              </a:rPr>
              <a:t>найбільший</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роботодавець</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країни</a:t>
            </a:r>
            <a:r>
              <a:rPr lang="ru-RU" sz="1800" dirty="0" smtClean="0">
                <a:latin typeface="Times New Roman" pitchFamily="18" charset="0"/>
                <a:cs typeface="Times New Roman" pitchFamily="18" charset="0"/>
              </a:rPr>
              <a:t>: у </a:t>
            </a:r>
            <a:r>
              <a:rPr lang="ru-RU" sz="1800" dirty="0" err="1" smtClean="0">
                <a:latin typeface="Times New Roman" pitchFamily="18" charset="0"/>
                <a:cs typeface="Times New Roman" pitchFamily="18" charset="0"/>
              </a:rPr>
              <a:t>ній</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зайнято</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більше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половини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державних</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службовців</a:t>
            </a:r>
            <a:r>
              <a:rPr lang="ru-RU" sz="1800" dirty="0" smtClean="0">
                <a:latin typeface="Times New Roman" pitchFamily="18" charset="0"/>
                <a:cs typeface="Times New Roman" pitchFamily="18" charset="0"/>
              </a:rPr>
              <a:t>.</a:t>
            </a:r>
          </a:p>
          <a:p>
            <a:pPr algn="just">
              <a:buFont typeface="Courier New" pitchFamily="49" charset="0"/>
              <a:buChar char="o"/>
            </a:pPr>
            <a:r>
              <a:rPr lang="ru-RU" sz="1800" dirty="0" err="1" smtClean="0">
                <a:latin typeface="Times New Roman" pitchFamily="18" charset="0"/>
                <a:cs typeface="Times New Roman" pitchFamily="18" charset="0"/>
              </a:rPr>
              <a:t>Французька</a:t>
            </a:r>
            <a:r>
              <a:rPr lang="ru-RU" sz="1800" dirty="0" smtClean="0">
                <a:latin typeface="Times New Roman" pitchFamily="18" charset="0"/>
                <a:cs typeface="Times New Roman" pitchFamily="18" charset="0"/>
              </a:rPr>
              <a:t> система </a:t>
            </a:r>
            <a:r>
              <a:rPr lang="ru-RU" sz="1800" dirty="0" err="1" smtClean="0">
                <a:latin typeface="Times New Roman" pitchFamily="18" charset="0"/>
                <a:cs typeface="Times New Roman" pitchFamily="18" charset="0"/>
              </a:rPr>
              <a:t>освіти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має</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яскраво</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виражену</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національну</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специфіку</a:t>
            </a:r>
            <a:r>
              <a:rPr lang="ru-RU" sz="1800" dirty="0" smtClean="0">
                <a:latin typeface="Times New Roman" pitchFamily="18" charset="0"/>
                <a:cs typeface="Times New Roman" pitchFamily="18" charset="0"/>
              </a:rPr>
              <a:t>. У </a:t>
            </a:r>
            <a:r>
              <a:rPr lang="ru-RU" sz="1800" dirty="0" err="1" smtClean="0">
                <a:latin typeface="Times New Roman" pitchFamily="18" charset="0"/>
                <a:cs typeface="Times New Roman" pitchFamily="18" charset="0"/>
              </a:rPr>
              <a:t>цій</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країні</a:t>
            </a:r>
            <a:r>
              <a:rPr lang="ru-RU" sz="1800" dirty="0" smtClean="0">
                <a:latin typeface="Times New Roman" pitchFamily="18" charset="0"/>
                <a:cs typeface="Times New Roman" pitchFamily="18" charset="0"/>
              </a:rPr>
              <a:t> своя система </a:t>
            </a:r>
            <a:r>
              <a:rPr lang="ru-RU" sz="1800" dirty="0" err="1" smtClean="0">
                <a:latin typeface="Times New Roman" pitchFamily="18" charset="0"/>
                <a:cs typeface="Times New Roman" pitchFamily="18" charset="0"/>
              </a:rPr>
              <a:t>дипломів</a:t>
            </a:r>
            <a:r>
              <a:rPr lang="ru-RU" sz="1800" dirty="0" smtClean="0">
                <a:latin typeface="Times New Roman" pitchFamily="18" charset="0"/>
                <a:cs typeface="Times New Roman" pitchFamily="18" charset="0"/>
              </a:rPr>
              <a:t> та </a:t>
            </a:r>
            <a:r>
              <a:rPr lang="ru-RU" sz="1800" dirty="0" err="1" smtClean="0">
                <a:latin typeface="Times New Roman" pitchFamily="18" charset="0"/>
                <a:cs typeface="Times New Roman" pitchFamily="18" charset="0"/>
              </a:rPr>
              <a:t>вчених</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ступенів</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особливий</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розподіл</a:t>
            </a:r>
            <a:r>
              <a:rPr lang="ru-RU" sz="1800" dirty="0" smtClean="0">
                <a:latin typeface="Times New Roman" pitchFamily="18" charset="0"/>
                <a:cs typeface="Times New Roman" pitchFamily="18" charset="0"/>
              </a:rPr>
              <a:t> на цикли. І </a:t>
            </a:r>
            <a:r>
              <a:rPr lang="ru-RU" sz="1800" dirty="0" err="1" smtClean="0">
                <a:latin typeface="Times New Roman" pitchFamily="18" charset="0"/>
                <a:cs typeface="Times New Roman" pitchFamily="18" charset="0"/>
              </a:rPr>
              <a:t>особливе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відношення</a:t>
            </a:r>
            <a:r>
              <a:rPr lang="ru-RU" sz="1800" dirty="0" smtClean="0">
                <a:latin typeface="Times New Roman" pitchFamily="18" charset="0"/>
                <a:cs typeface="Times New Roman" pitchFamily="18" charset="0"/>
              </a:rPr>
              <a:t> до </a:t>
            </a:r>
            <a:r>
              <a:rPr lang="ru-RU" sz="1800" dirty="0" err="1" smtClean="0">
                <a:latin typeface="Times New Roman" pitchFamily="18" charset="0"/>
                <a:cs typeface="Times New Roman" pitchFamily="18" charset="0"/>
              </a:rPr>
              <a:t>дипломів</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державних</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навчальних</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закладів</a:t>
            </a:r>
            <a:r>
              <a:rPr lang="ru-RU" sz="1800" dirty="0" smtClean="0">
                <a:latin typeface="Times New Roman" pitchFamily="18" charset="0"/>
                <a:cs typeface="Times New Roman" pitchFamily="18" charset="0"/>
              </a:rPr>
              <a:t>: вони, як правило, </a:t>
            </a:r>
            <a:r>
              <a:rPr lang="ru-RU" sz="1800" dirty="0" err="1" smtClean="0">
                <a:latin typeface="Times New Roman" pitchFamily="18" charset="0"/>
                <a:cs typeface="Times New Roman" pitchFamily="18" charset="0"/>
              </a:rPr>
              <a:t>цінуються</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набагато</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вище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ніж</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дипломи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приватних</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шкіл</a:t>
            </a:r>
            <a:r>
              <a:rPr lang="ru-RU" sz="1800" dirty="0" smtClean="0">
                <a:latin typeface="Times New Roman" pitchFamily="18" charset="0"/>
                <a:cs typeface="Times New Roman" pitchFamily="18" charset="0"/>
              </a:rPr>
              <a:t> та </a:t>
            </a:r>
            <a:r>
              <a:rPr lang="ru-RU" sz="1800" dirty="0" err="1" smtClean="0">
                <a:latin typeface="Times New Roman" pitchFamily="18" charset="0"/>
                <a:cs typeface="Times New Roman" pitchFamily="18" charset="0"/>
              </a:rPr>
              <a:t>університетів</a:t>
            </a:r>
            <a:r>
              <a:rPr lang="ru-RU" sz="1800" dirty="0" smtClean="0">
                <a:latin typeface="Times New Roman" pitchFamily="18" charset="0"/>
                <a:cs typeface="Times New Roman" pitchFamily="18" charset="0"/>
              </a:rPr>
              <a:t>.</a:t>
            </a:r>
          </a:p>
          <a:p>
            <a:pPr algn="just">
              <a:buFont typeface="Courier New" pitchFamily="49" charset="0"/>
              <a:buChar char="o"/>
            </a:pPr>
            <a:r>
              <a:rPr lang="uk-UA" sz="1800" dirty="0" smtClean="0">
                <a:latin typeface="Times New Roman" pitchFamily="18" charset="0"/>
                <a:cs typeface="Times New Roman" pitchFamily="18" charset="0"/>
              </a:rPr>
              <a:t>Початкова освіта у Франції є обов'язковою і безкоштовною. Більшість дітей ще з 2-3 років відвідують так звані «материнські школи» (</a:t>
            </a:r>
            <a:r>
              <a:rPr lang="en-AU" sz="1800" dirty="0" err="1" smtClean="0">
                <a:latin typeface="Times New Roman" pitchFamily="18" charset="0"/>
                <a:cs typeface="Times New Roman" pitchFamily="18" charset="0"/>
              </a:rPr>
              <a:t>ecoles</a:t>
            </a:r>
            <a:r>
              <a:rPr lang="en-AU" sz="1800" dirty="0" smtClean="0">
                <a:latin typeface="Times New Roman" pitchFamily="18" charset="0"/>
                <a:cs typeface="Times New Roman" pitchFamily="18" charset="0"/>
              </a:rPr>
              <a:t> </a:t>
            </a:r>
            <a:r>
              <a:rPr lang="en-AU" sz="1800" dirty="0" err="1" smtClean="0">
                <a:latin typeface="Times New Roman" pitchFamily="18" charset="0"/>
                <a:cs typeface="Times New Roman" pitchFamily="18" charset="0"/>
              </a:rPr>
              <a:t>matemelles</a:t>
            </a:r>
            <a:r>
              <a:rPr lang="en-AU" sz="1800" dirty="0" smtClean="0">
                <a:latin typeface="Times New Roman" pitchFamily="18" charset="0"/>
                <a:cs typeface="Times New Roman" pitchFamily="18" charset="0"/>
              </a:rPr>
              <a:t>), </a:t>
            </a:r>
            <a:r>
              <a:rPr lang="uk-UA" sz="1800" dirty="0" smtClean="0">
                <a:latin typeface="Times New Roman" pitchFamily="18" charset="0"/>
                <a:cs typeface="Times New Roman" pitchFamily="18" charset="0"/>
              </a:rPr>
              <a:t>в яких педагоги й психологи 3-4 роки готують їх до школи.</a:t>
            </a:r>
            <a:r>
              <a:rPr lang="ru-RU" sz="1800" dirty="0" smtClean="0">
                <a:latin typeface="Times New Roman" pitchFamily="18" charset="0"/>
                <a:cs typeface="Times New Roman" pitchFamily="18" charset="0"/>
              </a:rPr>
              <a:t> У школу </a:t>
            </a:r>
            <a:r>
              <a:rPr lang="ru-RU" sz="1800" dirty="0" err="1" smtClean="0">
                <a:latin typeface="Times New Roman" pitchFamily="18" charset="0"/>
                <a:cs typeface="Times New Roman" pitchFamily="18" charset="0"/>
              </a:rPr>
              <a:t>діти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йдуть</a:t>
            </a:r>
            <a:r>
              <a:rPr lang="ru-RU" sz="1800" dirty="0" smtClean="0">
                <a:latin typeface="Times New Roman" pitchFamily="18" charset="0"/>
                <a:cs typeface="Times New Roman" pitchFamily="18" charset="0"/>
              </a:rPr>
              <a:t> у </a:t>
            </a:r>
            <a:r>
              <a:rPr lang="ru-RU" sz="1800" dirty="0" err="1" smtClean="0">
                <a:latin typeface="Times New Roman" pitchFamily="18" charset="0"/>
                <a:cs typeface="Times New Roman" pitchFamily="18" charset="0"/>
              </a:rPr>
              <a:t>віці</a:t>
            </a:r>
            <a:r>
              <a:rPr lang="ru-RU" sz="1800" dirty="0" smtClean="0">
                <a:latin typeface="Times New Roman" pitchFamily="18" charset="0"/>
                <a:cs typeface="Times New Roman" pitchFamily="18" charset="0"/>
              </a:rPr>
              <a:t> 6 </a:t>
            </a:r>
            <a:r>
              <a:rPr lang="ru-RU" sz="1800" dirty="0" err="1" smtClean="0">
                <a:latin typeface="Times New Roman" pitchFamily="18" charset="0"/>
                <a:cs typeface="Times New Roman" pitchFamily="18" charset="0"/>
              </a:rPr>
              <a:t>років</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Прийнята</a:t>
            </a:r>
            <a:r>
              <a:rPr lang="ru-RU" sz="1800" dirty="0" smtClean="0">
                <a:latin typeface="Times New Roman" pitchFamily="18" charset="0"/>
                <a:cs typeface="Times New Roman" pitchFamily="18" charset="0"/>
              </a:rPr>
              <a:t> у </a:t>
            </a:r>
            <a:r>
              <a:rPr lang="ru-RU" sz="1800" dirty="0" err="1" smtClean="0">
                <a:latin typeface="Times New Roman" pitchFamily="18" charset="0"/>
                <a:cs typeface="Times New Roman" pitchFamily="18" charset="0"/>
              </a:rPr>
              <a:t>Франції</a:t>
            </a:r>
            <a:r>
              <a:rPr lang="ru-RU" sz="1800" dirty="0" smtClean="0">
                <a:latin typeface="Times New Roman" pitchFamily="18" charset="0"/>
                <a:cs typeface="Times New Roman" pitchFamily="18" charset="0"/>
              </a:rPr>
              <a:t> система </a:t>
            </a:r>
            <a:r>
              <a:rPr lang="ru-RU" sz="1800" dirty="0" err="1" smtClean="0">
                <a:latin typeface="Times New Roman" pitchFamily="18" charset="0"/>
                <a:cs typeface="Times New Roman" pitchFamily="18" charset="0"/>
              </a:rPr>
              <a:t>шкільної</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освіти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розділена</a:t>
            </a:r>
            <a:r>
              <a:rPr lang="ru-RU" sz="1800" dirty="0" smtClean="0">
                <a:latin typeface="Times New Roman" pitchFamily="18" charset="0"/>
                <a:cs typeface="Times New Roman" pitchFamily="18" charset="0"/>
              </a:rPr>
              <a:t> на три блоки: початкова школа (5 </a:t>
            </a:r>
            <a:r>
              <a:rPr lang="ru-RU" sz="1800" dirty="0" err="1" smtClean="0">
                <a:latin typeface="Times New Roman" pitchFamily="18" charset="0"/>
                <a:cs typeface="Times New Roman" pitchFamily="18" charset="0"/>
              </a:rPr>
              <a:t>років</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навчання</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коледж</a:t>
            </a:r>
            <a:r>
              <a:rPr lang="ru-RU" sz="1800" dirty="0" smtClean="0">
                <a:latin typeface="Times New Roman" pitchFamily="18" charset="0"/>
                <a:cs typeface="Times New Roman" pitchFamily="18" charset="0"/>
              </a:rPr>
              <a:t> (4 роки), </a:t>
            </a:r>
            <a:r>
              <a:rPr lang="ru-RU" sz="1800" dirty="0" err="1" smtClean="0">
                <a:latin typeface="Times New Roman" pitchFamily="18" charset="0"/>
                <a:cs typeface="Times New Roman" pitchFamily="18" charset="0"/>
              </a:rPr>
              <a:t>ліцей</a:t>
            </a:r>
            <a:r>
              <a:rPr lang="ru-RU" sz="1800" dirty="0" smtClean="0">
                <a:latin typeface="Times New Roman" pitchFamily="18" charset="0"/>
                <a:cs typeface="Times New Roman" pitchFamily="18" charset="0"/>
              </a:rPr>
              <a:t> (2-3 роки). </a:t>
            </a:r>
            <a:r>
              <a:rPr lang="ru-RU" sz="1800" dirty="0" err="1" smtClean="0">
                <a:latin typeface="Times New Roman" pitchFamily="18" charset="0"/>
                <a:cs typeface="Times New Roman" pitchFamily="18" charset="0"/>
              </a:rPr>
              <a:t>Обов'язковими</a:t>
            </a:r>
            <a:r>
              <a:rPr lang="ru-RU" sz="1800" dirty="0" smtClean="0">
                <a:latin typeface="Times New Roman" pitchFamily="18" charset="0"/>
                <a:cs typeface="Times New Roman" pitchFamily="18" charset="0"/>
              </a:rPr>
              <a:t> є </a:t>
            </a:r>
            <a:r>
              <a:rPr lang="ru-RU" sz="1800" dirty="0" err="1" smtClean="0">
                <a:latin typeface="Times New Roman" pitchFamily="18" charset="0"/>
                <a:cs typeface="Times New Roman" pitchFamily="18" charset="0"/>
              </a:rPr>
              <a:t>перші</a:t>
            </a:r>
            <a:r>
              <a:rPr lang="ru-RU" sz="1800" dirty="0" smtClean="0">
                <a:latin typeface="Times New Roman" pitchFamily="18" charset="0"/>
                <a:cs typeface="Times New Roman" pitchFamily="18" charset="0"/>
              </a:rPr>
              <a:t> два.</a:t>
            </a:r>
            <a:endParaRPr lang="uk-UA" sz="1800" dirty="0">
              <a:latin typeface="Times New Roman" pitchFamily="18" charset="0"/>
              <a:cs typeface="Times New Roman" pitchFamily="18" charset="0"/>
            </a:endParaRPr>
          </a:p>
        </p:txBody>
      </p:sp>
      <p:sp>
        <p:nvSpPr>
          <p:cNvPr id="4" name="Текст 3"/>
          <p:cNvSpPr>
            <a:spLocks noGrp="1"/>
          </p:cNvSpPr>
          <p:nvPr>
            <p:ph type="body" sz="half" idx="2"/>
          </p:nvPr>
        </p:nvSpPr>
        <p:spPr/>
        <p:txBody>
          <a:bodyPr>
            <a:normAutofit lnSpcReduction="10000"/>
          </a:bodyPr>
          <a:lstStyle/>
          <a:p>
            <a:pPr marL="285750" indent="-285750" algn="just">
              <a:buFont typeface="Courier New" pitchFamily="49" charset="0"/>
              <a:buChar char="o"/>
            </a:pPr>
            <a:r>
              <a:rPr lang="ru-RU" sz="1600" dirty="0" err="1" smtClean="0">
                <a:latin typeface="Times New Roman" pitchFamily="18" charset="0"/>
                <a:cs typeface="Times New Roman" pitchFamily="18" charset="0"/>
              </a:rPr>
              <a:t>Сучасна</a:t>
            </a:r>
            <a:r>
              <a:rPr lang="ru-RU" sz="1600" dirty="0" smtClean="0">
                <a:latin typeface="Times New Roman" pitchFamily="18" charset="0"/>
                <a:cs typeface="Times New Roman" pitchFamily="18" charset="0"/>
              </a:rPr>
              <a:t> система </a:t>
            </a:r>
            <a:r>
              <a:rPr lang="ru-RU" sz="1600" dirty="0" err="1" smtClean="0">
                <a:latin typeface="Times New Roman" pitchFamily="18" charset="0"/>
                <a:cs typeface="Times New Roman" pitchFamily="18" charset="0"/>
              </a:rPr>
              <a:t>освіти</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Франції</a:t>
            </a:r>
            <a:r>
              <a:rPr lang="ru-RU" sz="1600" dirty="0" smtClean="0">
                <a:latin typeface="Times New Roman" pitchFamily="18" charset="0"/>
                <a:cs typeface="Times New Roman" pitchFamily="18" charset="0"/>
              </a:rPr>
              <a:t> остаточно </a:t>
            </a:r>
            <a:r>
              <a:rPr lang="ru-RU" sz="1600" dirty="0" err="1" smtClean="0">
                <a:latin typeface="Times New Roman" pitchFamily="18" charset="0"/>
                <a:cs typeface="Times New Roman" pitchFamily="18" charset="0"/>
              </a:rPr>
              <a:t>утвердилася</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ще</a:t>
            </a:r>
            <a:r>
              <a:rPr lang="ru-RU" sz="1600" dirty="0" smtClean="0">
                <a:latin typeface="Times New Roman" pitchFamily="18" charset="0"/>
                <a:cs typeface="Times New Roman" pitchFamily="18" charset="0"/>
              </a:rPr>
              <a:t> у 18 ст. і на </a:t>
            </a:r>
            <a:r>
              <a:rPr lang="ru-RU" sz="1600" dirty="0" err="1" smtClean="0">
                <a:latin typeface="Times New Roman" pitchFamily="18" charset="0"/>
                <a:cs typeface="Times New Roman" pitchFamily="18" charset="0"/>
              </a:rPr>
              <a:t>сьогодні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вважається</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однією</a:t>
            </a:r>
            <a:r>
              <a:rPr lang="ru-RU" sz="1600" dirty="0" smtClean="0">
                <a:latin typeface="Times New Roman" pitchFamily="18" charset="0"/>
                <a:cs typeface="Times New Roman" pitchFamily="18" charset="0"/>
              </a:rPr>
              <a:t> з </a:t>
            </a:r>
            <a:r>
              <a:rPr lang="ru-RU" sz="1600" dirty="0" err="1" smtClean="0">
                <a:latin typeface="Times New Roman" pitchFamily="18" charset="0"/>
                <a:cs typeface="Times New Roman" pitchFamily="18" charset="0"/>
              </a:rPr>
              <a:t>найкращих</a:t>
            </a:r>
            <a:r>
              <a:rPr lang="ru-RU" sz="1600" dirty="0" smtClean="0">
                <a:latin typeface="Times New Roman" pitchFamily="18" charset="0"/>
                <a:cs typeface="Times New Roman" pitchFamily="18" charset="0"/>
              </a:rPr>
              <a:t> у </a:t>
            </a:r>
            <a:r>
              <a:rPr lang="ru-RU" sz="1600" dirty="0" err="1" smtClean="0">
                <a:latin typeface="Times New Roman" pitchFamily="18" charset="0"/>
                <a:cs typeface="Times New Roman" pitchFamily="18" charset="0"/>
              </a:rPr>
              <a:t>світі</a:t>
            </a:r>
            <a:r>
              <a:rPr lang="ru-RU" sz="1600" dirty="0" smtClean="0">
                <a:latin typeface="Times New Roman" pitchFamily="18" charset="0"/>
                <a:cs typeface="Times New Roman" pitchFamily="18" charset="0"/>
              </a:rPr>
              <a:t>.</a:t>
            </a:r>
          </a:p>
          <a:p>
            <a:pPr marL="285750" indent="-285750" algn="just">
              <a:buFont typeface="Courier New" pitchFamily="49" charset="0"/>
              <a:buChar char="o"/>
            </a:pPr>
            <a:r>
              <a:rPr lang="ru-RU" sz="1600" dirty="0" err="1" smtClean="0">
                <a:latin typeface="Times New Roman" pitchFamily="18" charset="0"/>
                <a:cs typeface="Times New Roman" pitchFamily="18" charset="0"/>
              </a:rPr>
              <a:t>Основна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її</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особливість</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доступність</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безкоштовного</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навчання</a:t>
            </a:r>
            <a:r>
              <a:rPr lang="ru-RU" sz="1600" dirty="0" smtClean="0">
                <a:latin typeface="Times New Roman" pitchFamily="18" charset="0"/>
                <a:cs typeface="Times New Roman" pitchFamily="18" charset="0"/>
              </a:rPr>
              <a:t> для </a:t>
            </a:r>
            <a:r>
              <a:rPr lang="ru-RU" sz="1600" dirty="0" err="1" smtClean="0">
                <a:latin typeface="Times New Roman" pitchFamily="18" charset="0"/>
                <a:cs typeface="Times New Roman" pitchFamily="18" charset="0"/>
              </a:rPr>
              <a:t>всіх</a:t>
            </a:r>
            <a:r>
              <a:rPr lang="ru-RU" sz="1600" dirty="0" smtClean="0">
                <a:latin typeface="Times New Roman" pitchFamily="18" charset="0"/>
                <a:cs typeface="Times New Roman" pitchFamily="18" charset="0"/>
              </a:rPr>
              <a:t> в </a:t>
            </a:r>
            <a:r>
              <a:rPr lang="ru-RU" sz="1600" dirty="0" err="1" smtClean="0">
                <a:latin typeface="Times New Roman" pitchFamily="18" charset="0"/>
                <a:cs typeface="Times New Roman" pitchFamily="18" charset="0"/>
              </a:rPr>
              <a:t>державних</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вищих</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навчальних</a:t>
            </a:r>
            <a:r>
              <a:rPr lang="ru-RU" sz="1600" dirty="0" smtClean="0">
                <a:latin typeface="Times New Roman" pitchFamily="18" charset="0"/>
                <a:cs typeface="Times New Roman" pitchFamily="18" charset="0"/>
              </a:rPr>
              <a:t> закладах </a:t>
            </a:r>
            <a:r>
              <a:rPr lang="ru-RU" sz="1600" dirty="0" err="1" smtClean="0">
                <a:latin typeface="Times New Roman" pitchFamily="18" charset="0"/>
                <a:cs typeface="Times New Roman" pitchFamily="18" charset="0"/>
              </a:rPr>
              <a:t>країни</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включаючи</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іноземців</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університети</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стягують</a:t>
            </a:r>
            <a:r>
              <a:rPr lang="ru-RU" sz="1600" dirty="0" smtClean="0">
                <a:latin typeface="Times New Roman" pitchFamily="18" charset="0"/>
                <a:cs typeface="Times New Roman" pitchFamily="18" charset="0"/>
              </a:rPr>
              <a:t> з </a:t>
            </a:r>
            <a:r>
              <a:rPr lang="ru-RU" sz="1600" dirty="0" err="1" smtClean="0">
                <a:latin typeface="Times New Roman" pitchFamily="18" charset="0"/>
                <a:cs typeface="Times New Roman" pitchFamily="18" charset="0"/>
              </a:rPr>
              <a:t>іноземних</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студентів</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лише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номінальну</a:t>
            </a:r>
            <a:r>
              <a:rPr lang="ru-RU" sz="1600" dirty="0" smtClean="0">
                <a:latin typeface="Times New Roman" pitchFamily="18" charset="0"/>
                <a:cs typeface="Times New Roman" pitchFamily="18" charset="0"/>
              </a:rPr>
              <a:t> плату). </a:t>
            </a:r>
          </a:p>
          <a:p>
            <a:pPr marL="285750" indent="-285750" algn="just">
              <a:buFont typeface="Courier New" pitchFamily="49" charset="0"/>
              <a:buChar char="o"/>
            </a:pPr>
            <a:r>
              <a:rPr lang="ru-RU" sz="1600" dirty="0" err="1" smtClean="0">
                <a:latin typeface="Times New Roman" pitchFamily="18" charset="0"/>
                <a:cs typeface="Times New Roman" pitchFamily="18" charset="0"/>
              </a:rPr>
              <a:t>Ще</a:t>
            </a:r>
            <a:r>
              <a:rPr lang="ru-RU" sz="1600" dirty="0" smtClean="0">
                <a:latin typeface="Times New Roman" pitchFamily="18" charset="0"/>
                <a:cs typeface="Times New Roman" pitchFamily="18" charset="0"/>
              </a:rPr>
              <a:t> одна </a:t>
            </a:r>
            <a:r>
              <a:rPr lang="ru-RU" sz="1600" dirty="0" err="1" smtClean="0">
                <a:latin typeface="Times New Roman" pitchFamily="18" charset="0"/>
                <a:cs typeface="Times New Roman" pitchFamily="18" charset="0"/>
              </a:rPr>
              <a:t>особливість</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освітянської</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системи</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Франції</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це</a:t>
            </a:r>
            <a:r>
              <a:rPr lang="ru-RU" sz="1600" dirty="0" smtClean="0">
                <a:latin typeface="Times New Roman" pitchFamily="18" charset="0"/>
                <a:cs typeface="Times New Roman" pitchFamily="18" charset="0"/>
              </a:rPr>
              <a:t> практично </a:t>
            </a:r>
            <a:r>
              <a:rPr lang="ru-RU" sz="1600" dirty="0" err="1" smtClean="0">
                <a:latin typeface="Times New Roman" pitchFamily="18" charset="0"/>
                <a:cs typeface="Times New Roman" pitchFamily="18" charset="0"/>
              </a:rPr>
              <a:t>однакова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якість</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навчання</a:t>
            </a:r>
            <a:r>
              <a:rPr lang="ru-RU" sz="1600" dirty="0" smtClean="0">
                <a:latin typeface="Times New Roman" pitchFamily="18" charset="0"/>
                <a:cs typeface="Times New Roman" pitchFamily="18" charset="0"/>
              </a:rPr>
              <a:t> як у </a:t>
            </a:r>
            <a:r>
              <a:rPr lang="ru-RU" sz="1600" dirty="0" err="1" smtClean="0">
                <a:latin typeface="Times New Roman" pitchFamily="18" charset="0"/>
                <a:cs typeface="Times New Roman" pitchFamily="18" charset="0"/>
              </a:rPr>
              <a:t>самій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столиці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Франції</a:t>
            </a:r>
            <a:r>
              <a:rPr lang="ru-RU" sz="1600" dirty="0" smtClean="0">
                <a:latin typeface="Times New Roman" pitchFamily="18" charset="0"/>
                <a:cs typeface="Times New Roman" pitchFamily="18" charset="0"/>
              </a:rPr>
              <a:t>, так і в </a:t>
            </a:r>
            <a:r>
              <a:rPr lang="ru-RU" sz="1600" dirty="0" err="1" smtClean="0">
                <a:latin typeface="Times New Roman" pitchFamily="18" charset="0"/>
                <a:cs typeface="Times New Roman" pitchFamily="18" charset="0"/>
              </a:rPr>
              <a:t>провінціях</a:t>
            </a:r>
            <a:r>
              <a:rPr lang="ru-RU" sz="1600" dirty="0" smtClean="0">
                <a:latin typeface="Times New Roman" pitchFamily="18" charset="0"/>
                <a:cs typeface="Times New Roman" pitchFamily="18" charset="0"/>
              </a:rPr>
              <a:t>.</a:t>
            </a:r>
          </a:p>
          <a:p>
            <a:pPr marL="285750" indent="-285750" algn="just">
              <a:buFont typeface="Courier New" pitchFamily="49" charset="0"/>
              <a:buChar char="o"/>
            </a:pPr>
            <a:endParaRPr lang="ru-RU" sz="1600" dirty="0" smtClean="0">
              <a:latin typeface="Times New Roman" pitchFamily="18" charset="0"/>
              <a:cs typeface="Times New Roman" pitchFamily="18" charset="0"/>
            </a:endParaRPr>
          </a:p>
          <a:p>
            <a:endParaRPr lang="uk-UA" dirty="0"/>
          </a:p>
        </p:txBody>
      </p:sp>
      <p:pic>
        <p:nvPicPr>
          <p:cNvPr id="5" name="Picture 8" descr="D:\eu_flag_co_funded_pos_[rgb]_right.jpg"/>
          <p:cNvPicPr>
            <a:picLocks noChangeAspect="1" noChangeArrowheads="1"/>
          </p:cNvPicPr>
          <p:nvPr/>
        </p:nvPicPr>
        <p:blipFill>
          <a:blip r:embed="rId2" cstate="print"/>
          <a:srcRect/>
          <a:stretch>
            <a:fillRect/>
          </a:stretch>
        </p:blipFill>
        <p:spPr bwMode="auto">
          <a:xfrm>
            <a:off x="6891131" y="1"/>
            <a:ext cx="2252870" cy="857232"/>
          </a:xfrm>
          <a:prstGeom prst="rect">
            <a:avLst/>
          </a:prstGeom>
          <a:noFill/>
          <a:ln w="9525">
            <a:noFill/>
            <a:miter lim="800000"/>
            <a:headEnd/>
            <a:tailEnd/>
          </a:ln>
        </p:spPr>
      </p:pic>
    </p:spTree>
    <p:extLst>
      <p:ext uri="{BB962C8B-B14F-4D97-AF65-F5344CB8AC3E}">
        <p14:creationId xmlns:p14="http://schemas.microsoft.com/office/powerpoint/2010/main" xmlns="" val="837392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just"/>
            <a:r>
              <a:rPr lang="ru-RU" sz="1600" dirty="0" err="1" smtClean="0">
                <a:latin typeface="Times New Roman" pitchFamily="18" charset="0"/>
                <a:cs typeface="Times New Roman" pitchFamily="18" charset="0"/>
              </a:rPr>
              <a:t>Ліцей</a:t>
            </a:r>
            <a:r>
              <a:rPr lang="ru-RU" sz="1600" b="0" dirty="0" smtClean="0">
                <a:latin typeface="Times New Roman" pitchFamily="18" charset="0"/>
                <a:cs typeface="Times New Roman" pitchFamily="18" charset="0"/>
              </a:rPr>
              <a:t> — </a:t>
            </a:r>
            <a:r>
              <a:rPr lang="ru-RU" sz="1600" b="0" dirty="0" err="1" smtClean="0">
                <a:latin typeface="Times New Roman" pitchFamily="18" charset="0"/>
                <a:cs typeface="Times New Roman" pitchFamily="18" charset="0"/>
              </a:rPr>
              <a:t>завершальна</a:t>
            </a:r>
            <a:r>
              <a:rPr lang="ru-RU" sz="1600" b="0" dirty="0" smtClean="0">
                <a:latin typeface="Times New Roman" pitchFamily="18" charset="0"/>
                <a:cs typeface="Times New Roman" pitchFamily="18" charset="0"/>
              </a:rPr>
              <a:t> ланка </a:t>
            </a:r>
            <a:r>
              <a:rPr lang="ru-RU" sz="1600" b="0" dirty="0" err="1" smtClean="0">
                <a:latin typeface="Times New Roman" pitchFamily="18" charset="0"/>
                <a:cs typeface="Times New Roman" pitchFamily="18" charset="0"/>
              </a:rPr>
              <a:t>системи</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середньої</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освіти</a:t>
            </a:r>
            <a:r>
              <a:rPr lang="ru-RU" sz="1600" b="0" dirty="0" smtClean="0">
                <a:latin typeface="Times New Roman" pitchFamily="18" charset="0"/>
                <a:cs typeface="Times New Roman" pitchFamily="18" charset="0"/>
              </a:rPr>
              <a:t> й </a:t>
            </a:r>
            <a:r>
              <a:rPr lang="ru-RU" sz="1600" b="0" dirty="0" err="1" smtClean="0">
                <a:latin typeface="Times New Roman" pitchFamily="18" charset="0"/>
                <a:cs typeface="Times New Roman" pitchFamily="18" charset="0"/>
              </a:rPr>
              <a:t>одночасно</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перехідний</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щабель</a:t>
            </a:r>
            <a:r>
              <a:rPr lang="ru-RU" sz="1600" b="0" dirty="0" smtClean="0">
                <a:latin typeface="Times New Roman" pitchFamily="18" charset="0"/>
                <a:cs typeface="Times New Roman" pitchFamily="18" charset="0"/>
              </a:rPr>
              <a:t> до </a:t>
            </a:r>
            <a:r>
              <a:rPr lang="ru-RU" sz="1600" b="0" dirty="0" err="1" smtClean="0">
                <a:latin typeface="Times New Roman" pitchFamily="18" charset="0"/>
                <a:cs typeface="Times New Roman" pitchFamily="18" charset="0"/>
              </a:rPr>
              <a:t>вищої</a:t>
            </a:r>
            <a:r>
              <a:rPr lang="ru-RU" sz="1600" b="0" dirty="0" smtClean="0">
                <a:latin typeface="Times New Roman" pitchFamily="18" charset="0"/>
                <a:cs typeface="Times New Roman" pitchFamily="18" charset="0"/>
              </a:rPr>
              <a:t> </a:t>
            </a:r>
            <a:r>
              <a:rPr lang="ru-RU" sz="1600" b="0" dirty="0" err="1" smtClean="0">
                <a:latin typeface="Times New Roman" pitchFamily="18" charset="0"/>
                <a:cs typeface="Times New Roman" pitchFamily="18" charset="0"/>
              </a:rPr>
              <a:t>освіти</a:t>
            </a:r>
            <a:r>
              <a:rPr lang="ru-RU" sz="1600" b="0" dirty="0" smtClean="0">
                <a:latin typeface="Times New Roman" pitchFamily="18" charset="0"/>
                <a:cs typeface="Times New Roman" pitchFamily="18" charset="0"/>
              </a:rPr>
              <a:t>.</a:t>
            </a:r>
            <a:endParaRPr lang="uk-UA" sz="1600" b="0" dirty="0">
              <a:latin typeface="Times New Roman" pitchFamily="18" charset="0"/>
              <a:cs typeface="Times New Roman" pitchFamily="18" charset="0"/>
            </a:endParaRPr>
          </a:p>
        </p:txBody>
      </p:sp>
      <p:sp>
        <p:nvSpPr>
          <p:cNvPr id="3" name="Объект 2"/>
          <p:cNvSpPr>
            <a:spLocks noGrp="1"/>
          </p:cNvSpPr>
          <p:nvPr>
            <p:ph idx="1"/>
          </p:nvPr>
        </p:nvSpPr>
        <p:spPr>
          <a:xfrm>
            <a:off x="3786182" y="857232"/>
            <a:ext cx="5111750" cy="5853113"/>
          </a:xfrm>
        </p:spPr>
        <p:txBody>
          <a:bodyPr>
            <a:noAutofit/>
          </a:bodyPr>
          <a:lstStyle/>
          <a:p>
            <a:pPr marL="0" indent="0">
              <a:buNone/>
            </a:pPr>
            <a:r>
              <a:rPr lang="uk-UA" sz="1600" b="1" dirty="0" smtClean="0">
                <a:latin typeface="Times New Roman" pitchFamily="18" charset="0"/>
                <a:cs typeface="Times New Roman" pitchFamily="18" charset="0"/>
              </a:rPr>
              <a:t>Університети Франції</a:t>
            </a:r>
          </a:p>
          <a:p>
            <a:pPr marL="0" indent="0" algn="just">
              <a:buNone/>
            </a:pPr>
            <a:r>
              <a:rPr lang="uk-UA" sz="1600" dirty="0" smtClean="0">
                <a:latin typeface="Times New Roman" pitchFamily="18" charset="0"/>
                <a:cs typeface="Times New Roman" pitchFamily="18" charset="0"/>
              </a:rPr>
              <a:t>В системі вищої освіти немає такої спеціальності, яку не можна було б одержати в одному з навчальних закладів Франції. Вища освіта ділиться на три цикли, по закінченню кожного з яких студент одержує відповідний диплом.</a:t>
            </a:r>
          </a:p>
          <a:p>
            <a:pPr marL="0" indent="0" algn="just">
              <a:buNone/>
            </a:pPr>
            <a:r>
              <a:rPr lang="uk-UA" sz="1600" b="1" i="1" dirty="0" smtClean="0">
                <a:latin typeface="Times New Roman" pitchFamily="18" charset="0"/>
                <a:cs typeface="Times New Roman" pitchFamily="18" charset="0"/>
              </a:rPr>
              <a:t>Перший цикл </a:t>
            </a:r>
            <a:r>
              <a:rPr lang="ru-RU" sz="1600" dirty="0" err="1" smtClean="0">
                <a:latin typeface="Times New Roman" pitchFamily="18" charset="0"/>
                <a:cs typeface="Times New Roman" pitchFamily="18" charset="0"/>
              </a:rPr>
              <a:t>розрахований</a:t>
            </a:r>
            <a:r>
              <a:rPr lang="ru-RU" sz="1600" dirty="0" smtClean="0">
                <a:latin typeface="Times New Roman" pitchFamily="18" charset="0"/>
                <a:cs typeface="Times New Roman" pitchFamily="18" charset="0"/>
              </a:rPr>
              <a:t> на два роки та </a:t>
            </a:r>
            <a:r>
              <a:rPr lang="ru-RU" sz="1600" dirty="0" err="1" smtClean="0">
                <a:latin typeface="Times New Roman" pitchFamily="18" charset="0"/>
                <a:cs typeface="Times New Roman" pitchFamily="18" charset="0"/>
              </a:rPr>
              <a:t>завершується</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іспитом</a:t>
            </a:r>
            <a:r>
              <a:rPr lang="ru-RU" sz="1600" dirty="0" smtClean="0">
                <a:latin typeface="Times New Roman" pitchFamily="18" charset="0"/>
                <a:cs typeface="Times New Roman" pitchFamily="18" charset="0"/>
              </a:rPr>
              <a:t> на </a:t>
            </a:r>
            <a:r>
              <a:rPr lang="ru-RU" sz="1600" dirty="0" err="1" smtClean="0">
                <a:latin typeface="Times New Roman" pitchFamily="18" charset="0"/>
                <a:cs typeface="Times New Roman" pitchFamily="18" charset="0"/>
              </a:rPr>
              <a:t>одержання</a:t>
            </a:r>
            <a:r>
              <a:rPr lang="ru-RU" sz="1600" dirty="0" smtClean="0">
                <a:latin typeface="Times New Roman" pitchFamily="18" charset="0"/>
                <a:cs typeface="Times New Roman" pitchFamily="18" charset="0"/>
              </a:rPr>
              <a:t> диплома про </a:t>
            </a:r>
            <a:r>
              <a:rPr lang="ru-RU" sz="1600" dirty="0" err="1" smtClean="0">
                <a:latin typeface="Times New Roman" pitchFamily="18" charset="0"/>
                <a:cs typeface="Times New Roman" pitchFamily="18" charset="0"/>
              </a:rPr>
              <a:t>загальну</a:t>
            </a:r>
            <a:r>
              <a:rPr lang="ru-RU" sz="1600" dirty="0" smtClean="0">
                <a:latin typeface="Times New Roman" pitchFamily="18" charset="0"/>
                <a:cs typeface="Times New Roman" pitchFamily="18" charset="0"/>
              </a:rPr>
              <a:t> (DEUG) </a:t>
            </a:r>
            <a:r>
              <a:rPr lang="ru-RU" sz="1600" dirty="0" err="1" smtClean="0">
                <a:latin typeface="Times New Roman" pitchFamily="18" charset="0"/>
                <a:cs typeface="Times New Roman" pitchFamily="18" charset="0"/>
              </a:rPr>
              <a:t>або</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науково-технічну</a:t>
            </a:r>
            <a:r>
              <a:rPr lang="ru-RU" sz="1600" dirty="0" smtClean="0">
                <a:latin typeface="Times New Roman" pitchFamily="18" charset="0"/>
                <a:cs typeface="Times New Roman" pitchFamily="18" charset="0"/>
              </a:rPr>
              <a:t> (DEUST) </a:t>
            </a:r>
            <a:r>
              <a:rPr lang="ru-RU" sz="1600" dirty="0" err="1" smtClean="0">
                <a:latin typeface="Times New Roman" pitchFamily="18" charset="0"/>
                <a:cs typeface="Times New Roman" pitchFamily="18" charset="0"/>
              </a:rPr>
              <a:t>освіту</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Багато</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хто</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зупиняються</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саме</a:t>
            </a:r>
            <a:r>
              <a:rPr lang="ru-RU" sz="1600" dirty="0" smtClean="0">
                <a:latin typeface="Times New Roman" pitchFamily="18" charset="0"/>
                <a:cs typeface="Times New Roman" pitchFamily="18" charset="0"/>
              </a:rPr>
              <a:t> на </a:t>
            </a:r>
            <a:r>
              <a:rPr lang="ru-RU" sz="1600" dirty="0" err="1" smtClean="0">
                <a:latin typeface="Times New Roman" pitchFamily="18" charset="0"/>
                <a:cs typeface="Times New Roman" pitchFamily="18" charset="0"/>
              </a:rPr>
              <a:t>цьому</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щаблі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оскільки</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такий</a:t>
            </a:r>
            <a:r>
              <a:rPr lang="ru-RU" sz="1600" dirty="0" smtClean="0">
                <a:latin typeface="Times New Roman" pitchFamily="18" charset="0"/>
                <a:cs typeface="Times New Roman" pitchFamily="18" charset="0"/>
              </a:rPr>
              <a:t> документ </a:t>
            </a:r>
            <a:r>
              <a:rPr lang="ru-RU" sz="1600" dirty="0" err="1" smtClean="0">
                <a:latin typeface="Times New Roman" pitchFamily="18" charset="0"/>
                <a:cs typeface="Times New Roman" pitchFamily="18" charset="0"/>
              </a:rPr>
              <a:t>дає</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можливість</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знайти</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непогану</a:t>
            </a:r>
            <a:r>
              <a:rPr lang="ru-RU" sz="1600" dirty="0" smtClean="0">
                <a:latin typeface="Times New Roman" pitchFamily="18" charset="0"/>
                <a:cs typeface="Times New Roman" pitchFamily="18" charset="0"/>
              </a:rPr>
              <a:t> роботу.</a:t>
            </a:r>
          </a:p>
          <a:p>
            <a:pPr marL="0" indent="0" algn="just">
              <a:buNone/>
            </a:pPr>
            <a:r>
              <a:rPr lang="uk-UA" sz="1600" b="1" dirty="0" smtClean="0">
                <a:latin typeface="Times New Roman" pitchFamily="18" charset="0"/>
                <a:cs typeface="Times New Roman" pitchFamily="18" charset="0"/>
              </a:rPr>
              <a:t>Другий цикл </a:t>
            </a:r>
            <a:r>
              <a:rPr lang="uk-UA" sz="1600" dirty="0" smtClean="0">
                <a:latin typeface="Times New Roman" pitchFamily="18" charset="0"/>
                <a:cs typeface="Times New Roman" pitchFamily="18" charset="0"/>
              </a:rPr>
              <a:t>складається із двох-трьох років навчання. По закінченні першого року видається диплом ліценціата (</a:t>
            </a:r>
            <a:r>
              <a:rPr lang="en-AU" sz="1600" dirty="0" smtClean="0">
                <a:latin typeface="Times New Roman" pitchFamily="18" charset="0"/>
                <a:cs typeface="Times New Roman" pitchFamily="18" charset="0"/>
              </a:rPr>
              <a:t>licence), </a:t>
            </a:r>
            <a:r>
              <a:rPr lang="uk-UA" sz="1600" dirty="0" smtClean="0">
                <a:latin typeface="Times New Roman" pitchFamily="18" charset="0"/>
                <a:cs typeface="Times New Roman" pitchFamily="18" charset="0"/>
              </a:rPr>
              <a:t>другий закінчується одержанням диплома магістра (</a:t>
            </a:r>
            <a:r>
              <a:rPr lang="en-AU" sz="1600" dirty="0" err="1" smtClean="0">
                <a:latin typeface="Times New Roman" pitchFamily="18" charset="0"/>
                <a:cs typeface="Times New Roman" pitchFamily="18" charset="0"/>
              </a:rPr>
              <a:t>maîtrise</a:t>
            </a:r>
            <a:r>
              <a:rPr lang="en-AU" sz="1600" dirty="0" smtClean="0">
                <a:latin typeface="Times New Roman" pitchFamily="18" charset="0"/>
                <a:cs typeface="Times New Roman" pitchFamily="18" charset="0"/>
              </a:rPr>
              <a:t>), </a:t>
            </a:r>
            <a:r>
              <a:rPr lang="uk-UA" sz="1600" dirty="0" err="1" smtClean="0">
                <a:latin typeface="Times New Roman" pitchFamily="18" charset="0"/>
                <a:cs typeface="Times New Roman" pitchFamily="18" charset="0"/>
              </a:rPr>
              <a:t>трет</a:t>
            </a:r>
            <a:r>
              <a:rPr lang="en-AU" sz="1600" dirty="0" smtClean="0">
                <a:latin typeface="Times New Roman" pitchFamily="18" charset="0"/>
                <a:cs typeface="Times New Roman" pitchFamily="18" charset="0"/>
              </a:rPr>
              <a:t>i</a:t>
            </a:r>
            <a:r>
              <a:rPr lang="uk-UA" sz="1600" dirty="0" smtClean="0">
                <a:latin typeface="Times New Roman" pitchFamily="18" charset="0"/>
                <a:cs typeface="Times New Roman" pitchFamily="18" charset="0"/>
              </a:rPr>
              <a:t>й одержанням диплома </a:t>
            </a:r>
            <a:r>
              <a:rPr lang="uk-UA" sz="1600" dirty="0" err="1" smtClean="0">
                <a:latin typeface="Times New Roman" pitchFamily="18" charset="0"/>
                <a:cs typeface="Times New Roman" pitchFamily="18" charset="0"/>
              </a:rPr>
              <a:t>мастера</a:t>
            </a:r>
            <a:r>
              <a:rPr lang="uk-UA" sz="1600" dirty="0" smtClean="0">
                <a:latin typeface="Times New Roman" pitchFamily="18" charset="0"/>
                <a:cs typeface="Times New Roman" pitchFamily="18" charset="0"/>
              </a:rPr>
              <a:t> (</a:t>
            </a:r>
            <a:r>
              <a:rPr lang="en-AU" sz="1600" dirty="0" smtClean="0">
                <a:latin typeface="Times New Roman" pitchFamily="18" charset="0"/>
                <a:cs typeface="Times New Roman" pitchFamily="18" charset="0"/>
              </a:rPr>
              <a:t>master).</a:t>
            </a:r>
            <a:endParaRPr lang="uk-UA" sz="1600" dirty="0" smtClean="0">
              <a:latin typeface="Times New Roman" pitchFamily="18" charset="0"/>
              <a:cs typeface="Times New Roman" pitchFamily="18" charset="0"/>
            </a:endParaRPr>
          </a:p>
          <a:p>
            <a:pPr marL="0" indent="0" algn="just">
              <a:buNone/>
            </a:pPr>
            <a:r>
              <a:rPr lang="uk-UA" sz="1600" dirty="0" smtClean="0">
                <a:latin typeface="Times New Roman" pitchFamily="18" charset="0"/>
                <a:cs typeface="Times New Roman" pitchFamily="18" charset="0"/>
              </a:rPr>
              <a:t>Третій цикл. Протягом цього циклу поглиблено вивчається обрана спеціальність, вона супроводжується самостійною науковою працею, тему якої претенденти зобов'язані сформулювати до вступу. При успішному закінченні цього етапу видається диплом про спеціальну вищу (</a:t>
            </a:r>
            <a:r>
              <a:rPr lang="en-AU" sz="1600" dirty="0" smtClean="0">
                <a:latin typeface="Times New Roman" pitchFamily="18" charset="0"/>
                <a:cs typeface="Times New Roman" pitchFamily="18" charset="0"/>
              </a:rPr>
              <a:t>DESS) </a:t>
            </a:r>
            <a:r>
              <a:rPr lang="uk-UA" sz="1600" dirty="0" smtClean="0">
                <a:latin typeface="Times New Roman" pitchFamily="18" charset="0"/>
                <a:cs typeface="Times New Roman" pitchFamily="18" charset="0"/>
              </a:rPr>
              <a:t>або поглиблену освіту (</a:t>
            </a:r>
            <a:r>
              <a:rPr lang="en-AU" sz="1600" dirty="0" smtClean="0">
                <a:latin typeface="Times New Roman" pitchFamily="18" charset="0"/>
                <a:cs typeface="Times New Roman" pitchFamily="18" charset="0"/>
              </a:rPr>
              <a:t>DEA).</a:t>
            </a:r>
            <a:endParaRPr lang="uk-UA" sz="1600" dirty="0">
              <a:latin typeface="Times New Roman" pitchFamily="18" charset="0"/>
              <a:cs typeface="Times New Roman" pitchFamily="18" charset="0"/>
            </a:endParaRPr>
          </a:p>
        </p:txBody>
      </p:sp>
      <p:sp>
        <p:nvSpPr>
          <p:cNvPr id="4" name="Текст 3"/>
          <p:cNvSpPr>
            <a:spLocks noGrp="1"/>
          </p:cNvSpPr>
          <p:nvPr>
            <p:ph type="body" sz="half" idx="2"/>
          </p:nvPr>
        </p:nvSpPr>
        <p:spPr/>
        <p:txBody>
          <a:bodyPr>
            <a:noAutofit/>
          </a:bodyPr>
          <a:lstStyle/>
          <a:p>
            <a:r>
              <a:rPr lang="uk-UA" b="1" dirty="0" smtClean="0">
                <a:latin typeface="Times New Roman" pitchFamily="18" charset="0"/>
                <a:cs typeface="Times New Roman" pitchFamily="18" charset="0"/>
              </a:rPr>
              <a:t>Коледжі Франції</a:t>
            </a:r>
          </a:p>
          <a:p>
            <a:pPr algn="just"/>
            <a:r>
              <a:rPr lang="uk-UA" dirty="0" smtClean="0">
                <a:latin typeface="Times New Roman" pitchFamily="18" charset="0"/>
                <a:cs typeface="Times New Roman" pitchFamily="18" charset="0"/>
              </a:rPr>
              <a:t>Коледжів, тобто середніх професійних навчальних закладів, як таких у Франції не існує. </a:t>
            </a:r>
            <a:r>
              <a:rPr lang="uk-UA" i="1" dirty="0" smtClean="0">
                <a:latin typeface="Times New Roman" pitchFamily="18" charset="0"/>
                <a:cs typeface="Times New Roman" pitchFamily="18" charset="0"/>
              </a:rPr>
              <a:t>Коледжем тут називають </a:t>
            </a:r>
            <a:r>
              <a:rPr lang="en-AU" i="1" dirty="0" smtClean="0">
                <a:latin typeface="Times New Roman" pitchFamily="18" charset="0"/>
                <a:cs typeface="Times New Roman" pitchFamily="18" charset="0"/>
              </a:rPr>
              <a:t>II </a:t>
            </a:r>
            <a:r>
              <a:rPr lang="uk-UA" i="1" dirty="0" smtClean="0">
                <a:latin typeface="Times New Roman" pitchFamily="18" charset="0"/>
                <a:cs typeface="Times New Roman" pitchFamily="18" charset="0"/>
              </a:rPr>
              <a:t>щабель середньої школи. </a:t>
            </a:r>
          </a:p>
          <a:p>
            <a:pPr algn="just"/>
            <a:r>
              <a:rPr lang="uk-UA" dirty="0" smtClean="0">
                <a:latin typeface="Times New Roman" pitchFamily="18" charset="0"/>
                <a:cs typeface="Times New Roman" pitchFamily="18" charset="0"/>
              </a:rPr>
              <a:t>Для людини, що не ставить своєю метою одержати вищу освіту, є прийнятний шлях — ліцей професійної освіти. За 2-3 роки навчання тут можна одержати будь-яку робочу спеціальність. Після здачі випускного іспиту учні, як правило, ідуть працювати на підприємства промисловості або сфери послуг. Існує й інший шлях — після закінчення коледжу вступити в один із центрів професійно-трудового навчання й одержати сертифікат, що дозволяє працювати за спеціальністю.</a:t>
            </a:r>
          </a:p>
          <a:p>
            <a:pPr algn="just"/>
            <a:endParaRPr lang="uk-UA" dirty="0" smtClean="0">
              <a:latin typeface="Times New Roman" pitchFamily="18" charset="0"/>
              <a:cs typeface="Times New Roman" pitchFamily="18" charset="0"/>
            </a:endParaRPr>
          </a:p>
        </p:txBody>
      </p:sp>
      <p:pic>
        <p:nvPicPr>
          <p:cNvPr id="5" name="Picture 8" descr="D:\eu_flag_co_funded_pos_[rgb]_right.jpg"/>
          <p:cNvPicPr>
            <a:picLocks noChangeAspect="1" noChangeArrowheads="1"/>
          </p:cNvPicPr>
          <p:nvPr/>
        </p:nvPicPr>
        <p:blipFill>
          <a:blip r:embed="rId2" cstate="print"/>
          <a:srcRect/>
          <a:stretch>
            <a:fillRect/>
          </a:stretch>
        </p:blipFill>
        <p:spPr bwMode="auto">
          <a:xfrm>
            <a:off x="6891131" y="1"/>
            <a:ext cx="2252870" cy="857232"/>
          </a:xfrm>
          <a:prstGeom prst="rect">
            <a:avLst/>
          </a:prstGeom>
          <a:noFill/>
          <a:ln w="9525">
            <a:noFill/>
            <a:miter lim="800000"/>
            <a:headEnd/>
            <a:tailEnd/>
          </a:ln>
        </p:spPr>
      </p:pic>
    </p:spTree>
    <p:extLst>
      <p:ext uri="{BB962C8B-B14F-4D97-AF65-F5344CB8AC3E}">
        <p14:creationId xmlns:p14="http://schemas.microsoft.com/office/powerpoint/2010/main" xmlns="" val="365855773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183</TotalTime>
  <Words>1905</Words>
  <Application>Microsoft Office PowerPoint</Application>
  <PresentationFormat>Екран (4:3)</PresentationFormat>
  <Paragraphs>112</Paragraphs>
  <Slides>17</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17</vt:i4>
      </vt:variant>
    </vt:vector>
  </HeadingPairs>
  <TitlesOfParts>
    <vt:vector size="18" baseType="lpstr">
      <vt:lpstr>Тема Office</vt:lpstr>
      <vt:lpstr>Слайд 1</vt:lpstr>
      <vt:lpstr>Слайд 2</vt:lpstr>
      <vt:lpstr>Загальні характеристики</vt:lpstr>
      <vt:lpstr>Площа (разом з Корсикою) — 543 965 км².  Столиця і найбільше місто — Париж.  </vt:lpstr>
      <vt:lpstr>Заморські території:</vt:lpstr>
      <vt:lpstr>Зовнішні відносини</vt:lpstr>
      <vt:lpstr>Релігія</vt:lpstr>
      <vt:lpstr>Особливості системи освіти:</vt:lpstr>
      <vt:lpstr>Ліцей — завершальна ланка системи середньої освіти й одночасно перехідний щабель до вищої освіти.</vt:lpstr>
      <vt:lpstr>Офіційних рейтингів навчальних закладів у Франції не існує, але можна говорити про сформовані репутації. </vt:lpstr>
      <vt:lpstr>Система оцінювання у вищій школі Франції</vt:lpstr>
      <vt:lpstr>Мета оцінки. </vt:lpstr>
      <vt:lpstr>На сьогоднішній день органами оцінювання вищої освіти у Франції є такі:</vt:lpstr>
      <vt:lpstr>Вищі навчальні заклади також допомагають оцінити систему шляхом впровадження процедур внутрішньої оцінки. </vt:lpstr>
      <vt:lpstr>Органи, відповідальні за зовнішню оцінку вищої освіти, беруть участь у оцінці одного чи кількох з цих аспектів. </vt:lpstr>
      <vt:lpstr>Процедури для самооцінки (або внутрішньої оцінки) </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France: caractéristiques générales, systèmes éducatifs et système d'évaluation de la qualité de l'enseignement supérieur</dc:title>
  <dc:creator>user</dc:creator>
  <cp:lastModifiedBy>adm</cp:lastModifiedBy>
  <cp:revision>89</cp:revision>
  <dcterms:created xsi:type="dcterms:W3CDTF">2018-11-27T22:21:10Z</dcterms:created>
  <dcterms:modified xsi:type="dcterms:W3CDTF">2018-11-29T14:55:07Z</dcterms:modified>
</cp:coreProperties>
</file>