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8" r:id="rId6"/>
    <p:sldId id="259" r:id="rId7"/>
    <p:sldId id="267" r:id="rId8"/>
    <p:sldId id="262" r:id="rId9"/>
    <p:sldId id="261" r:id="rId10"/>
    <p:sldId id="260" r:id="rId11"/>
    <p:sldId id="263" r:id="rId12"/>
    <p:sldId id="264" r:id="rId13"/>
    <p:sldId id="269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0" d="100"/>
          <a:sy n="130" d="100"/>
        </p:scale>
        <p:origin x="-57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9137995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експертний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супровід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рух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Союзу»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929412"/>
            <a:ext cx="2834516" cy="2795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357422" y="200024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7</a:t>
            </a:r>
          </a:p>
          <a:p>
            <a:pPr algn="ctr"/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країнах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ЄС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67322" y="2000246"/>
            <a:ext cx="2476678" cy="2071122"/>
          </a:xfrm>
          <a:prstGeom prst="rect">
            <a:avLst/>
          </a:prstGeom>
        </p:spPr>
      </p:pic>
      <p:pic>
        <p:nvPicPr>
          <p:cNvPr id="10" name="Picture 8" descr="D:\eu_flag_co_funded_pos_[rgb]_righ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75" y="928676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кутник 10"/>
          <p:cNvSpPr/>
          <p:nvPr/>
        </p:nvSpPr>
        <p:spPr>
          <a:xfrm>
            <a:off x="0" y="4429138"/>
            <a:ext cx="9144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i="1" dirty="0" err="1"/>
              <a:t>Зміст</a:t>
            </a:r>
            <a:r>
              <a:rPr lang="ru-RU" sz="1200" b="1" i="1" dirty="0"/>
              <a:t> </a:t>
            </a:r>
            <a:r>
              <a:rPr lang="ru-RU" sz="1200" b="1" i="1" dirty="0" err="1" smtClean="0"/>
              <a:t>лекції</a:t>
            </a:r>
            <a:r>
              <a:rPr lang="ru-RU" sz="1200" b="1" i="1" dirty="0" smtClean="0"/>
              <a:t> </a:t>
            </a:r>
            <a:r>
              <a:rPr lang="ru-RU" sz="1200" b="1" i="1" dirty="0" err="1"/>
              <a:t>відображає</a:t>
            </a:r>
            <a:r>
              <a:rPr lang="ru-RU" sz="1200" b="1" i="1" dirty="0"/>
              <a:t> </a:t>
            </a:r>
            <a:r>
              <a:rPr lang="ru-RU" sz="1200" b="1" i="1" dirty="0" err="1"/>
              <a:t>виключно</a:t>
            </a:r>
            <a:r>
              <a:rPr lang="ru-RU" sz="1200" b="1" i="1" dirty="0"/>
              <a:t> думку </a:t>
            </a:r>
            <a:r>
              <a:rPr lang="ru-RU" sz="1200" b="1" i="1" dirty="0" err="1"/>
              <a:t>авторів</a:t>
            </a:r>
            <a:r>
              <a:rPr lang="ru-RU" sz="1200" b="1" i="1" dirty="0"/>
              <a:t>, </a:t>
            </a:r>
            <a:r>
              <a:rPr lang="ru-RU" sz="1200" b="1" i="1" dirty="0" err="1"/>
              <a:t>Виконавче</a:t>
            </a:r>
            <a:r>
              <a:rPr lang="ru-RU" sz="1200" b="1" i="1" dirty="0"/>
              <a:t> агентство </a:t>
            </a:r>
            <a:r>
              <a:rPr lang="ru-RU" sz="1200" b="1" i="1" dirty="0" err="1"/>
              <a:t>з</a:t>
            </a:r>
            <a:r>
              <a:rPr lang="ru-RU" sz="1200" b="1" i="1" dirty="0"/>
              <a:t> </a:t>
            </a:r>
            <a:r>
              <a:rPr lang="ru-RU" sz="1200" b="1" i="1" dirty="0" err="1"/>
              <a:t>питань</a:t>
            </a:r>
            <a:r>
              <a:rPr lang="ru-RU" sz="1200" b="1" i="1" dirty="0"/>
              <a:t> </a:t>
            </a:r>
            <a:r>
              <a:rPr lang="ru-RU" sz="1200" b="1" i="1" dirty="0" err="1"/>
              <a:t>освіти</a:t>
            </a:r>
            <a:r>
              <a:rPr lang="ru-RU" sz="1200" b="1" i="1" dirty="0"/>
              <a:t>, </a:t>
            </a:r>
            <a:r>
              <a:rPr lang="ru-RU" sz="1200" b="1" i="1" dirty="0" err="1"/>
              <a:t>аудіовізуальних</a:t>
            </a:r>
            <a:r>
              <a:rPr lang="ru-RU" sz="1200" b="1" i="1" dirty="0"/>
              <a:t> </a:t>
            </a:r>
            <a:r>
              <a:rPr lang="ru-RU" sz="1200" b="1" i="1" dirty="0" err="1"/>
              <a:t>засобів</a:t>
            </a:r>
            <a:r>
              <a:rPr lang="ru-RU" sz="1200" b="1" i="1" dirty="0"/>
              <a:t> </a:t>
            </a:r>
            <a:r>
              <a:rPr lang="ru-RU" sz="1200" b="1" i="1" dirty="0" err="1"/>
              <a:t>і</a:t>
            </a:r>
            <a:r>
              <a:rPr lang="ru-RU" sz="1200" b="1" i="1" dirty="0"/>
              <a:t> </a:t>
            </a:r>
            <a:r>
              <a:rPr lang="ru-RU" sz="1200" b="1" i="1" dirty="0" err="1"/>
              <a:t>культури</a:t>
            </a:r>
            <a:r>
              <a:rPr lang="ru-RU" sz="1200" b="1" i="1" dirty="0"/>
              <a:t> (ЕАСЕА) та </a:t>
            </a:r>
            <a:r>
              <a:rPr lang="ru-RU" sz="1200" b="1" i="1" dirty="0" err="1"/>
              <a:t>Європейська</a:t>
            </a:r>
            <a:r>
              <a:rPr lang="ru-RU" sz="1200" b="1" i="1" dirty="0"/>
              <a:t> </a:t>
            </a:r>
            <a:r>
              <a:rPr lang="ru-RU" sz="1200" b="1" i="1" dirty="0" err="1"/>
              <a:t>Комісія</a:t>
            </a:r>
            <a:r>
              <a:rPr lang="ru-RU" sz="1200" b="1" i="1" dirty="0"/>
              <a:t> в </a:t>
            </a:r>
            <a:r>
              <a:rPr lang="ru-RU" sz="1200" b="1" i="1" dirty="0" err="1"/>
              <a:t>сфері</a:t>
            </a:r>
            <a:r>
              <a:rPr lang="ru-RU" sz="1200" b="1" i="1" dirty="0"/>
              <a:t> (</a:t>
            </a:r>
            <a:r>
              <a:rPr lang="ru-RU" sz="1200" b="1" i="1" dirty="0" err="1"/>
              <a:t>вищої</a:t>
            </a:r>
            <a:r>
              <a:rPr lang="ru-RU" sz="1200" b="1" i="1" dirty="0"/>
              <a:t>) </a:t>
            </a:r>
            <a:r>
              <a:rPr lang="ru-RU" sz="1200" b="1" i="1" dirty="0" err="1"/>
              <a:t>освіти</a:t>
            </a:r>
            <a:r>
              <a:rPr lang="ru-RU" sz="1200" b="1" i="1" dirty="0"/>
              <a:t> не </a:t>
            </a:r>
            <a:r>
              <a:rPr lang="ru-RU" sz="1200" b="1" i="1" dirty="0" err="1"/>
              <a:t>несуть</a:t>
            </a:r>
            <a:r>
              <a:rPr lang="ru-RU" sz="1200" b="1" i="1" dirty="0"/>
              <a:t> </a:t>
            </a:r>
            <a:r>
              <a:rPr lang="ru-RU" sz="1200" b="1" i="1" dirty="0" err="1"/>
              <a:t>відповідальності</a:t>
            </a:r>
            <a:r>
              <a:rPr lang="ru-RU" sz="1200" b="1" i="1" dirty="0"/>
              <a:t> за </a:t>
            </a:r>
            <a:r>
              <a:rPr lang="ru-RU" sz="1200" b="1" i="1" dirty="0" err="1"/>
              <a:t>використання</a:t>
            </a:r>
            <a:r>
              <a:rPr lang="ru-RU" sz="1200" b="1" i="1" dirty="0"/>
              <a:t> </a:t>
            </a:r>
            <a:r>
              <a:rPr lang="ru-RU" sz="1200" b="1" i="1" dirty="0" err="1"/>
              <a:t>інформації</a:t>
            </a:r>
            <a:r>
              <a:rPr lang="ru-RU" sz="1200" b="1" i="1" dirty="0"/>
              <a:t>, </a:t>
            </a:r>
            <a:r>
              <a:rPr lang="ru-RU" sz="1200" b="1" i="1" dirty="0" err="1"/>
              <a:t>що</a:t>
            </a:r>
            <a:r>
              <a:rPr lang="ru-RU" sz="1200" b="1" i="1" dirty="0"/>
              <a:t> </a:t>
            </a:r>
            <a:r>
              <a:rPr lang="ru-RU" sz="1200" b="1" i="1" dirty="0" err="1"/>
              <a:t>міститься</a:t>
            </a:r>
            <a:r>
              <a:rPr lang="ru-RU" sz="1200" b="1" i="1" dirty="0"/>
              <a:t> в </a:t>
            </a:r>
            <a:r>
              <a:rPr lang="ru-RU" sz="1200" b="1" i="1" dirty="0" err="1"/>
              <a:t>ньому</a:t>
            </a:r>
            <a:r>
              <a:rPr lang="ru-RU" sz="1200" b="1" i="1" dirty="0"/>
              <a:t>.</a:t>
            </a:r>
            <a:endParaRPr lang="ru-RU" sz="1200" i="1" dirty="0"/>
          </a:p>
        </p:txBody>
      </p:sp>
    </p:spTree>
    <p:extLst>
      <p:ext uri="{BB962C8B-B14F-4D97-AF65-F5344CB8AC3E}">
        <p14:creationId xmlns:p14="http://schemas.microsoft.com/office/powerpoint/2010/main" xmlns="" val="2521824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1" y="8182"/>
            <a:ext cx="6941106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 ООН щодо рівня людського розвитку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 людського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89967" y="1140589"/>
            <a:ext cx="84305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Індекс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(ІЛР)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щорічно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міждержавного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освіченості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довголіття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9967" y="2383307"/>
            <a:ext cx="582943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підрахунку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ІЛР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довголіття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очікувана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оцінений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через ВНД на душу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 паритетом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купівельної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спроможності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(ПКС)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доларах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США. 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635646"/>
            <a:ext cx="3219822" cy="3219822"/>
          </a:xfrm>
          <a:prstGeom prst="rect">
            <a:avLst/>
          </a:prstGeom>
        </p:spPr>
      </p:pic>
      <p:pic>
        <p:nvPicPr>
          <p:cNvPr id="10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45550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1" y="8182"/>
            <a:ext cx="7512610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 індикатори, рекомендовані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Радою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освіти Європейського Союзу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Выноска со стрелкой вправо 6"/>
          <p:cNvSpPr/>
          <p:nvPr/>
        </p:nvSpPr>
        <p:spPr>
          <a:xfrm>
            <a:off x="293910" y="1203598"/>
            <a:ext cx="2391499" cy="584775"/>
          </a:xfrm>
          <a:prstGeom prst="rightArrowCallout">
            <a:avLst>
              <a:gd name="adj1" fmla="val 37138"/>
              <a:gd name="adj2" fmla="val 42684"/>
              <a:gd name="adj3" fmla="val 58762"/>
              <a:gd name="adj4" fmla="val 79339"/>
            </a:avLst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Выноска со стрелкой вправо 7"/>
          <p:cNvSpPr/>
          <p:nvPr/>
        </p:nvSpPr>
        <p:spPr>
          <a:xfrm>
            <a:off x="293910" y="2012235"/>
            <a:ext cx="2391499" cy="584775"/>
          </a:xfrm>
          <a:prstGeom prst="rightArrowCallout">
            <a:avLst>
              <a:gd name="adj1" fmla="val 34713"/>
              <a:gd name="adj2" fmla="val 44546"/>
              <a:gd name="adj3" fmla="val 51772"/>
              <a:gd name="adj4" fmla="val 80942"/>
            </a:avLst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 переходу  </a:t>
            </a:r>
          </a:p>
        </p:txBody>
      </p:sp>
      <p:sp>
        <p:nvSpPr>
          <p:cNvPr id="9" name="Выноска со стрелкой вправо 8"/>
          <p:cNvSpPr/>
          <p:nvPr/>
        </p:nvSpPr>
        <p:spPr>
          <a:xfrm>
            <a:off x="285699" y="2935565"/>
            <a:ext cx="2399710" cy="830997"/>
          </a:xfrm>
          <a:prstGeom prst="rightArrowCallout">
            <a:avLst>
              <a:gd name="adj1" fmla="val 25000"/>
              <a:gd name="adj2" fmla="val 40881"/>
              <a:gd name="adj3" fmla="val 34628"/>
              <a:gd name="adj4" fmla="val 78428"/>
            </a:avLst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Выноска со стрелкой вправо 9"/>
          <p:cNvSpPr/>
          <p:nvPr/>
        </p:nvSpPr>
        <p:spPr>
          <a:xfrm>
            <a:off x="285699" y="3944253"/>
            <a:ext cx="2399710" cy="830997"/>
          </a:xfrm>
          <a:prstGeom prst="rightArrowCallout">
            <a:avLst>
              <a:gd name="adj1" fmla="val 25000"/>
              <a:gd name="adj2" fmla="val 38755"/>
              <a:gd name="adj3" fmla="val 33753"/>
              <a:gd name="adj4" fmla="val 80798"/>
            </a:avLst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1203598"/>
            <a:ext cx="6030416" cy="646986"/>
          </a:xfrm>
          <a:prstGeom prst="round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/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 математики,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наук,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та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іноземних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суспільствознавства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1800" y="2034770"/>
            <a:ext cx="5832648" cy="646986"/>
          </a:xfrm>
          <a:prstGeom prst="round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залишили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здобули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навчаються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закладах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71800" y="2935565"/>
            <a:ext cx="4428492" cy="646986"/>
          </a:xfrm>
          <a:prstGeom prst="round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участь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71800" y="3900052"/>
            <a:ext cx="6030416" cy="919401"/>
          </a:xfrm>
          <a:prstGeom prst="round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вчителів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охоплення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один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одного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учня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2557" y="2766890"/>
            <a:ext cx="1611263" cy="984335"/>
          </a:xfrm>
          <a:prstGeom prst="rect">
            <a:avLst/>
          </a:prstGeom>
        </p:spPr>
      </p:pic>
      <p:pic>
        <p:nvPicPr>
          <p:cNvPr id="16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80839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6369602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 систем освітніх індикаторів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розвитку сфери вищої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91880" y="1203598"/>
            <a:ext cx="506847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озволяють порівняти стан освітніх систем різних країн;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ають інформацію функціонування та результативність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систем; доходи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цінити прогрес та проблеми у розвитку сфери освіти;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розглядати національну освіту в міжнародному аспекті та формувати освітню політику.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80528" y="2556510"/>
            <a:ext cx="3810000" cy="2381250"/>
          </a:xfrm>
          <a:prstGeom prst="rect">
            <a:avLst/>
          </a:prstGeom>
        </p:spPr>
      </p:pic>
      <p:pic>
        <p:nvPicPr>
          <p:cNvPr id="7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07584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3155" y="7721"/>
            <a:ext cx="9143999" cy="862638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" y="7721"/>
            <a:ext cx="756722" cy="8626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156" y="4890407"/>
            <a:ext cx="9144000" cy="2743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1000114"/>
            <a:ext cx="2727641" cy="336668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634644" y="1166529"/>
            <a:ext cx="3142207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66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</a:t>
            </a:r>
          </a:p>
          <a:p>
            <a:pPr algn="ctr"/>
            <a:r>
              <a:rPr lang="uk-UA" sz="6600" b="1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uk-UA" sz="66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</a:p>
          <a:p>
            <a:pPr algn="ctr"/>
            <a:r>
              <a:rPr lang="uk-UA" sz="6600" b="1" dirty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sz="6600" b="1" dirty="0" smtClean="0">
                <a:ln>
                  <a:solidFill>
                    <a:srgbClr val="00B0F0"/>
                  </a:solidFill>
                </a:ln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вагу!!!</a:t>
            </a:r>
            <a:endParaRPr lang="ru-RU" sz="6600" b="1" dirty="0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0" y="4429138"/>
            <a:ext cx="91440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200" b="1" i="1" dirty="0" err="1"/>
              <a:t>Зміст</a:t>
            </a:r>
            <a:r>
              <a:rPr lang="ru-RU" sz="1200" b="1" i="1" dirty="0"/>
              <a:t> </a:t>
            </a:r>
            <a:r>
              <a:rPr lang="ru-RU" sz="1200" b="1" i="1" dirty="0" err="1" smtClean="0"/>
              <a:t>лекції</a:t>
            </a:r>
            <a:r>
              <a:rPr lang="ru-RU" sz="1200" b="1" i="1" dirty="0" smtClean="0"/>
              <a:t> </a:t>
            </a:r>
            <a:r>
              <a:rPr lang="ru-RU" sz="1200" b="1" i="1" dirty="0" err="1"/>
              <a:t>відображає</a:t>
            </a:r>
            <a:r>
              <a:rPr lang="ru-RU" sz="1200" b="1" i="1" dirty="0"/>
              <a:t> </a:t>
            </a:r>
            <a:r>
              <a:rPr lang="ru-RU" sz="1200" b="1" i="1" dirty="0" err="1"/>
              <a:t>виключно</a:t>
            </a:r>
            <a:r>
              <a:rPr lang="ru-RU" sz="1200" b="1" i="1" dirty="0"/>
              <a:t> думку </a:t>
            </a:r>
            <a:r>
              <a:rPr lang="ru-RU" sz="1200" b="1" i="1" dirty="0" err="1"/>
              <a:t>авторів</a:t>
            </a:r>
            <a:r>
              <a:rPr lang="ru-RU" sz="1200" b="1" i="1" dirty="0"/>
              <a:t>, </a:t>
            </a:r>
            <a:r>
              <a:rPr lang="ru-RU" sz="1200" b="1" i="1" dirty="0" err="1"/>
              <a:t>Виконавче</a:t>
            </a:r>
            <a:r>
              <a:rPr lang="ru-RU" sz="1200" b="1" i="1" dirty="0"/>
              <a:t> агентство </a:t>
            </a:r>
            <a:r>
              <a:rPr lang="ru-RU" sz="1200" b="1" i="1" dirty="0" err="1"/>
              <a:t>з</a:t>
            </a:r>
            <a:r>
              <a:rPr lang="ru-RU" sz="1200" b="1" i="1" dirty="0"/>
              <a:t> </a:t>
            </a:r>
            <a:r>
              <a:rPr lang="ru-RU" sz="1200" b="1" i="1" dirty="0" err="1"/>
              <a:t>питань</a:t>
            </a:r>
            <a:r>
              <a:rPr lang="ru-RU" sz="1200" b="1" i="1" dirty="0"/>
              <a:t> </a:t>
            </a:r>
            <a:r>
              <a:rPr lang="ru-RU" sz="1200" b="1" i="1" dirty="0" err="1"/>
              <a:t>освіти</a:t>
            </a:r>
            <a:r>
              <a:rPr lang="ru-RU" sz="1200" b="1" i="1" dirty="0"/>
              <a:t>, </a:t>
            </a:r>
            <a:r>
              <a:rPr lang="ru-RU" sz="1200" b="1" i="1" dirty="0" err="1"/>
              <a:t>аудіовізуальних</a:t>
            </a:r>
            <a:r>
              <a:rPr lang="ru-RU" sz="1200" b="1" i="1" dirty="0"/>
              <a:t> </a:t>
            </a:r>
            <a:r>
              <a:rPr lang="ru-RU" sz="1200" b="1" i="1" dirty="0" err="1"/>
              <a:t>засобів</a:t>
            </a:r>
            <a:r>
              <a:rPr lang="ru-RU" sz="1200" b="1" i="1" dirty="0"/>
              <a:t> </a:t>
            </a:r>
            <a:r>
              <a:rPr lang="ru-RU" sz="1200" b="1" i="1" dirty="0" err="1"/>
              <a:t>і</a:t>
            </a:r>
            <a:r>
              <a:rPr lang="ru-RU" sz="1200" b="1" i="1" dirty="0"/>
              <a:t> </a:t>
            </a:r>
            <a:r>
              <a:rPr lang="ru-RU" sz="1200" b="1" i="1" dirty="0" err="1"/>
              <a:t>культури</a:t>
            </a:r>
            <a:r>
              <a:rPr lang="ru-RU" sz="1200" b="1" i="1" dirty="0"/>
              <a:t> (ЕАСЕА) та </a:t>
            </a:r>
            <a:r>
              <a:rPr lang="ru-RU" sz="1200" b="1" i="1" dirty="0" err="1"/>
              <a:t>Європейська</a:t>
            </a:r>
            <a:r>
              <a:rPr lang="ru-RU" sz="1200" b="1" i="1" dirty="0"/>
              <a:t> </a:t>
            </a:r>
            <a:r>
              <a:rPr lang="ru-RU" sz="1200" b="1" i="1" dirty="0" err="1"/>
              <a:t>Комісія</a:t>
            </a:r>
            <a:r>
              <a:rPr lang="ru-RU" sz="1200" b="1" i="1" dirty="0"/>
              <a:t> в </a:t>
            </a:r>
            <a:r>
              <a:rPr lang="ru-RU" sz="1200" b="1" i="1" dirty="0" err="1"/>
              <a:t>сфері</a:t>
            </a:r>
            <a:r>
              <a:rPr lang="ru-RU" sz="1200" b="1" i="1" dirty="0"/>
              <a:t> (</a:t>
            </a:r>
            <a:r>
              <a:rPr lang="ru-RU" sz="1200" b="1" i="1" dirty="0" err="1"/>
              <a:t>вищої</a:t>
            </a:r>
            <a:r>
              <a:rPr lang="ru-RU" sz="1200" b="1" i="1" dirty="0"/>
              <a:t>) </a:t>
            </a:r>
            <a:r>
              <a:rPr lang="ru-RU" sz="1200" b="1" i="1" dirty="0" err="1"/>
              <a:t>освіти</a:t>
            </a:r>
            <a:r>
              <a:rPr lang="ru-RU" sz="1200" b="1" i="1" dirty="0"/>
              <a:t> не </a:t>
            </a:r>
            <a:r>
              <a:rPr lang="ru-RU" sz="1200" b="1" i="1" dirty="0" err="1"/>
              <a:t>несуть</a:t>
            </a:r>
            <a:r>
              <a:rPr lang="ru-RU" sz="1200" b="1" i="1" dirty="0"/>
              <a:t> </a:t>
            </a:r>
            <a:r>
              <a:rPr lang="ru-RU" sz="1200" b="1" i="1" dirty="0" err="1"/>
              <a:t>відповідальності</a:t>
            </a:r>
            <a:r>
              <a:rPr lang="ru-RU" sz="1200" b="1" i="1" dirty="0"/>
              <a:t> за </a:t>
            </a:r>
            <a:r>
              <a:rPr lang="ru-RU" sz="1200" b="1" i="1" dirty="0" err="1"/>
              <a:t>використання</a:t>
            </a:r>
            <a:r>
              <a:rPr lang="ru-RU" sz="1200" b="1" i="1" dirty="0"/>
              <a:t> </a:t>
            </a:r>
            <a:r>
              <a:rPr lang="ru-RU" sz="1200" b="1" i="1" dirty="0" err="1"/>
              <a:t>інформації</a:t>
            </a:r>
            <a:r>
              <a:rPr lang="ru-RU" sz="1200" b="1" i="1" dirty="0"/>
              <a:t>, </a:t>
            </a:r>
            <a:r>
              <a:rPr lang="ru-RU" sz="1200" b="1" i="1" dirty="0" err="1"/>
              <a:t>що</a:t>
            </a:r>
            <a:r>
              <a:rPr lang="ru-RU" sz="1200" b="1" i="1" dirty="0"/>
              <a:t> </a:t>
            </a:r>
            <a:r>
              <a:rPr lang="ru-RU" sz="1200" b="1" i="1" dirty="0" err="1"/>
              <a:t>міститься</a:t>
            </a:r>
            <a:r>
              <a:rPr lang="ru-RU" sz="1200" b="1" i="1" dirty="0"/>
              <a:t> в </a:t>
            </a:r>
            <a:r>
              <a:rPr lang="ru-RU" sz="1200" b="1" i="1" dirty="0" err="1"/>
              <a:t>ньому</a:t>
            </a:r>
            <a:r>
              <a:rPr lang="ru-RU" sz="1200" b="1" i="1" dirty="0"/>
              <a:t>.</a:t>
            </a:r>
            <a:endParaRPr lang="ru-RU" sz="1200" i="1" dirty="0"/>
          </a:p>
        </p:txBody>
      </p:sp>
      <p:pic>
        <p:nvPicPr>
          <p:cNvPr id="10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174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9137995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339752" y="1707654"/>
            <a:ext cx="6246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             Класифікації пакетів показників якості вищої освіти.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             Індикатори якості освіти Організації економічного співробітництва і розвитку (ОЕСР).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             Показники якості освіти, що використовуються ЮНЕСКО.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             Індикатори ООН щодо рівня людського розвитку. Індекс людського розвитку.</a:t>
            </a:r>
          </a:p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             Освітні індикатори, рекомендовані Радою з освіти Європейського Союзу.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967" y="1707654"/>
            <a:ext cx="2095500" cy="2095500"/>
          </a:xfrm>
          <a:prstGeom prst="rect">
            <a:avLst/>
          </a:prstGeom>
        </p:spPr>
      </p:pic>
      <p:pic>
        <p:nvPicPr>
          <p:cNvPr id="9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68252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9155652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підходи щодо класифікації показників якості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23527" y="1203598"/>
            <a:ext cx="58327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класи показників якості: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відношенню до властивостей продукції: показники надійності,  технологічності, ергономічності, стандартизації і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т.п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кількості сукупних властивостей: одиничні, комплексні, інтегральні;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методам визначення: проектні, виробничі, експлуатаційні, прогнозовані;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значимості в оцінці якості: основні, додаткові.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2075482"/>
            <a:ext cx="4436272" cy="2497733"/>
          </a:xfrm>
          <a:prstGeom prst="rect">
            <a:avLst/>
          </a:prstGeom>
        </p:spPr>
      </p:pic>
      <p:pic>
        <p:nvPicPr>
          <p:cNvPr id="7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86512" y="928676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68898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5440908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 і прикладні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 якості об’єктів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(виробів, послуг, процесів, систем)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040337"/>
            <a:ext cx="8281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Кваліметрія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 про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об'єктів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засоби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60" y="1851670"/>
            <a:ext cx="3136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завдання кваліметрії: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0" y="2190224"/>
            <a:ext cx="81279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озробка методів визначення чисельних значень показників якості продукту,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збору даних для встановлення вимог точності показників;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озробка єдиних методів виміру і оцінки показників якості;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озробка одиничних, комплексних і інтегрованих показників якості продукції.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6" y="3651870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Номенклатура показників якості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сукупність показників її якості по характерним тільки їй властивостям, нормативно прийнята для оцінки рівня якості цієї продукції.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8" descr="D:\eu_flag_co_funded_pos_[rgb]_righ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9075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9155652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показників якості вищої освіти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6275" y="1707654"/>
            <a:ext cx="537147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групи показників: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аукова діяльність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кість освітнього процесу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омпетентність науково-педагогічних працівників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кадемічна продуктивність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іжнародна діяльність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1419622"/>
            <a:ext cx="3075806" cy="3075806"/>
          </a:xfrm>
          <a:prstGeom prst="rect">
            <a:avLst/>
          </a:prstGeom>
        </p:spPr>
      </p:pic>
      <p:pic>
        <p:nvPicPr>
          <p:cNvPr id="8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928676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8200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2350272"/>
            <a:ext cx="1719277" cy="228751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7840" y="923350"/>
            <a:ext cx="3048000" cy="2286000"/>
          </a:xfrm>
          <a:prstGeom prst="rect">
            <a:avLst/>
          </a:prstGeom>
        </p:spPr>
      </p:pic>
      <p:sp>
        <p:nvSpPr>
          <p:cNvPr id="4" name="Прямоугольная выноска 3"/>
          <p:cNvSpPr/>
          <p:nvPr/>
        </p:nvSpPr>
        <p:spPr>
          <a:xfrm>
            <a:off x="-11651" y="8182"/>
            <a:ext cx="5583784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dirty="0"/>
              <a:t> 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 якості освіти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співробітництва і розвитку (ОЕСР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43922" y="1131590"/>
            <a:ext cx="4608512" cy="1021556"/>
          </a:xfrm>
          <a:prstGeom prst="roundRect">
            <a:avLst/>
          </a:prstGeom>
          <a:ln w="19050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числа  й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виміряти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й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91680" y="2350272"/>
            <a:ext cx="4572000" cy="1021556"/>
          </a:xfrm>
          <a:prstGeom prst="roundRect">
            <a:avLst/>
          </a:prstGeom>
          <a:ln w="12700">
            <a:solidFill>
              <a:srgbClr val="33CCCC"/>
            </a:solidFill>
          </a:ln>
        </p:spPr>
        <p:txBody>
          <a:bodyPr>
            <a:spAutoFit/>
          </a:bodyPr>
          <a:lstStyle/>
          <a:p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23728" y="3714455"/>
            <a:ext cx="6824329" cy="1021556"/>
          </a:xfrm>
          <a:prstGeom prst="roundRect">
            <a:avLst/>
          </a:prstGeom>
          <a:ln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истема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міжнародних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ОЕСР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країн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потреби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співдружності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Picture 8" descr="D:\eu_flag_co_funded_pos_[rgb]_righ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110072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6512477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питомої ваги використовуваних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світових рейтингів за визначеними групами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1161852"/>
            <a:ext cx="7252135" cy="3354113"/>
          </a:xfrm>
          <a:prstGeom prst="rect">
            <a:avLst/>
          </a:prstGeom>
        </p:spPr>
      </p:pic>
      <p:pic>
        <p:nvPicPr>
          <p:cNvPr id="8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61419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18123" y="1037992"/>
            <a:ext cx="1678444" cy="1376324"/>
          </a:xfrm>
          <a:prstGeom prst="rect">
            <a:avLst/>
          </a:prstGeom>
        </p:spPr>
      </p:pic>
      <p:sp>
        <p:nvSpPr>
          <p:cNvPr id="4" name="Прямоугольная выноска 3"/>
          <p:cNvSpPr/>
          <p:nvPr/>
        </p:nvSpPr>
        <p:spPr>
          <a:xfrm>
            <a:off x="-11651" y="8182"/>
            <a:ext cx="6012412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класифікацією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ОЕСР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552" y="1191566"/>
            <a:ext cx="1072409" cy="40011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71800" y="1952327"/>
            <a:ext cx="1057982" cy="40011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2080" y="1952326"/>
            <a:ext cx="1057982" cy="40011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 С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8304" y="1125388"/>
            <a:ext cx="1072409" cy="40011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txBody>
          <a:bodyPr wrap="none" rtlCol="0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578650"/>
            <a:ext cx="1805769" cy="2616101"/>
          </a:xfrm>
          <a:prstGeom prst="rect">
            <a:avLst/>
          </a:prstGeom>
          <a:ln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«The output of educational institutions and the impact of learning»)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2175" y="2352437"/>
            <a:ext cx="1853952" cy="2585323"/>
          </a:xfrm>
          <a:prstGeom prst="rect">
            <a:avLst/>
          </a:prstGeom>
          <a:ln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людські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 and Human Resources invested in education»)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84213" y="2352436"/>
            <a:ext cx="2086531" cy="2585323"/>
          </a:xfrm>
          <a:prstGeom prst="rect">
            <a:avLst/>
          </a:prstGeom>
          <a:ln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участь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«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Access to education, participation and progress»)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948264" y="1528506"/>
            <a:ext cx="1975583" cy="2862322"/>
          </a:xfrm>
          <a:prstGeom prst="rect">
            <a:avLst/>
          </a:prstGeom>
          <a:ln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школах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індикатор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«The Learning Environment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Organizationof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Schools»)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8" descr="D:\eu_flag_co_funded_pos_[rgb]_ri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31644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ая выноска 3"/>
          <p:cNvSpPr/>
          <p:nvPr/>
        </p:nvSpPr>
        <p:spPr>
          <a:xfrm>
            <a:off x="-11652" y="8182"/>
            <a:ext cx="9137995" cy="850595"/>
          </a:xfrm>
          <a:prstGeom prst="wedgeRectCallout">
            <a:avLst/>
          </a:prstGeom>
          <a:solidFill>
            <a:srgbClr val="00B0F0"/>
          </a:solidFill>
          <a:ln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ЮНЕСКО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8182"/>
            <a:ext cx="756722" cy="8505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3953" y="4937760"/>
            <a:ext cx="9144000" cy="205741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910193" y="1131590"/>
            <a:ext cx="3239028" cy="400110"/>
          </a:xfrm>
          <a:prstGeom prst="rect">
            <a:avLst/>
          </a:prstGeom>
          <a:ln w="28575">
            <a:solidFill>
              <a:srgbClr val="33CCCC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14997" y="1635646"/>
            <a:ext cx="5134739" cy="400110"/>
          </a:xfrm>
          <a:prstGeom prst="rect">
            <a:avLst/>
          </a:prstGeom>
          <a:ln w="28575">
            <a:solidFill>
              <a:srgbClr val="33CCCC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Письменність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365435" y="2211710"/>
            <a:ext cx="4321408" cy="707886"/>
          </a:xfrm>
          <a:prstGeom prst="rect">
            <a:avLst/>
          </a:prstGeom>
          <a:ln w="28575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Викладацький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09277" y="3003798"/>
            <a:ext cx="2833724" cy="400110"/>
          </a:xfrm>
          <a:prstGeom prst="rect">
            <a:avLst/>
          </a:prstGeom>
          <a:ln w="28575">
            <a:solidFill>
              <a:srgbClr val="33CCCC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30313" y="3507854"/>
            <a:ext cx="3904106" cy="707886"/>
          </a:xfrm>
          <a:prstGeom prst="rect">
            <a:avLst/>
          </a:prstGeom>
          <a:ln w="28575">
            <a:solidFill>
              <a:srgbClr val="33CCCC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подальше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середньої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15437" y="4371950"/>
            <a:ext cx="3263522" cy="400110"/>
          </a:xfrm>
          <a:prstGeom prst="rect">
            <a:avLst/>
          </a:prstGeom>
          <a:ln w="28575">
            <a:solidFill>
              <a:srgbClr val="33CCCC"/>
            </a:solidFill>
          </a:ln>
        </p:spPr>
        <p:txBody>
          <a:bodyPr wrap="none">
            <a:sp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06" y="2148046"/>
            <a:ext cx="2182206" cy="2223904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2158728"/>
            <a:ext cx="1412627" cy="1883502"/>
          </a:xfrm>
          <a:prstGeom prst="rect">
            <a:avLst/>
          </a:prstGeom>
        </p:spPr>
      </p:pic>
      <p:pic>
        <p:nvPicPr>
          <p:cNvPr id="15" name="Picture 8" descr="D:\eu_flag_co_funded_pos_[rgb]_right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375" y="0"/>
            <a:ext cx="2714625" cy="77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095444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655</Words>
  <Application>Microsoft Office PowerPoint</Application>
  <PresentationFormat>Екран (16:9)</PresentationFormat>
  <Paragraphs>95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</dc:creator>
  <cp:lastModifiedBy>adm</cp:lastModifiedBy>
  <cp:revision>14</cp:revision>
  <dcterms:created xsi:type="dcterms:W3CDTF">2018-08-28T08:54:07Z</dcterms:created>
  <dcterms:modified xsi:type="dcterms:W3CDTF">2018-10-09T06:50:35Z</dcterms:modified>
</cp:coreProperties>
</file>