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71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57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1652" y="6136"/>
            <a:ext cx="9172244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1554"/>
            <a:ext cx="2834516" cy="279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23728" y="2643758"/>
            <a:ext cx="5734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059582"/>
            <a:ext cx="3030773" cy="1736832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>
          <a:xfrm>
            <a:off x="0" y="4429138"/>
            <a:ext cx="914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i="1" dirty="0" err="1"/>
              <a:t>Зміст</a:t>
            </a:r>
            <a:r>
              <a:rPr lang="ru-RU" sz="1200" b="1" i="1" dirty="0"/>
              <a:t> </a:t>
            </a:r>
            <a:r>
              <a:rPr lang="ru-RU" sz="1200" b="1" i="1" dirty="0" err="1" smtClean="0"/>
              <a:t>лекції</a:t>
            </a:r>
            <a:r>
              <a:rPr lang="ru-RU" sz="1200" b="1" i="1" dirty="0" smtClean="0"/>
              <a:t> </a:t>
            </a:r>
            <a:r>
              <a:rPr lang="ru-RU" sz="1200" b="1" i="1" dirty="0" err="1"/>
              <a:t>відображає</a:t>
            </a:r>
            <a:r>
              <a:rPr lang="ru-RU" sz="1200" b="1" i="1" dirty="0"/>
              <a:t> </a:t>
            </a:r>
            <a:r>
              <a:rPr lang="ru-RU" sz="1200" b="1" i="1" dirty="0" err="1"/>
              <a:t>виключно</a:t>
            </a:r>
            <a:r>
              <a:rPr lang="ru-RU" sz="1200" b="1" i="1" dirty="0"/>
              <a:t> думку </a:t>
            </a:r>
            <a:r>
              <a:rPr lang="ru-RU" sz="1200" b="1" i="1" dirty="0" err="1"/>
              <a:t>авторів</a:t>
            </a:r>
            <a:r>
              <a:rPr lang="ru-RU" sz="1200" b="1" i="1" dirty="0"/>
              <a:t>, </a:t>
            </a:r>
            <a:r>
              <a:rPr lang="ru-RU" sz="1200" b="1" i="1" dirty="0" err="1"/>
              <a:t>Виконавче</a:t>
            </a:r>
            <a:r>
              <a:rPr lang="ru-RU" sz="1200" b="1" i="1" dirty="0"/>
              <a:t> агентство </a:t>
            </a:r>
            <a:r>
              <a:rPr lang="ru-RU" sz="1200" b="1" i="1" dirty="0" err="1"/>
              <a:t>з</a:t>
            </a:r>
            <a:r>
              <a:rPr lang="ru-RU" sz="1200" b="1" i="1" dirty="0"/>
              <a:t> </a:t>
            </a:r>
            <a:r>
              <a:rPr lang="ru-RU" sz="1200" b="1" i="1" dirty="0" err="1"/>
              <a:t>питань</a:t>
            </a:r>
            <a:r>
              <a:rPr lang="ru-RU" sz="1200" b="1" i="1" dirty="0"/>
              <a:t> </a:t>
            </a:r>
            <a:r>
              <a:rPr lang="ru-RU" sz="1200" b="1" i="1" dirty="0" err="1"/>
              <a:t>освіти</a:t>
            </a:r>
            <a:r>
              <a:rPr lang="ru-RU" sz="1200" b="1" i="1" dirty="0"/>
              <a:t>, </a:t>
            </a:r>
            <a:r>
              <a:rPr lang="ru-RU" sz="1200" b="1" i="1" dirty="0" err="1"/>
              <a:t>аудіовізуальних</a:t>
            </a:r>
            <a:r>
              <a:rPr lang="ru-RU" sz="1200" b="1" i="1" dirty="0"/>
              <a:t> </a:t>
            </a:r>
            <a:r>
              <a:rPr lang="ru-RU" sz="1200" b="1" i="1" dirty="0" err="1"/>
              <a:t>засобів</a:t>
            </a:r>
            <a:r>
              <a:rPr lang="ru-RU" sz="1200" b="1" i="1" dirty="0"/>
              <a:t> </a:t>
            </a:r>
            <a:r>
              <a:rPr lang="ru-RU" sz="1200" b="1" i="1" dirty="0" err="1"/>
              <a:t>і</a:t>
            </a:r>
            <a:r>
              <a:rPr lang="ru-RU" sz="1200" b="1" i="1" dirty="0"/>
              <a:t> </a:t>
            </a:r>
            <a:r>
              <a:rPr lang="ru-RU" sz="1200" b="1" i="1" dirty="0" err="1"/>
              <a:t>культури</a:t>
            </a:r>
            <a:r>
              <a:rPr lang="ru-RU" sz="1200" b="1" i="1" dirty="0"/>
              <a:t> (ЕАСЕА) та </a:t>
            </a:r>
            <a:r>
              <a:rPr lang="ru-RU" sz="1200" b="1" i="1" dirty="0" err="1"/>
              <a:t>Європейська</a:t>
            </a:r>
            <a:r>
              <a:rPr lang="ru-RU" sz="1200" b="1" i="1" dirty="0"/>
              <a:t> </a:t>
            </a:r>
            <a:r>
              <a:rPr lang="ru-RU" sz="1200" b="1" i="1" dirty="0" err="1"/>
              <a:t>Комісія</a:t>
            </a:r>
            <a:r>
              <a:rPr lang="ru-RU" sz="1200" b="1" i="1" dirty="0"/>
              <a:t> в </a:t>
            </a:r>
            <a:r>
              <a:rPr lang="ru-RU" sz="1200" b="1" i="1" dirty="0" err="1"/>
              <a:t>сфері</a:t>
            </a:r>
            <a:r>
              <a:rPr lang="ru-RU" sz="1200" b="1" i="1" dirty="0"/>
              <a:t> (</a:t>
            </a:r>
            <a:r>
              <a:rPr lang="ru-RU" sz="1200" b="1" i="1" dirty="0" err="1"/>
              <a:t>вищої</a:t>
            </a:r>
            <a:r>
              <a:rPr lang="ru-RU" sz="1200" b="1" i="1" dirty="0"/>
              <a:t>) </a:t>
            </a:r>
            <a:r>
              <a:rPr lang="ru-RU" sz="1200" b="1" i="1" dirty="0" err="1"/>
              <a:t>освіти</a:t>
            </a:r>
            <a:r>
              <a:rPr lang="ru-RU" sz="1200" b="1" i="1" dirty="0"/>
              <a:t> не </a:t>
            </a:r>
            <a:r>
              <a:rPr lang="ru-RU" sz="1200" b="1" i="1" dirty="0" err="1"/>
              <a:t>несуть</a:t>
            </a:r>
            <a:r>
              <a:rPr lang="ru-RU" sz="1200" b="1" i="1" dirty="0"/>
              <a:t> </a:t>
            </a:r>
            <a:r>
              <a:rPr lang="ru-RU" sz="1200" b="1" i="1" dirty="0" err="1"/>
              <a:t>відповідальності</a:t>
            </a:r>
            <a:r>
              <a:rPr lang="ru-RU" sz="1200" b="1" i="1" dirty="0"/>
              <a:t> за </a:t>
            </a:r>
            <a:r>
              <a:rPr lang="ru-RU" sz="1200" b="1" i="1" dirty="0" err="1"/>
              <a:t>використання</a:t>
            </a:r>
            <a:r>
              <a:rPr lang="ru-RU" sz="1200" b="1" i="1" dirty="0"/>
              <a:t> </a:t>
            </a:r>
            <a:r>
              <a:rPr lang="ru-RU" sz="1200" b="1" i="1" dirty="0" err="1"/>
              <a:t>інформації</a:t>
            </a:r>
            <a:r>
              <a:rPr lang="ru-RU" sz="1200" b="1" i="1" dirty="0"/>
              <a:t>, </a:t>
            </a:r>
            <a:r>
              <a:rPr lang="ru-RU" sz="1200" b="1" i="1" dirty="0" err="1"/>
              <a:t>що</a:t>
            </a:r>
            <a:r>
              <a:rPr lang="ru-RU" sz="1200" b="1" i="1" dirty="0"/>
              <a:t> </a:t>
            </a:r>
            <a:r>
              <a:rPr lang="ru-RU" sz="1200" b="1" i="1" dirty="0" err="1"/>
              <a:t>міститься</a:t>
            </a:r>
            <a:r>
              <a:rPr lang="ru-RU" sz="1200" b="1" i="1" dirty="0"/>
              <a:t> в </a:t>
            </a:r>
            <a:r>
              <a:rPr lang="ru-RU" sz="1200" b="1" i="1" dirty="0" err="1"/>
              <a:t>ньому</a:t>
            </a:r>
            <a:r>
              <a:rPr lang="ru-RU" sz="1200" b="1" i="1" dirty="0"/>
              <a:t>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29689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1652" y="6136"/>
            <a:ext cx="9172244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98685" y="1347613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1)         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Інноваційна діяльність у вищій освіті: параметри аналізу та оцінювання.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            Типи і види експертизи інноваційної діяльності.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            Методи вибору і прогнозування інноваційних процесів у вищій освіті, критерії їх ефективності.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            Експертні оцінки в інноваційній педагогічній діяльності.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             Критерії оцінювання інноваційних освітніх проектів.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51670"/>
            <a:ext cx="1435100" cy="1905000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27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64288" y="889312"/>
            <a:ext cx="1487537" cy="2146548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-11652" y="6136"/>
            <a:ext cx="7584048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діяльність у вищій освіті: </a:t>
            </a:r>
          </a:p>
          <a:p>
            <a:pPr algn="ctr"/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дефініційний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3159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новостворені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конкурентоздатні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організаційнотехнічні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поліпшують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(Інновації у вищій освіті: глосарій термінів і понять)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9183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новизна,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Глосарій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409" y="2499742"/>
            <a:ext cx="4128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комерціалізацію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конкурентоздатних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(Інновації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вищій освіті: глосарій термінів і понять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337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1652" y="6136"/>
            <a:ext cx="7584048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діяльність у вищій освіті: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сутнісні характеристики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3" y="113159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в освіті: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акономірне явище, динамічне за характером і розвивальне за результатами;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озволяють вирішити суперечності між традиційною системою освіти та якісно новою освітньою системою;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пливають на загальний рівень професійної діяльності педагога;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озширюють інноваційне поле освітнього середовища у навчальному закладі.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787774"/>
            <a:ext cx="3322712" cy="2076695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61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1652" y="6136"/>
            <a:ext cx="7369734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діяльність у вищій освіті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(як системне утворення)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483768" y="1275606"/>
            <a:ext cx="4320480" cy="7920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у закладі вищої освіти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251" y="2427734"/>
            <a:ext cx="2160240" cy="1008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7744" y="3795886"/>
            <a:ext cx="2160240" cy="1008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діяльність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4008" y="3785057"/>
            <a:ext cx="2160240" cy="1008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потенціал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2408506"/>
            <a:ext cx="2160240" cy="1008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Інноваційне середовище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7" idx="2"/>
            <a:endCxn id="9" idx="0"/>
          </p:cNvCxnSpPr>
          <p:nvPr/>
        </p:nvCxnSpPr>
        <p:spPr>
          <a:xfrm flipH="1">
            <a:off x="3347864" y="2067694"/>
            <a:ext cx="1296144" cy="172819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8" idx="3"/>
          </p:cNvCxnSpPr>
          <p:nvPr/>
        </p:nvCxnSpPr>
        <p:spPr>
          <a:xfrm flipH="1">
            <a:off x="2459491" y="2067694"/>
            <a:ext cx="2184517" cy="86409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10" idx="0"/>
          </p:cNvCxnSpPr>
          <p:nvPr/>
        </p:nvCxnSpPr>
        <p:spPr>
          <a:xfrm>
            <a:off x="4644008" y="2067694"/>
            <a:ext cx="1280120" cy="171736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  <a:endCxn id="11" idx="1"/>
          </p:cNvCxnSpPr>
          <p:nvPr/>
        </p:nvCxnSpPr>
        <p:spPr>
          <a:xfrm>
            <a:off x="4644008" y="2067694"/>
            <a:ext cx="2160240" cy="84486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198557"/>
            <a:ext cx="2468893" cy="1851670"/>
          </a:xfrm>
          <a:prstGeom prst="rect">
            <a:avLst/>
          </a:prstGeom>
        </p:spPr>
      </p:pic>
      <p:pic>
        <p:nvPicPr>
          <p:cNvPr id="16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500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1652" y="6136"/>
            <a:ext cx="7726924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інноваційної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вищій освіті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1" r="7773"/>
          <a:stretch/>
        </p:blipFill>
        <p:spPr>
          <a:xfrm>
            <a:off x="4283968" y="987574"/>
            <a:ext cx="4296729" cy="3860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83718"/>
            <a:ext cx="3575533" cy="2049016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54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1652" y="6136"/>
            <a:ext cx="9172244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059582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заявки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та процедур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222717"/>
            <a:ext cx="2857500" cy="3810000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61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1652" y="6136"/>
            <a:ext cx="7012544" cy="909430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" y="6136"/>
            <a:ext cx="756722" cy="9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" y="4989195"/>
            <a:ext cx="9144000" cy="1543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915565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процедур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16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-13155" y="7721"/>
            <a:ext cx="9143999" cy="862638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" y="7721"/>
            <a:ext cx="756722" cy="862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6" y="4890407"/>
            <a:ext cx="9144000" cy="274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000114"/>
            <a:ext cx="2727641" cy="3366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4644" y="1166529"/>
            <a:ext cx="314220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</a:p>
          <a:p>
            <a:pPr algn="ctr"/>
            <a:r>
              <a:rPr lang="uk-UA" sz="6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6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pPr algn="ctr"/>
            <a:r>
              <a:rPr lang="uk-UA" sz="6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6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вагу!!!</a:t>
            </a:r>
            <a:endParaRPr lang="ru-RU" sz="66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0" y="4429138"/>
            <a:ext cx="914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i="1" dirty="0" err="1"/>
              <a:t>Зміст</a:t>
            </a:r>
            <a:r>
              <a:rPr lang="ru-RU" sz="1200" b="1" i="1" dirty="0"/>
              <a:t> </a:t>
            </a:r>
            <a:r>
              <a:rPr lang="ru-RU" sz="1200" b="1" i="1" dirty="0" err="1" smtClean="0"/>
              <a:t>лекції</a:t>
            </a:r>
            <a:r>
              <a:rPr lang="ru-RU" sz="1200" b="1" i="1" dirty="0" smtClean="0"/>
              <a:t> </a:t>
            </a:r>
            <a:r>
              <a:rPr lang="ru-RU" sz="1200" b="1" i="1" dirty="0" err="1"/>
              <a:t>відображає</a:t>
            </a:r>
            <a:r>
              <a:rPr lang="ru-RU" sz="1200" b="1" i="1" dirty="0"/>
              <a:t> </a:t>
            </a:r>
            <a:r>
              <a:rPr lang="ru-RU" sz="1200" b="1" i="1" dirty="0" err="1"/>
              <a:t>виключно</a:t>
            </a:r>
            <a:r>
              <a:rPr lang="ru-RU" sz="1200" b="1" i="1" dirty="0"/>
              <a:t> думку </a:t>
            </a:r>
            <a:r>
              <a:rPr lang="ru-RU" sz="1200" b="1" i="1" dirty="0" err="1"/>
              <a:t>авторів</a:t>
            </a:r>
            <a:r>
              <a:rPr lang="ru-RU" sz="1200" b="1" i="1" dirty="0"/>
              <a:t>, </a:t>
            </a:r>
            <a:r>
              <a:rPr lang="ru-RU" sz="1200" b="1" i="1" dirty="0" err="1"/>
              <a:t>Виконавче</a:t>
            </a:r>
            <a:r>
              <a:rPr lang="ru-RU" sz="1200" b="1" i="1" dirty="0"/>
              <a:t> агентство </a:t>
            </a:r>
            <a:r>
              <a:rPr lang="ru-RU" sz="1200" b="1" i="1" dirty="0" err="1"/>
              <a:t>з</a:t>
            </a:r>
            <a:r>
              <a:rPr lang="ru-RU" sz="1200" b="1" i="1" dirty="0"/>
              <a:t> </a:t>
            </a:r>
            <a:r>
              <a:rPr lang="ru-RU" sz="1200" b="1" i="1" dirty="0" err="1"/>
              <a:t>питань</a:t>
            </a:r>
            <a:r>
              <a:rPr lang="ru-RU" sz="1200" b="1" i="1" dirty="0"/>
              <a:t> </a:t>
            </a:r>
            <a:r>
              <a:rPr lang="ru-RU" sz="1200" b="1" i="1" dirty="0" err="1"/>
              <a:t>освіти</a:t>
            </a:r>
            <a:r>
              <a:rPr lang="ru-RU" sz="1200" b="1" i="1" dirty="0"/>
              <a:t>, </a:t>
            </a:r>
            <a:r>
              <a:rPr lang="ru-RU" sz="1200" b="1" i="1" dirty="0" err="1"/>
              <a:t>аудіовізуальних</a:t>
            </a:r>
            <a:r>
              <a:rPr lang="ru-RU" sz="1200" b="1" i="1" dirty="0"/>
              <a:t> </a:t>
            </a:r>
            <a:r>
              <a:rPr lang="ru-RU" sz="1200" b="1" i="1" dirty="0" err="1"/>
              <a:t>засобів</a:t>
            </a:r>
            <a:r>
              <a:rPr lang="ru-RU" sz="1200" b="1" i="1" dirty="0"/>
              <a:t> </a:t>
            </a:r>
            <a:r>
              <a:rPr lang="ru-RU" sz="1200" b="1" i="1" dirty="0" err="1"/>
              <a:t>і</a:t>
            </a:r>
            <a:r>
              <a:rPr lang="ru-RU" sz="1200" b="1" i="1" dirty="0"/>
              <a:t> </a:t>
            </a:r>
            <a:r>
              <a:rPr lang="ru-RU" sz="1200" b="1" i="1" dirty="0" err="1"/>
              <a:t>культури</a:t>
            </a:r>
            <a:r>
              <a:rPr lang="ru-RU" sz="1200" b="1" i="1" dirty="0"/>
              <a:t> (ЕАСЕА) та </a:t>
            </a:r>
            <a:r>
              <a:rPr lang="ru-RU" sz="1200" b="1" i="1" dirty="0" err="1"/>
              <a:t>Європейська</a:t>
            </a:r>
            <a:r>
              <a:rPr lang="ru-RU" sz="1200" b="1" i="1" dirty="0"/>
              <a:t> </a:t>
            </a:r>
            <a:r>
              <a:rPr lang="ru-RU" sz="1200" b="1" i="1" dirty="0" err="1"/>
              <a:t>Комісія</a:t>
            </a:r>
            <a:r>
              <a:rPr lang="ru-RU" sz="1200" b="1" i="1" dirty="0"/>
              <a:t> в </a:t>
            </a:r>
            <a:r>
              <a:rPr lang="ru-RU" sz="1200" b="1" i="1" dirty="0" err="1"/>
              <a:t>сфері</a:t>
            </a:r>
            <a:r>
              <a:rPr lang="ru-RU" sz="1200" b="1" i="1" dirty="0"/>
              <a:t> (</a:t>
            </a:r>
            <a:r>
              <a:rPr lang="ru-RU" sz="1200" b="1" i="1" dirty="0" err="1"/>
              <a:t>вищої</a:t>
            </a:r>
            <a:r>
              <a:rPr lang="ru-RU" sz="1200" b="1" i="1" dirty="0"/>
              <a:t>) </a:t>
            </a:r>
            <a:r>
              <a:rPr lang="ru-RU" sz="1200" b="1" i="1" dirty="0" err="1"/>
              <a:t>освіти</a:t>
            </a:r>
            <a:r>
              <a:rPr lang="ru-RU" sz="1200" b="1" i="1" dirty="0"/>
              <a:t> не </a:t>
            </a:r>
            <a:r>
              <a:rPr lang="ru-RU" sz="1200" b="1" i="1" dirty="0" err="1"/>
              <a:t>несуть</a:t>
            </a:r>
            <a:r>
              <a:rPr lang="ru-RU" sz="1200" b="1" i="1" dirty="0"/>
              <a:t> </a:t>
            </a:r>
            <a:r>
              <a:rPr lang="ru-RU" sz="1200" b="1" i="1" dirty="0" err="1"/>
              <a:t>відповідальності</a:t>
            </a:r>
            <a:r>
              <a:rPr lang="ru-RU" sz="1200" b="1" i="1" dirty="0"/>
              <a:t> за </a:t>
            </a:r>
            <a:r>
              <a:rPr lang="ru-RU" sz="1200" b="1" i="1" dirty="0" err="1"/>
              <a:t>використання</a:t>
            </a:r>
            <a:r>
              <a:rPr lang="ru-RU" sz="1200" b="1" i="1" dirty="0"/>
              <a:t> </a:t>
            </a:r>
            <a:r>
              <a:rPr lang="ru-RU" sz="1200" b="1" i="1" dirty="0" err="1"/>
              <a:t>інформації</a:t>
            </a:r>
            <a:r>
              <a:rPr lang="ru-RU" sz="1200" b="1" i="1" dirty="0"/>
              <a:t>, </a:t>
            </a:r>
            <a:r>
              <a:rPr lang="ru-RU" sz="1200" b="1" i="1" dirty="0" err="1"/>
              <a:t>що</a:t>
            </a:r>
            <a:r>
              <a:rPr lang="ru-RU" sz="1200" b="1" i="1" dirty="0"/>
              <a:t> </a:t>
            </a:r>
            <a:r>
              <a:rPr lang="ru-RU" sz="1200" b="1" i="1" dirty="0" err="1"/>
              <a:t>міститься</a:t>
            </a:r>
            <a:r>
              <a:rPr lang="ru-RU" sz="1200" b="1" i="1" dirty="0"/>
              <a:t> в </a:t>
            </a:r>
            <a:r>
              <a:rPr lang="ru-RU" sz="1200" b="1" i="1" dirty="0" err="1"/>
              <a:t>ньому</a:t>
            </a:r>
            <a:r>
              <a:rPr lang="ru-RU" sz="1200" b="1" i="1" dirty="0"/>
              <a:t>.</a:t>
            </a:r>
            <a:endParaRPr lang="ru-RU" sz="1200" i="1" dirty="0"/>
          </a:p>
        </p:txBody>
      </p:sp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1744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533</Words>
  <Application>Microsoft Office PowerPoint</Application>
  <PresentationFormat>Екран (16:9)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</dc:creator>
  <cp:lastModifiedBy>adm</cp:lastModifiedBy>
  <cp:revision>10</cp:revision>
  <dcterms:created xsi:type="dcterms:W3CDTF">2018-08-28T12:17:02Z</dcterms:created>
  <dcterms:modified xsi:type="dcterms:W3CDTF">2018-10-09T06:54:54Z</dcterms:modified>
</cp:coreProperties>
</file>