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handoutMasterIdLst>
    <p:handoutMasterId r:id="rId16"/>
  </p:handoutMasterIdLst>
  <p:sldIdLst>
    <p:sldId id="302" r:id="rId2"/>
    <p:sldId id="295" r:id="rId3"/>
    <p:sldId id="260" r:id="rId4"/>
    <p:sldId id="297" r:id="rId5"/>
    <p:sldId id="291" r:id="rId6"/>
    <p:sldId id="292" r:id="rId7"/>
    <p:sldId id="293" r:id="rId8"/>
    <p:sldId id="296" r:id="rId9"/>
    <p:sldId id="298" r:id="rId10"/>
    <p:sldId id="299" r:id="rId11"/>
    <p:sldId id="300" r:id="rId12"/>
    <p:sldId id="301" r:id="rId13"/>
    <p:sldId id="30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660"/>
  </p:normalViewPr>
  <p:slideViewPr>
    <p:cSldViewPr snapToGrid="0">
      <p:cViewPr>
        <p:scale>
          <a:sx n="120" d="100"/>
          <a:sy n="120" d="100"/>
        </p:scale>
        <p:origin x="-726" y="-72"/>
      </p:cViewPr>
      <p:guideLst>
        <p:guide orient="horz" pos="2160"/>
        <p:guide pos="2880"/>
      </p:guideLst>
    </p:cSldViewPr>
  </p:slideViewPr>
  <p:notesTextViewPr>
    <p:cViewPr>
      <p:scale>
        <a:sx n="1" d="1"/>
        <a:sy n="1" d="1"/>
      </p:scale>
      <p:origin x="0" y="0"/>
    </p:cViewPr>
  </p:notesTextViewPr>
  <p:notesViewPr>
    <p:cSldViewPr snapToGrid="0">
      <p:cViewPr varScale="1">
        <p:scale>
          <a:sx n="89" d="100"/>
          <a:sy n="89" d="100"/>
        </p:scale>
        <p:origin x="37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hyperlink" Target="https://enqa.eu/index.php/member/qanu-quality-assurance-netherlands-universities/" TargetMode="External"/><Relationship Id="rId1" Type="http://schemas.openxmlformats.org/officeDocument/2006/relationships/hyperlink" Target="https://enqa.eu/index.php/member/nvao-accreditation-organisation-of-the-netherlands-and-flanders/"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enqa.eu/index.php/member/qanu-quality-assurance-netherlands-universities/" TargetMode="External"/><Relationship Id="rId1" Type="http://schemas.openxmlformats.org/officeDocument/2006/relationships/hyperlink" Target="https://enqa.eu/index.php/member/nvao-accreditation-organisation-of-the-netherlands-and-flander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2A77F-E236-4F0D-90BE-54E7F729CD93}"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ru-RU"/>
        </a:p>
      </dgm:t>
    </dgm:pt>
    <dgm:pt modelId="{CA4AA1E5-781B-4069-8B3C-E97B450C882E}">
      <dgm:prSet phldrT="[Текст]" phldr="1"/>
      <dgm:spPr/>
      <dgm:t>
        <a:bodyPr/>
        <a:lstStyle/>
        <a:p>
          <a:endParaRPr lang="ru-RU" sz="2200"/>
        </a:p>
      </dgm:t>
    </dgm:pt>
    <dgm:pt modelId="{DD85F0CF-2B34-4238-A015-A19821E156D3}" type="parTrans" cxnId="{BD1515B4-6F16-43CF-92CB-7848D15AB843}">
      <dgm:prSet/>
      <dgm:spPr/>
      <dgm:t>
        <a:bodyPr/>
        <a:lstStyle/>
        <a:p>
          <a:endParaRPr lang="ru-RU"/>
        </a:p>
      </dgm:t>
    </dgm:pt>
    <dgm:pt modelId="{ADF1E888-776E-4AE2-96C2-B332BACAA16B}" type="sibTrans" cxnId="{BD1515B4-6F16-43CF-92CB-7848D15AB843}">
      <dgm:prSet/>
      <dgm:spPr/>
      <dgm:t>
        <a:bodyPr/>
        <a:lstStyle/>
        <a:p>
          <a:endParaRPr lang="ru-RU"/>
        </a:p>
      </dgm:t>
    </dgm:pt>
    <dgm:pt modelId="{4B197F7A-3B7F-402F-B1A3-630F44067631}">
      <dgm:prSet phldrT="[Текст]" custT="1"/>
      <dgm:spPr/>
      <dgm:t>
        <a:bodyPr/>
        <a:lstStyle/>
        <a:p>
          <a:r>
            <a:rPr lang="en-US" sz="2400" b="1" dirty="0" smtClean="0">
              <a:solidFill>
                <a:schemeClr val="tx1"/>
              </a:solidFill>
              <a:latin typeface="Times New Roman" pitchFamily="18" charset="0"/>
              <a:cs typeface="Times New Roman" pitchFamily="18" charset="0"/>
            </a:rPr>
            <a:t>NQA – Netherlands Quality Agency, Utrecht</a:t>
          </a:r>
          <a:endParaRPr lang="ru-RU" sz="2400" b="1" dirty="0">
            <a:solidFill>
              <a:schemeClr val="tx1"/>
            </a:solidFill>
          </a:endParaRPr>
        </a:p>
      </dgm:t>
    </dgm:pt>
    <dgm:pt modelId="{E497E9E1-1BD1-4F02-A97E-EA9E7E552CAE}" type="parTrans" cxnId="{1722D3C4-DE97-4E70-8BDD-034F7260A6E2}">
      <dgm:prSet/>
      <dgm:spPr/>
      <dgm:t>
        <a:bodyPr/>
        <a:lstStyle/>
        <a:p>
          <a:endParaRPr lang="ru-RU"/>
        </a:p>
      </dgm:t>
    </dgm:pt>
    <dgm:pt modelId="{AB55B15C-62D0-447A-A28C-5295DA2CA817}" type="sibTrans" cxnId="{1722D3C4-DE97-4E70-8BDD-034F7260A6E2}">
      <dgm:prSet/>
      <dgm:spPr/>
      <dgm:t>
        <a:bodyPr/>
        <a:lstStyle/>
        <a:p>
          <a:endParaRPr lang="ru-RU"/>
        </a:p>
      </dgm:t>
    </dgm:pt>
    <dgm:pt modelId="{350C5D3A-F486-4ED8-A61A-32C89993D645}">
      <dgm:prSet phldrT="[Текст]" phldr="1"/>
      <dgm:spPr/>
      <dgm:t>
        <a:bodyPr/>
        <a:lstStyle/>
        <a:p>
          <a:endParaRPr lang="ru-RU" sz="1700" dirty="0"/>
        </a:p>
      </dgm:t>
    </dgm:pt>
    <dgm:pt modelId="{2002E169-6F1F-43E8-AB51-1633A0319CA2}" type="parTrans" cxnId="{3F8881F1-3665-4DC0-BD6B-86F1C50E897C}">
      <dgm:prSet/>
      <dgm:spPr/>
      <dgm:t>
        <a:bodyPr/>
        <a:lstStyle/>
        <a:p>
          <a:endParaRPr lang="ru-RU"/>
        </a:p>
      </dgm:t>
    </dgm:pt>
    <dgm:pt modelId="{78C2E68C-A132-4BD3-8BCF-F76B1FFAF1E9}" type="sibTrans" cxnId="{3F8881F1-3665-4DC0-BD6B-86F1C50E897C}">
      <dgm:prSet/>
      <dgm:spPr/>
      <dgm:t>
        <a:bodyPr/>
        <a:lstStyle/>
        <a:p>
          <a:endParaRPr lang="ru-RU"/>
        </a:p>
      </dgm:t>
    </dgm:pt>
    <dgm:pt modelId="{31C2DAA6-0BD1-4365-B7ED-0CA2E842F8F5}">
      <dgm:prSet phldrT="[Текст]" custT="1"/>
      <dgm:spPr/>
      <dgm:t>
        <a:bodyPr/>
        <a:lstStyle/>
        <a:p>
          <a:r>
            <a:rPr lang="en-US" sz="2400" b="0" i="0" u="sng"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hlinkClick xmlns:r="http://schemas.openxmlformats.org/officeDocument/2006/relationships" r:id="rId1"/>
            </a:rPr>
            <a:t>NVAO - Accreditation Organisation of the Netherlands and Flanders, The Hague</a:t>
          </a:r>
          <a:endParaRPr lang="ru-RU" sz="1800" dirty="0"/>
        </a:p>
      </dgm:t>
    </dgm:pt>
    <dgm:pt modelId="{5E0EDDC3-490D-46BE-B00C-BCAF80F56032}" type="parTrans" cxnId="{7026A863-712F-4439-B3F7-02B378943EA7}">
      <dgm:prSet/>
      <dgm:spPr/>
      <dgm:t>
        <a:bodyPr/>
        <a:lstStyle/>
        <a:p>
          <a:endParaRPr lang="ru-RU"/>
        </a:p>
      </dgm:t>
    </dgm:pt>
    <dgm:pt modelId="{5D7E95B3-5CEE-4601-9EAE-640A25C3DFE5}" type="sibTrans" cxnId="{7026A863-712F-4439-B3F7-02B378943EA7}">
      <dgm:prSet/>
      <dgm:spPr/>
      <dgm:t>
        <a:bodyPr/>
        <a:lstStyle/>
        <a:p>
          <a:endParaRPr lang="ru-RU"/>
        </a:p>
      </dgm:t>
    </dgm:pt>
    <dgm:pt modelId="{65BC6442-7306-4109-A4F9-D4E418D9C74E}">
      <dgm:prSet phldrT="[Текст]" phldr="1"/>
      <dgm:spPr/>
      <dgm:t>
        <a:bodyPr/>
        <a:lstStyle/>
        <a:p>
          <a:endParaRPr lang="ru-RU" sz="1400" dirty="0"/>
        </a:p>
      </dgm:t>
    </dgm:pt>
    <dgm:pt modelId="{782893CF-E4E2-412C-982A-976C38DC9340}" type="parTrans" cxnId="{795E7A26-51BA-4D97-9028-557669907FED}">
      <dgm:prSet/>
      <dgm:spPr/>
      <dgm:t>
        <a:bodyPr/>
        <a:lstStyle/>
        <a:p>
          <a:endParaRPr lang="ru-RU"/>
        </a:p>
      </dgm:t>
    </dgm:pt>
    <dgm:pt modelId="{2ADF3146-7000-4D32-A249-5030B073A9FA}" type="sibTrans" cxnId="{795E7A26-51BA-4D97-9028-557669907FED}">
      <dgm:prSet/>
      <dgm:spPr/>
      <dgm:t>
        <a:bodyPr/>
        <a:lstStyle/>
        <a:p>
          <a:endParaRPr lang="ru-RU"/>
        </a:p>
      </dgm:t>
    </dgm:pt>
    <dgm:pt modelId="{641EF3F3-E158-4331-AEF5-B4CFA7CB0C7E}">
      <dgm:prSet phldrT="[Текст]" custT="1"/>
      <dgm:spPr/>
      <dgm:t>
        <a:bodyPr/>
        <a:lstStyle/>
        <a:p>
          <a:r>
            <a:rPr lang="fr-FR" sz="2400" b="1" i="0" dirty="0" smtClean="0">
              <a:solidFill>
                <a:schemeClr val="tx1"/>
              </a:solidFill>
              <a:latin typeface="Times New Roman" pitchFamily="18" charset="0"/>
              <a:cs typeface="Times New Roman" pitchFamily="18" charset="0"/>
              <a:hlinkClick xmlns:r="http://schemas.openxmlformats.org/officeDocument/2006/relationships" r:id="rId2"/>
            </a:rPr>
            <a:t>QANU - Quality Assurance Netherlands Universities, Utrecht</a:t>
          </a:r>
          <a:endParaRPr lang="ru-RU" sz="2300" dirty="0"/>
        </a:p>
      </dgm:t>
    </dgm:pt>
    <dgm:pt modelId="{2AFFC822-7AC6-46D8-8A27-0492A0317704}" type="parTrans" cxnId="{2D3041D1-42AB-4346-91D7-EACAA99B4D0A}">
      <dgm:prSet/>
      <dgm:spPr/>
      <dgm:t>
        <a:bodyPr/>
        <a:lstStyle/>
        <a:p>
          <a:endParaRPr lang="ru-RU"/>
        </a:p>
      </dgm:t>
    </dgm:pt>
    <dgm:pt modelId="{486B2E08-F2A0-4122-822B-E98A8BF665E2}" type="sibTrans" cxnId="{2D3041D1-42AB-4346-91D7-EACAA99B4D0A}">
      <dgm:prSet/>
      <dgm:spPr/>
      <dgm:t>
        <a:bodyPr/>
        <a:lstStyle/>
        <a:p>
          <a:endParaRPr lang="ru-RU"/>
        </a:p>
      </dgm:t>
    </dgm:pt>
    <dgm:pt modelId="{FCC7017B-25DB-415B-B1E5-7A61F542013D}">
      <dgm:prSet phldrT="[Текст]" phldr="1" custT="1"/>
      <dgm:spPr/>
      <dgm:t>
        <a:bodyPr/>
        <a:lstStyle/>
        <a:p>
          <a:endParaRPr lang="ru-RU" sz="2400" b="1" dirty="0">
            <a:solidFill>
              <a:schemeClr val="tx1"/>
            </a:solidFill>
            <a:latin typeface="Times New Roman" pitchFamily="18" charset="0"/>
            <a:cs typeface="Times New Roman" pitchFamily="18" charset="0"/>
          </a:endParaRPr>
        </a:p>
      </dgm:t>
    </dgm:pt>
    <dgm:pt modelId="{AA33EA92-C9F1-4599-B999-3867747D446A}" type="parTrans" cxnId="{B8A12B8B-C085-491A-B9C5-367A7E7E314F}">
      <dgm:prSet/>
      <dgm:spPr/>
      <dgm:t>
        <a:bodyPr/>
        <a:lstStyle/>
        <a:p>
          <a:endParaRPr lang="ru-RU"/>
        </a:p>
      </dgm:t>
    </dgm:pt>
    <dgm:pt modelId="{C2634117-7F2D-43E6-9DF1-E42FE895587B}" type="sibTrans" cxnId="{B8A12B8B-C085-491A-B9C5-367A7E7E314F}">
      <dgm:prSet/>
      <dgm:spPr/>
      <dgm:t>
        <a:bodyPr/>
        <a:lstStyle/>
        <a:p>
          <a:endParaRPr lang="ru-RU"/>
        </a:p>
      </dgm:t>
    </dgm:pt>
    <dgm:pt modelId="{EE8A92C3-C8AF-40A1-80D4-EB8062804236}" type="pres">
      <dgm:prSet presAssocID="{7E92A77F-E236-4F0D-90BE-54E7F729CD93}" presName="linear" presStyleCnt="0">
        <dgm:presLayoutVars>
          <dgm:dir/>
          <dgm:resizeHandles val="exact"/>
        </dgm:presLayoutVars>
      </dgm:prSet>
      <dgm:spPr/>
      <dgm:t>
        <a:bodyPr/>
        <a:lstStyle/>
        <a:p>
          <a:endParaRPr lang="ru-RU"/>
        </a:p>
      </dgm:t>
    </dgm:pt>
    <dgm:pt modelId="{D1C48A00-7457-47C6-AEF7-2328B8ED0430}" type="pres">
      <dgm:prSet presAssocID="{CA4AA1E5-781B-4069-8B3C-E97B450C882E}" presName="comp" presStyleCnt="0"/>
      <dgm:spPr/>
    </dgm:pt>
    <dgm:pt modelId="{0F892639-C1BE-452A-955C-D931C2E84D9E}" type="pres">
      <dgm:prSet presAssocID="{CA4AA1E5-781B-4069-8B3C-E97B450C882E}" presName="box" presStyleLbl="node1" presStyleIdx="0" presStyleCnt="3"/>
      <dgm:spPr/>
      <dgm:t>
        <a:bodyPr/>
        <a:lstStyle/>
        <a:p>
          <a:endParaRPr lang="ru-RU"/>
        </a:p>
      </dgm:t>
    </dgm:pt>
    <dgm:pt modelId="{77D234F2-6AF5-49D1-840F-4FD52BCF00BE}" type="pres">
      <dgm:prSet presAssocID="{CA4AA1E5-781B-4069-8B3C-E97B450C882E}" presName="img" presStyleLbl="fgImgPlace1" presStyleIdx="0" presStyleCnt="3"/>
      <dgm:spPr/>
    </dgm:pt>
    <dgm:pt modelId="{B9C84E99-A589-4C6B-BD33-33CD9A75473D}" type="pres">
      <dgm:prSet presAssocID="{CA4AA1E5-781B-4069-8B3C-E97B450C882E}" presName="text" presStyleLbl="node1" presStyleIdx="0" presStyleCnt="3">
        <dgm:presLayoutVars>
          <dgm:bulletEnabled val="1"/>
        </dgm:presLayoutVars>
      </dgm:prSet>
      <dgm:spPr/>
      <dgm:t>
        <a:bodyPr/>
        <a:lstStyle/>
        <a:p>
          <a:endParaRPr lang="ru-RU"/>
        </a:p>
      </dgm:t>
    </dgm:pt>
    <dgm:pt modelId="{087F80B7-0688-4849-9A31-91ABBFEFCE45}" type="pres">
      <dgm:prSet presAssocID="{ADF1E888-776E-4AE2-96C2-B332BACAA16B}" presName="spacer" presStyleCnt="0"/>
      <dgm:spPr/>
    </dgm:pt>
    <dgm:pt modelId="{B8301D7F-FA6A-4674-83E3-BAD136B116CD}" type="pres">
      <dgm:prSet presAssocID="{31C2DAA6-0BD1-4365-B7ED-0CA2E842F8F5}" presName="comp" presStyleCnt="0"/>
      <dgm:spPr/>
    </dgm:pt>
    <dgm:pt modelId="{D0EE8E87-9A86-4DA4-A74A-F6B142B17E28}" type="pres">
      <dgm:prSet presAssocID="{31C2DAA6-0BD1-4365-B7ED-0CA2E842F8F5}" presName="box" presStyleLbl="node1" presStyleIdx="1" presStyleCnt="3"/>
      <dgm:spPr/>
      <dgm:t>
        <a:bodyPr/>
        <a:lstStyle/>
        <a:p>
          <a:endParaRPr lang="ru-RU"/>
        </a:p>
      </dgm:t>
    </dgm:pt>
    <dgm:pt modelId="{C0B23651-F32B-4132-BE62-4A783463F4A4}" type="pres">
      <dgm:prSet presAssocID="{31C2DAA6-0BD1-4365-B7ED-0CA2E842F8F5}" presName="img" presStyleLbl="fgImgPlace1" presStyleIdx="1" presStyleCnt="3"/>
      <dgm:spPr/>
    </dgm:pt>
    <dgm:pt modelId="{D5F3F077-1ACF-4208-A77B-F1D90C163963}" type="pres">
      <dgm:prSet presAssocID="{31C2DAA6-0BD1-4365-B7ED-0CA2E842F8F5}" presName="text" presStyleLbl="node1" presStyleIdx="1" presStyleCnt="3">
        <dgm:presLayoutVars>
          <dgm:bulletEnabled val="1"/>
        </dgm:presLayoutVars>
      </dgm:prSet>
      <dgm:spPr/>
      <dgm:t>
        <a:bodyPr/>
        <a:lstStyle/>
        <a:p>
          <a:endParaRPr lang="ru-RU"/>
        </a:p>
      </dgm:t>
    </dgm:pt>
    <dgm:pt modelId="{DF49216B-CA62-4AFA-86FE-FDA4F40441DA}" type="pres">
      <dgm:prSet presAssocID="{5D7E95B3-5CEE-4601-9EAE-640A25C3DFE5}" presName="spacer" presStyleCnt="0"/>
      <dgm:spPr/>
    </dgm:pt>
    <dgm:pt modelId="{27743E5F-8384-4023-8FE0-B0CA84ADADA9}" type="pres">
      <dgm:prSet presAssocID="{641EF3F3-E158-4331-AEF5-B4CFA7CB0C7E}" presName="comp" presStyleCnt="0"/>
      <dgm:spPr/>
    </dgm:pt>
    <dgm:pt modelId="{F4CDA752-0334-48DD-ACE9-3BB330AFBA25}" type="pres">
      <dgm:prSet presAssocID="{641EF3F3-E158-4331-AEF5-B4CFA7CB0C7E}" presName="box" presStyleLbl="node1" presStyleIdx="2" presStyleCnt="3"/>
      <dgm:spPr/>
      <dgm:t>
        <a:bodyPr/>
        <a:lstStyle/>
        <a:p>
          <a:endParaRPr lang="ru-RU"/>
        </a:p>
      </dgm:t>
    </dgm:pt>
    <dgm:pt modelId="{DC2617B1-F190-4B80-9F40-C08E0100F814}" type="pres">
      <dgm:prSet presAssocID="{641EF3F3-E158-4331-AEF5-B4CFA7CB0C7E}" presName="img" presStyleLbl="fgImgPlace1" presStyleIdx="2" presStyleCnt="3"/>
      <dgm:spPr/>
    </dgm:pt>
    <dgm:pt modelId="{3AE73D4F-D1BA-4BD2-8B70-B4CFEB671EC3}" type="pres">
      <dgm:prSet presAssocID="{641EF3F3-E158-4331-AEF5-B4CFA7CB0C7E}" presName="text" presStyleLbl="node1" presStyleIdx="2" presStyleCnt="3">
        <dgm:presLayoutVars>
          <dgm:bulletEnabled val="1"/>
        </dgm:presLayoutVars>
      </dgm:prSet>
      <dgm:spPr/>
      <dgm:t>
        <a:bodyPr/>
        <a:lstStyle/>
        <a:p>
          <a:endParaRPr lang="ru-RU"/>
        </a:p>
      </dgm:t>
    </dgm:pt>
  </dgm:ptLst>
  <dgm:cxnLst>
    <dgm:cxn modelId="{BD1515B4-6F16-43CF-92CB-7848D15AB843}" srcId="{7E92A77F-E236-4F0D-90BE-54E7F729CD93}" destId="{CA4AA1E5-781B-4069-8B3C-E97B450C882E}" srcOrd="0" destOrd="0" parTransId="{DD85F0CF-2B34-4238-A015-A19821E156D3}" sibTransId="{ADF1E888-776E-4AE2-96C2-B332BACAA16B}"/>
    <dgm:cxn modelId="{B3EE4189-98B1-4DFA-A046-7E83B1EB31BE}" type="presOf" srcId="{641EF3F3-E158-4331-AEF5-B4CFA7CB0C7E}" destId="{3AE73D4F-D1BA-4BD2-8B70-B4CFEB671EC3}" srcOrd="1" destOrd="0" presId="urn:microsoft.com/office/officeart/2005/8/layout/vList4#1"/>
    <dgm:cxn modelId="{8D506EA9-3773-4533-804B-D38FECE38371}" type="presOf" srcId="{4B197F7A-3B7F-402F-B1A3-630F44067631}" destId="{0F892639-C1BE-452A-955C-D931C2E84D9E}" srcOrd="0" destOrd="1" presId="urn:microsoft.com/office/officeart/2005/8/layout/vList4#1"/>
    <dgm:cxn modelId="{ADDC1E08-4D55-49EB-9F26-2F1F51AB31B2}" type="presOf" srcId="{4B197F7A-3B7F-402F-B1A3-630F44067631}" destId="{B9C84E99-A589-4C6B-BD33-33CD9A75473D}" srcOrd="1" destOrd="1" presId="urn:microsoft.com/office/officeart/2005/8/layout/vList4#1"/>
    <dgm:cxn modelId="{60BE3E09-10EB-4DF2-95C3-4E0CB508A5D7}" type="presOf" srcId="{65BC6442-7306-4109-A4F9-D4E418D9C74E}" destId="{D5F3F077-1ACF-4208-A77B-F1D90C163963}" srcOrd="1" destOrd="1" presId="urn:microsoft.com/office/officeart/2005/8/layout/vList4#1"/>
    <dgm:cxn modelId="{7026A863-712F-4439-B3F7-02B378943EA7}" srcId="{7E92A77F-E236-4F0D-90BE-54E7F729CD93}" destId="{31C2DAA6-0BD1-4365-B7ED-0CA2E842F8F5}" srcOrd="1" destOrd="0" parTransId="{5E0EDDC3-490D-46BE-B00C-BCAF80F56032}" sibTransId="{5D7E95B3-5CEE-4601-9EAE-640A25C3DFE5}"/>
    <dgm:cxn modelId="{FEC1A864-69BE-474A-B9F5-A66F5C87232E}" type="presOf" srcId="{31C2DAA6-0BD1-4365-B7ED-0CA2E842F8F5}" destId="{D0EE8E87-9A86-4DA4-A74A-F6B142B17E28}" srcOrd="0" destOrd="0" presId="urn:microsoft.com/office/officeart/2005/8/layout/vList4#1"/>
    <dgm:cxn modelId="{5A90BC3D-D441-4748-AF87-E0398E1E6545}" type="presOf" srcId="{FCC7017B-25DB-415B-B1E5-7A61F542013D}" destId="{3AE73D4F-D1BA-4BD2-8B70-B4CFEB671EC3}" srcOrd="1" destOrd="1" presId="urn:microsoft.com/office/officeart/2005/8/layout/vList4#1"/>
    <dgm:cxn modelId="{ECE9BFC1-D58A-4980-AAE4-8C72463E8667}" type="presOf" srcId="{641EF3F3-E158-4331-AEF5-B4CFA7CB0C7E}" destId="{F4CDA752-0334-48DD-ACE9-3BB330AFBA25}" srcOrd="0" destOrd="0" presId="urn:microsoft.com/office/officeart/2005/8/layout/vList4#1"/>
    <dgm:cxn modelId="{795E7A26-51BA-4D97-9028-557669907FED}" srcId="{31C2DAA6-0BD1-4365-B7ED-0CA2E842F8F5}" destId="{65BC6442-7306-4109-A4F9-D4E418D9C74E}" srcOrd="0" destOrd="0" parTransId="{782893CF-E4E2-412C-982A-976C38DC9340}" sibTransId="{2ADF3146-7000-4D32-A249-5030B073A9FA}"/>
    <dgm:cxn modelId="{17AC1247-E642-474C-9C83-D8E975045243}" type="presOf" srcId="{350C5D3A-F486-4ED8-A61A-32C89993D645}" destId="{B9C84E99-A589-4C6B-BD33-33CD9A75473D}" srcOrd="1" destOrd="2" presId="urn:microsoft.com/office/officeart/2005/8/layout/vList4#1"/>
    <dgm:cxn modelId="{3F8881F1-3665-4DC0-BD6B-86F1C50E897C}" srcId="{CA4AA1E5-781B-4069-8B3C-E97B450C882E}" destId="{350C5D3A-F486-4ED8-A61A-32C89993D645}" srcOrd="1" destOrd="0" parTransId="{2002E169-6F1F-43E8-AB51-1633A0319CA2}" sibTransId="{78C2E68C-A132-4BD3-8BCF-F76B1FFAF1E9}"/>
    <dgm:cxn modelId="{2B1EB60B-DAC5-4EC2-BDF6-97A5B4268F82}" type="presOf" srcId="{CA4AA1E5-781B-4069-8B3C-E97B450C882E}" destId="{B9C84E99-A589-4C6B-BD33-33CD9A75473D}" srcOrd="1" destOrd="0" presId="urn:microsoft.com/office/officeart/2005/8/layout/vList4#1"/>
    <dgm:cxn modelId="{1722D3C4-DE97-4E70-8BDD-034F7260A6E2}" srcId="{CA4AA1E5-781B-4069-8B3C-E97B450C882E}" destId="{4B197F7A-3B7F-402F-B1A3-630F44067631}" srcOrd="0" destOrd="0" parTransId="{E497E9E1-1BD1-4F02-A97E-EA9E7E552CAE}" sibTransId="{AB55B15C-62D0-447A-A28C-5295DA2CA817}"/>
    <dgm:cxn modelId="{18711D7F-B55E-43C7-B1A9-4EC433F36E41}" type="presOf" srcId="{350C5D3A-F486-4ED8-A61A-32C89993D645}" destId="{0F892639-C1BE-452A-955C-D931C2E84D9E}" srcOrd="0" destOrd="2" presId="urn:microsoft.com/office/officeart/2005/8/layout/vList4#1"/>
    <dgm:cxn modelId="{386F6848-FAF2-4C51-8DA3-62E7B1EADBC2}" type="presOf" srcId="{CA4AA1E5-781B-4069-8B3C-E97B450C882E}" destId="{0F892639-C1BE-452A-955C-D931C2E84D9E}" srcOrd="0" destOrd="0" presId="urn:microsoft.com/office/officeart/2005/8/layout/vList4#1"/>
    <dgm:cxn modelId="{33B0A7F3-917F-4157-91BD-9FCA1DF8F984}" type="presOf" srcId="{FCC7017B-25DB-415B-B1E5-7A61F542013D}" destId="{F4CDA752-0334-48DD-ACE9-3BB330AFBA25}" srcOrd="0" destOrd="1" presId="urn:microsoft.com/office/officeart/2005/8/layout/vList4#1"/>
    <dgm:cxn modelId="{147317D3-86EA-4065-9852-CEECC489C9C8}" type="presOf" srcId="{65BC6442-7306-4109-A4F9-D4E418D9C74E}" destId="{D0EE8E87-9A86-4DA4-A74A-F6B142B17E28}" srcOrd="0" destOrd="1" presId="urn:microsoft.com/office/officeart/2005/8/layout/vList4#1"/>
    <dgm:cxn modelId="{2D3041D1-42AB-4346-91D7-EACAA99B4D0A}" srcId="{7E92A77F-E236-4F0D-90BE-54E7F729CD93}" destId="{641EF3F3-E158-4331-AEF5-B4CFA7CB0C7E}" srcOrd="2" destOrd="0" parTransId="{2AFFC822-7AC6-46D8-8A27-0492A0317704}" sibTransId="{486B2E08-F2A0-4122-822B-E98A8BF665E2}"/>
    <dgm:cxn modelId="{C3C9BE10-C5AC-4CE8-B8AC-1FAD6B17CA59}" type="presOf" srcId="{31C2DAA6-0BD1-4365-B7ED-0CA2E842F8F5}" destId="{D5F3F077-1ACF-4208-A77B-F1D90C163963}" srcOrd="1" destOrd="0" presId="urn:microsoft.com/office/officeart/2005/8/layout/vList4#1"/>
    <dgm:cxn modelId="{B8A12B8B-C085-491A-B9C5-367A7E7E314F}" srcId="{641EF3F3-E158-4331-AEF5-B4CFA7CB0C7E}" destId="{FCC7017B-25DB-415B-B1E5-7A61F542013D}" srcOrd="0" destOrd="0" parTransId="{AA33EA92-C9F1-4599-B999-3867747D446A}" sibTransId="{C2634117-7F2D-43E6-9DF1-E42FE895587B}"/>
    <dgm:cxn modelId="{08093254-20E6-406C-9FF7-F2F1B7A81261}" type="presOf" srcId="{7E92A77F-E236-4F0D-90BE-54E7F729CD93}" destId="{EE8A92C3-C8AF-40A1-80D4-EB8062804236}" srcOrd="0" destOrd="0" presId="urn:microsoft.com/office/officeart/2005/8/layout/vList4#1"/>
    <dgm:cxn modelId="{8A5C9A6C-3C67-45A4-92A5-82B6B5C4E75E}" type="presParOf" srcId="{EE8A92C3-C8AF-40A1-80D4-EB8062804236}" destId="{D1C48A00-7457-47C6-AEF7-2328B8ED0430}" srcOrd="0" destOrd="0" presId="urn:microsoft.com/office/officeart/2005/8/layout/vList4#1"/>
    <dgm:cxn modelId="{8D079904-2D49-4B7A-95DE-3980271DC8B9}" type="presParOf" srcId="{D1C48A00-7457-47C6-AEF7-2328B8ED0430}" destId="{0F892639-C1BE-452A-955C-D931C2E84D9E}" srcOrd="0" destOrd="0" presId="urn:microsoft.com/office/officeart/2005/8/layout/vList4#1"/>
    <dgm:cxn modelId="{634D5CAA-CE13-4689-9804-B838257ED615}" type="presParOf" srcId="{D1C48A00-7457-47C6-AEF7-2328B8ED0430}" destId="{77D234F2-6AF5-49D1-840F-4FD52BCF00BE}" srcOrd="1" destOrd="0" presId="urn:microsoft.com/office/officeart/2005/8/layout/vList4#1"/>
    <dgm:cxn modelId="{C866451E-26D2-4C41-9BC9-E7A4122B7DA8}" type="presParOf" srcId="{D1C48A00-7457-47C6-AEF7-2328B8ED0430}" destId="{B9C84E99-A589-4C6B-BD33-33CD9A75473D}" srcOrd="2" destOrd="0" presId="urn:microsoft.com/office/officeart/2005/8/layout/vList4#1"/>
    <dgm:cxn modelId="{69334214-C932-48E2-8B65-DB6A012F879B}" type="presParOf" srcId="{EE8A92C3-C8AF-40A1-80D4-EB8062804236}" destId="{087F80B7-0688-4849-9A31-91ABBFEFCE45}" srcOrd="1" destOrd="0" presId="urn:microsoft.com/office/officeart/2005/8/layout/vList4#1"/>
    <dgm:cxn modelId="{17065BFE-9B56-41EE-8B06-37ED8ACD4B86}" type="presParOf" srcId="{EE8A92C3-C8AF-40A1-80D4-EB8062804236}" destId="{B8301D7F-FA6A-4674-83E3-BAD136B116CD}" srcOrd="2" destOrd="0" presId="urn:microsoft.com/office/officeart/2005/8/layout/vList4#1"/>
    <dgm:cxn modelId="{EA8610A2-4DD5-400A-97A8-3BB2BE096709}" type="presParOf" srcId="{B8301D7F-FA6A-4674-83E3-BAD136B116CD}" destId="{D0EE8E87-9A86-4DA4-A74A-F6B142B17E28}" srcOrd="0" destOrd="0" presId="urn:microsoft.com/office/officeart/2005/8/layout/vList4#1"/>
    <dgm:cxn modelId="{971FDCA2-3C61-4B49-BD98-2A587C1B7950}" type="presParOf" srcId="{B8301D7F-FA6A-4674-83E3-BAD136B116CD}" destId="{C0B23651-F32B-4132-BE62-4A783463F4A4}" srcOrd="1" destOrd="0" presId="urn:microsoft.com/office/officeart/2005/8/layout/vList4#1"/>
    <dgm:cxn modelId="{51B36127-76FE-4C31-B8C6-EDA1474311C9}" type="presParOf" srcId="{B8301D7F-FA6A-4674-83E3-BAD136B116CD}" destId="{D5F3F077-1ACF-4208-A77B-F1D90C163963}" srcOrd="2" destOrd="0" presId="urn:microsoft.com/office/officeart/2005/8/layout/vList4#1"/>
    <dgm:cxn modelId="{878DFB11-C547-46AC-A40E-7FDBDC608D22}" type="presParOf" srcId="{EE8A92C3-C8AF-40A1-80D4-EB8062804236}" destId="{DF49216B-CA62-4AFA-86FE-FDA4F40441DA}" srcOrd="3" destOrd="0" presId="urn:microsoft.com/office/officeart/2005/8/layout/vList4#1"/>
    <dgm:cxn modelId="{CFA70375-B1F2-412B-BE6B-C2CA2BA344FB}" type="presParOf" srcId="{EE8A92C3-C8AF-40A1-80D4-EB8062804236}" destId="{27743E5F-8384-4023-8FE0-B0CA84ADADA9}" srcOrd="4" destOrd="0" presId="urn:microsoft.com/office/officeart/2005/8/layout/vList4#1"/>
    <dgm:cxn modelId="{6A1FF411-A816-41E1-B66A-8D468635621F}" type="presParOf" srcId="{27743E5F-8384-4023-8FE0-B0CA84ADADA9}" destId="{F4CDA752-0334-48DD-ACE9-3BB330AFBA25}" srcOrd="0" destOrd="0" presId="urn:microsoft.com/office/officeart/2005/8/layout/vList4#1"/>
    <dgm:cxn modelId="{B0AF2481-B24F-4D6E-9DF3-7A5638F058F1}" type="presParOf" srcId="{27743E5F-8384-4023-8FE0-B0CA84ADADA9}" destId="{DC2617B1-F190-4B80-9F40-C08E0100F814}" srcOrd="1" destOrd="0" presId="urn:microsoft.com/office/officeart/2005/8/layout/vList4#1"/>
    <dgm:cxn modelId="{1A0A59F9-1C64-4771-9AF5-D32AC0FB9B4C}" type="presParOf" srcId="{27743E5F-8384-4023-8FE0-B0CA84ADADA9}" destId="{3AE73D4F-D1BA-4BD2-8B70-B4CFEB671EC3}"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92639-C1BE-452A-955C-D931C2E84D9E}">
      <dsp:nvSpPr>
        <dsp:cNvPr id="0" name=""/>
        <dsp:cNvSpPr/>
      </dsp:nvSpPr>
      <dsp:spPr>
        <a:xfrm>
          <a:off x="0" y="0"/>
          <a:ext cx="7915275" cy="11365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977900">
            <a:lnSpc>
              <a:spcPct val="90000"/>
            </a:lnSpc>
            <a:spcBef>
              <a:spcPct val="0"/>
            </a:spcBef>
            <a:spcAft>
              <a:spcPct val="35000"/>
            </a:spcAft>
          </a:pPr>
          <a:endParaRPr lang="ru-RU" sz="2200" kern="1200"/>
        </a:p>
        <a:p>
          <a:pPr marL="228600" lvl="1" indent="-228600" algn="l" defTabSz="1066800">
            <a:lnSpc>
              <a:spcPct val="90000"/>
            </a:lnSpc>
            <a:spcBef>
              <a:spcPct val="0"/>
            </a:spcBef>
            <a:spcAft>
              <a:spcPct val="15000"/>
            </a:spcAft>
            <a:buChar char="••"/>
          </a:pPr>
          <a:r>
            <a:rPr lang="en-US" sz="2400" b="1" kern="1200" dirty="0" smtClean="0">
              <a:solidFill>
                <a:schemeClr val="tx1"/>
              </a:solidFill>
              <a:latin typeface="Times New Roman" pitchFamily="18" charset="0"/>
              <a:cs typeface="Times New Roman" pitchFamily="18" charset="0"/>
            </a:rPr>
            <a:t>NQA – Netherlands Quality Agency, Utrecht</a:t>
          </a:r>
          <a:endParaRPr lang="ru-RU" sz="2400" b="1" kern="1200" dirty="0">
            <a:solidFill>
              <a:schemeClr val="tx1"/>
            </a:solidFill>
          </a:endParaRPr>
        </a:p>
        <a:p>
          <a:pPr marL="171450" lvl="1" indent="-171450" algn="l" defTabSz="755650">
            <a:lnSpc>
              <a:spcPct val="90000"/>
            </a:lnSpc>
            <a:spcBef>
              <a:spcPct val="0"/>
            </a:spcBef>
            <a:spcAft>
              <a:spcPct val="15000"/>
            </a:spcAft>
            <a:buChar char="••"/>
          </a:pPr>
          <a:endParaRPr lang="ru-RU" sz="1700" kern="1200" dirty="0"/>
        </a:p>
      </dsp:txBody>
      <dsp:txXfrm>
        <a:off x="1696710" y="0"/>
        <a:ext cx="6218564" cy="1136550"/>
      </dsp:txXfrm>
    </dsp:sp>
    <dsp:sp modelId="{77D234F2-6AF5-49D1-840F-4FD52BCF00BE}">
      <dsp:nvSpPr>
        <dsp:cNvPr id="0" name=""/>
        <dsp:cNvSpPr/>
      </dsp:nvSpPr>
      <dsp:spPr>
        <a:xfrm>
          <a:off x="113655" y="113655"/>
          <a:ext cx="1583055" cy="90924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EE8E87-9A86-4DA4-A74A-F6B142B17E28}">
      <dsp:nvSpPr>
        <dsp:cNvPr id="0" name=""/>
        <dsp:cNvSpPr/>
      </dsp:nvSpPr>
      <dsp:spPr>
        <a:xfrm>
          <a:off x="0" y="1250206"/>
          <a:ext cx="7915275" cy="11365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i="0" u="sng" kern="120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hlinkClick xmlns:r="http://schemas.openxmlformats.org/officeDocument/2006/relationships" r:id="rId1"/>
            </a:rPr>
            <a:t>NVAO - Accreditation Organisation of the Netherlands and Flanders, The Hague</a:t>
          </a:r>
          <a:endParaRPr lang="ru-RU" sz="1800" kern="1200" dirty="0"/>
        </a:p>
        <a:p>
          <a:pPr marL="114300" lvl="1" indent="-114300" algn="l" defTabSz="622300">
            <a:lnSpc>
              <a:spcPct val="90000"/>
            </a:lnSpc>
            <a:spcBef>
              <a:spcPct val="0"/>
            </a:spcBef>
            <a:spcAft>
              <a:spcPct val="15000"/>
            </a:spcAft>
            <a:buChar char="••"/>
          </a:pPr>
          <a:endParaRPr lang="ru-RU" sz="1400" kern="1200" dirty="0"/>
        </a:p>
      </dsp:txBody>
      <dsp:txXfrm>
        <a:off x="1696710" y="1250206"/>
        <a:ext cx="6218564" cy="1136550"/>
      </dsp:txXfrm>
    </dsp:sp>
    <dsp:sp modelId="{C0B23651-F32B-4132-BE62-4A783463F4A4}">
      <dsp:nvSpPr>
        <dsp:cNvPr id="0" name=""/>
        <dsp:cNvSpPr/>
      </dsp:nvSpPr>
      <dsp:spPr>
        <a:xfrm>
          <a:off x="113655" y="1363861"/>
          <a:ext cx="1583055" cy="90924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CDA752-0334-48DD-ACE9-3BB330AFBA25}">
      <dsp:nvSpPr>
        <dsp:cNvPr id="0" name=""/>
        <dsp:cNvSpPr/>
      </dsp:nvSpPr>
      <dsp:spPr>
        <a:xfrm>
          <a:off x="0" y="2500412"/>
          <a:ext cx="7915275" cy="11365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fr-FR" sz="2400" b="1" i="0" kern="1200" dirty="0" smtClean="0">
              <a:solidFill>
                <a:schemeClr val="tx1"/>
              </a:solidFill>
              <a:latin typeface="Times New Roman" pitchFamily="18" charset="0"/>
              <a:cs typeface="Times New Roman" pitchFamily="18" charset="0"/>
              <a:hlinkClick xmlns:r="http://schemas.openxmlformats.org/officeDocument/2006/relationships" r:id="rId2"/>
            </a:rPr>
            <a:t>QANU - Quality Assurance Netherlands Universities, Utrecht</a:t>
          </a:r>
          <a:endParaRPr lang="ru-RU" sz="2300" kern="1200" dirty="0"/>
        </a:p>
        <a:p>
          <a:pPr marL="228600" lvl="1" indent="-228600" algn="l" defTabSz="1066800">
            <a:lnSpc>
              <a:spcPct val="90000"/>
            </a:lnSpc>
            <a:spcBef>
              <a:spcPct val="0"/>
            </a:spcBef>
            <a:spcAft>
              <a:spcPct val="15000"/>
            </a:spcAft>
            <a:buChar char="••"/>
          </a:pPr>
          <a:endParaRPr lang="ru-RU" sz="2400" b="1" kern="1200" dirty="0">
            <a:solidFill>
              <a:schemeClr val="tx1"/>
            </a:solidFill>
            <a:latin typeface="Times New Roman" pitchFamily="18" charset="0"/>
            <a:cs typeface="Times New Roman" pitchFamily="18" charset="0"/>
          </a:endParaRPr>
        </a:p>
      </dsp:txBody>
      <dsp:txXfrm>
        <a:off x="1696710" y="2500412"/>
        <a:ext cx="6218564" cy="1136550"/>
      </dsp:txXfrm>
    </dsp:sp>
    <dsp:sp modelId="{DC2617B1-F190-4B80-9F40-C08E0100F814}">
      <dsp:nvSpPr>
        <dsp:cNvPr id="0" name=""/>
        <dsp:cNvSpPr/>
      </dsp:nvSpPr>
      <dsp:spPr>
        <a:xfrm>
          <a:off x="113655" y="2614067"/>
          <a:ext cx="1583055" cy="909240"/>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393861-A8B2-4530-B5AB-70F20F11B715}" type="datetimeFigureOut">
              <a:rPr lang="uk-UA" smtClean="0"/>
              <a:pPr/>
              <a:t>17.01.2020</a:t>
            </a:fld>
            <a:endParaRPr lang="uk-UA"/>
          </a:p>
        </p:txBody>
      </p:sp>
      <p:sp>
        <p:nvSpPr>
          <p:cNvPr id="4" name="Місце для нижнього колонтитула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5" name="Місце для номера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20F1AF-F046-491A-83EE-AFCB36CA5E5A}" type="slidenum">
              <a:rPr lang="uk-UA" smtClean="0"/>
              <a:pPr/>
              <a:t>‹№›</a:t>
            </a:fld>
            <a:endParaRPr lang="uk-UA"/>
          </a:p>
        </p:txBody>
      </p:sp>
    </p:spTree>
    <p:extLst>
      <p:ext uri="{BB962C8B-B14F-4D97-AF65-F5344CB8AC3E}">
        <p14:creationId xmlns:p14="http://schemas.microsoft.com/office/powerpoint/2010/main" val="3479602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FA42D-5D17-426A-BDB2-7BF3AA4480FA}" type="datetimeFigureOut">
              <a:rPr lang="uk-UA" smtClean="0"/>
              <a:pPr/>
              <a:t>17.01.2020</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32DCA-BC52-4FB1-B458-3F6B5BF8894E}" type="slidenum">
              <a:rPr lang="uk-UA" smtClean="0"/>
              <a:pPr/>
              <a:t>‹№›</a:t>
            </a:fld>
            <a:endParaRPr lang="uk-UA"/>
          </a:p>
        </p:txBody>
      </p:sp>
    </p:spTree>
    <p:extLst>
      <p:ext uri="{BB962C8B-B14F-4D97-AF65-F5344CB8AC3E}">
        <p14:creationId xmlns:p14="http://schemas.microsoft.com/office/powerpoint/2010/main" val="209386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1" name="Freeform 6"/>
          <p:cNvSpPr/>
          <p:nvPr/>
        </p:nvSpPr>
        <p:spPr bwMode="auto">
          <a:xfrm>
            <a:off x="0" y="0"/>
            <a:ext cx="9144000" cy="507708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52"/>
            <a:ext cx="7929000" cy="2971051"/>
          </a:xfrm>
        </p:spPr>
        <p:txBody>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uk-UA" smtClean="0"/>
              <a:t>Зразок підзаголовка</a:t>
            </a:r>
            <a:endParaRPr lang="en-US" dirty="0"/>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2914"/>
            <a:ext cx="9144000" cy="1624053"/>
          </a:xfrm>
          <a:prstGeom prst="rect">
            <a:avLst/>
          </a:prstGeom>
        </p:spPr>
      </p:pic>
      <p:pic>
        <p:nvPicPr>
          <p:cNvPr id="8" name="Рисунок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00" y="54000"/>
            <a:ext cx="1070450" cy="1307716"/>
          </a:xfrm>
          <a:prstGeom prst="rect">
            <a:avLst/>
          </a:prstGeom>
        </p:spPr>
      </p:pic>
      <p:sp>
        <p:nvSpPr>
          <p:cNvPr id="7" name="Date Placeholder 3"/>
          <p:cNvSpPr>
            <a:spLocks noGrp="1"/>
          </p:cNvSpPr>
          <p:nvPr>
            <p:ph type="dt" sz="half" idx="10"/>
          </p:nvPr>
        </p:nvSpPr>
        <p:spPr>
          <a:xfrm>
            <a:off x="7000969" y="6362644"/>
            <a:ext cx="1007780" cy="365125"/>
          </a:xfrm>
        </p:spPr>
        <p:txBody>
          <a:bodyPr/>
          <a:lstStyle/>
          <a:p>
            <a:fld id="{0E3BFA2C-7A33-4FBC-A257-EE5216AF8EB8}" type="datetime1">
              <a:rPr lang="uk-UA" smtClean="0"/>
              <a:pPr/>
              <a:t>17.01.2020</a:t>
            </a:fld>
            <a:endParaRPr lang="en-US" dirty="0"/>
          </a:p>
        </p:txBody>
      </p:sp>
      <p:sp>
        <p:nvSpPr>
          <p:cNvPr id="9" name="Footer Placeholder 4"/>
          <p:cNvSpPr>
            <a:spLocks noGrp="1"/>
          </p:cNvSpPr>
          <p:nvPr>
            <p:ph type="ftr" sz="quarter" idx="11"/>
          </p:nvPr>
        </p:nvSpPr>
        <p:spPr>
          <a:xfrm>
            <a:off x="344814" y="6367535"/>
            <a:ext cx="6483240" cy="365125"/>
          </a:xfrm>
        </p:spPr>
        <p:txBody>
          <a:bodyPr/>
          <a:lstStyle>
            <a:lvl1pPr>
              <a:defRPr/>
            </a:lvl1pPr>
          </a:lstStyle>
          <a:p>
            <a:r>
              <a:rPr lang="ru-RU" smtClean="0"/>
              <a:t>ПІБ доповідача</a:t>
            </a:r>
            <a:endParaRPr lang="en-US" dirty="0"/>
          </a:p>
        </p:txBody>
      </p:sp>
      <p:sp>
        <p:nvSpPr>
          <p:cNvPr id="10" name="Slide Number Placeholder 5"/>
          <p:cNvSpPr>
            <a:spLocks noGrp="1"/>
          </p:cNvSpPr>
          <p:nvPr>
            <p:ph type="sldNum" sz="quarter" idx="12"/>
          </p:nvPr>
        </p:nvSpPr>
        <p:spPr>
          <a:xfrm>
            <a:off x="8008750" y="6237170"/>
            <a:ext cx="796616" cy="490599"/>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2" name="Freeform 6"/>
          <p:cNvSpPr>
            <a:spLocks noChangeAspect="1"/>
          </p:cNvSpPr>
          <p:nvPr/>
        </p:nvSpPr>
        <p:spPr bwMode="auto">
          <a:xfrm>
            <a:off x="1193800" y="446088"/>
            <a:ext cx="2743200" cy="1814655"/>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235075" y="446088"/>
            <a:ext cx="2660650" cy="1618396"/>
          </a:xfrm>
        </p:spPr>
        <p:txBody>
          <a:bodyPr anchor="b"/>
          <a:lstStyle>
            <a:lvl1pPr algn="l">
              <a:defRPr sz="2000" b="1"/>
            </a:lvl1pPr>
          </a:lstStyle>
          <a:p>
            <a:r>
              <a:rPr lang="uk-UA" dirty="0" smtClean="0"/>
              <a:t>Зразок заголовка</a:t>
            </a:r>
            <a:endParaRPr lang="en-US" dirty="0"/>
          </a:p>
        </p:txBody>
      </p:sp>
      <p:sp>
        <p:nvSpPr>
          <p:cNvPr id="3" name="Content Placeholder 2"/>
          <p:cNvSpPr>
            <a:spLocks noGrp="1"/>
          </p:cNvSpPr>
          <p:nvPr>
            <p:ph idx="1"/>
          </p:nvPr>
        </p:nvSpPr>
        <p:spPr>
          <a:xfrm>
            <a:off x="4216968" y="446093"/>
            <a:ext cx="4114234" cy="5414963"/>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04863" y="2260743"/>
            <a:ext cx="3090861" cy="3600311"/>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5FE2DCBD-6496-40B5-A4C0-2AEFC33746F7}" type="datetime1">
              <a:rPr lang="uk-UA" smtClean="0"/>
              <a:pPr/>
              <a:t>17.01.2020</a:t>
            </a:fld>
            <a:endParaRPr lang="en-US" dirty="0"/>
          </a:p>
        </p:txBody>
      </p:sp>
      <p:sp>
        <p:nvSpPr>
          <p:cNvPr id="6" name="Footer Placeholder 5"/>
          <p:cNvSpPr>
            <a:spLocks noGrp="1"/>
          </p:cNvSpPr>
          <p:nvPr>
            <p:ph type="ftr" sz="quarter" idx="11"/>
          </p:nvPr>
        </p:nvSpPr>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1" name="Рисунок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Pr>
        <a:gradFill>
          <a:gsLst>
            <a:gs pos="0">
              <a:schemeClr val="bg1">
                <a:tint val="84000"/>
                <a:shade val="90000"/>
                <a:satMod val="120000"/>
                <a:lumMod val="9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048" y="727527"/>
            <a:ext cx="3639741" cy="1617163"/>
          </a:xfrm>
        </p:spPr>
        <p:txBody>
          <a:bodyPr anchor="b">
            <a:normAutofit/>
          </a:bodyPr>
          <a:lstStyle>
            <a:lvl1pPr algn="l">
              <a:defRPr sz="2400" b="0"/>
            </a:lvl1pPr>
          </a:lstStyle>
          <a:p>
            <a:r>
              <a:rPr lang="uk-UA" smtClean="0"/>
              <a:t>Зразок заголовка</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11048" y="2344684"/>
            <a:ext cx="3639741" cy="3516365"/>
          </a:xfrm>
        </p:spPr>
        <p:txBody>
          <a:bodyPr anchor="t">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a:xfrm>
            <a:off x="2914360" y="6405507"/>
            <a:ext cx="732659" cy="365125"/>
          </a:xfrm>
        </p:spPr>
        <p:txBody>
          <a:bodyPr/>
          <a:lstStyle/>
          <a:p>
            <a:fld id="{1563A505-E0C2-4000-80D5-2F599E1980FF}" type="datetime1">
              <a:rPr lang="uk-UA" smtClean="0"/>
              <a:pPr/>
              <a:t>17.01.2020</a:t>
            </a:fld>
            <a:endParaRPr lang="en-US" dirty="0"/>
          </a:p>
        </p:txBody>
      </p:sp>
      <p:sp>
        <p:nvSpPr>
          <p:cNvPr id="6" name="Footer Placeholder 5"/>
          <p:cNvSpPr>
            <a:spLocks noGrp="1"/>
          </p:cNvSpPr>
          <p:nvPr>
            <p:ph type="ftr" sz="quarter" idx="11"/>
          </p:nvPr>
        </p:nvSpPr>
        <p:spPr>
          <a:xfrm>
            <a:off x="442797" y="6405507"/>
            <a:ext cx="2471560" cy="365125"/>
          </a:xfrm>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a:xfrm>
            <a:off x="3647017" y="6280033"/>
            <a:ext cx="796616" cy="490599"/>
          </a:xfrm>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7501" y="4800600"/>
            <a:ext cx="7921064" cy="566738"/>
          </a:xfrm>
        </p:spPr>
        <p:txBody>
          <a:bodyPr anchor="b">
            <a:normAutofit/>
          </a:bodyPr>
          <a:lstStyle>
            <a:lvl1pPr algn="l">
              <a:defRPr sz="2400" b="0"/>
            </a:lvl1pPr>
          </a:lstStyle>
          <a:p>
            <a:r>
              <a:rPr lang="uk-UA" smtClean="0"/>
              <a:t>Зразок заголовка</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7501" y="5367338"/>
            <a:ext cx="7921064" cy="493712"/>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BCBA3AB6-FFC7-4936-B75F-2FB2F91E8A75}" type="datetime1">
              <a:rPr lang="uk-UA" smtClean="0"/>
              <a:pPr/>
              <a:t>17.01.2020</a:t>
            </a:fld>
            <a:endParaRPr lang="en-US" dirty="0"/>
          </a:p>
        </p:txBody>
      </p:sp>
      <p:sp>
        <p:nvSpPr>
          <p:cNvPr id="6" name="Footer Placeholder 5"/>
          <p:cNvSpPr>
            <a:spLocks noGrp="1"/>
          </p:cNvSpPr>
          <p:nvPr>
            <p:ph type="ftr" sz="quarter" idx="11"/>
          </p:nvPr>
        </p:nvSpPr>
        <p:spPr/>
        <p:txBody>
          <a:body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490132"/>
            <a:ext cx="4919494" cy="283051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4200" b="1" cap="none"/>
            </a:lvl1pPr>
          </a:lstStyle>
          <a:p>
            <a:r>
              <a:rPr lang="uk-UA" smtClean="0"/>
              <a:t>Зразок заголовка</a:t>
            </a:r>
            <a:endParaRPr lang="en-US" dirty="0"/>
          </a:p>
        </p:txBody>
      </p:sp>
      <p:sp>
        <p:nvSpPr>
          <p:cNvPr id="3" name="Text Placeholder 2"/>
          <p:cNvSpPr>
            <a:spLocks noGrp="1"/>
          </p:cNvSpPr>
          <p:nvPr>
            <p:ph type="body" idx="1"/>
          </p:nvPr>
        </p:nvSpPr>
        <p:spPr>
          <a:xfrm>
            <a:off x="639894" y="4443685"/>
            <a:ext cx="4418726" cy="713241"/>
          </a:xfrm>
        </p:spPr>
        <p:txBody>
          <a:bodyPr anchor="t">
            <a:noAutofit/>
          </a:bodyPr>
          <a:lstStyle>
            <a:lvl1pPr marL="0" indent="0" algn="l">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uk-UA" smtClean="0"/>
              <a:t>Зразок тексту</a:t>
            </a:r>
          </a:p>
        </p:txBody>
      </p:sp>
      <p:sp>
        <p:nvSpPr>
          <p:cNvPr id="9" name="Text Placeholder 5"/>
          <p:cNvSpPr>
            <a:spLocks noGrp="1"/>
          </p:cNvSpPr>
          <p:nvPr>
            <p:ph type="body" sz="quarter" idx="16"/>
          </p:nvPr>
        </p:nvSpPr>
        <p:spPr>
          <a:xfrm>
            <a:off x="5680984" y="1490132"/>
            <a:ext cx="2857501" cy="3666794"/>
          </a:xfrm>
        </p:spPr>
        <p:txBody>
          <a:bodyPr anchor="t"/>
          <a:lstStyle>
            <a:lvl1pPr marL="0" indent="0">
              <a:buFontTx/>
              <a:buNone/>
              <a:defRPr/>
            </a:lvl1pPr>
          </a:lstStyle>
          <a:p>
            <a:pPr lvl="0"/>
            <a:r>
              <a:rPr lang="uk-UA" smtClean="0"/>
              <a:t>Зразок тексту</a:t>
            </a:r>
          </a:p>
        </p:txBody>
      </p:sp>
      <p:sp>
        <p:nvSpPr>
          <p:cNvPr id="4" name="Date Placeholder 3"/>
          <p:cNvSpPr>
            <a:spLocks noGrp="1"/>
          </p:cNvSpPr>
          <p:nvPr>
            <p:ph type="dt" sz="half" idx="10"/>
          </p:nvPr>
        </p:nvSpPr>
        <p:spPr/>
        <p:txBody>
          <a:bodyPr/>
          <a:lstStyle/>
          <a:p>
            <a:fld id="{2A026740-6729-462A-B8B2-774261B8E367}"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9" y="2435961"/>
            <a:ext cx="3286891" cy="2007789"/>
          </a:xfrm>
        </p:spPr>
        <p:txBody>
          <a:bodyPr/>
          <a:lstStyle>
            <a:lvl1pPr>
              <a:defRPr sz="3200"/>
            </a:lvl1pPr>
          </a:lstStyle>
          <a:p>
            <a:r>
              <a:rPr lang="uk-UA" smtClean="0"/>
              <a:t>Зразок заголовка</a:t>
            </a:r>
            <a:endParaRPr lang="en-US" dirty="0"/>
          </a:p>
        </p:txBody>
      </p:sp>
      <p:sp>
        <p:nvSpPr>
          <p:cNvPr id="6" name="Text Placeholder 5"/>
          <p:cNvSpPr>
            <a:spLocks noGrp="1"/>
          </p:cNvSpPr>
          <p:nvPr>
            <p:ph type="body" sz="quarter" idx="16"/>
          </p:nvPr>
        </p:nvSpPr>
        <p:spPr>
          <a:xfrm>
            <a:off x="4617002" y="2286003"/>
            <a:ext cx="3660225" cy="2295525"/>
          </a:xfrm>
        </p:spPr>
        <p:txBody>
          <a:bodyPr anchor="t"/>
          <a:lstStyle>
            <a:lvl1pPr marL="0" indent="0">
              <a:buFontTx/>
              <a:buNone/>
              <a:defRPr/>
            </a:lvl1pPr>
          </a:lstStyle>
          <a:p>
            <a:pPr lvl="0"/>
            <a:r>
              <a:rPr lang="uk-UA" smtClean="0"/>
              <a:t>Зразок тексту</a:t>
            </a:r>
          </a:p>
        </p:txBody>
      </p:sp>
      <p:sp>
        <p:nvSpPr>
          <p:cNvPr id="2" name="Date Placeholder 1"/>
          <p:cNvSpPr>
            <a:spLocks noGrp="1"/>
          </p:cNvSpPr>
          <p:nvPr>
            <p:ph type="dt" sz="half" idx="10"/>
          </p:nvPr>
        </p:nvSpPr>
        <p:spPr/>
        <p:txBody>
          <a:bodyPr/>
          <a:lstStyle/>
          <a:p>
            <a:fld id="{E685BF29-9AE1-4C84-ADD5-5D94F9B44928}"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29" cy="970450"/>
          </a:xfrm>
        </p:spPr>
        <p:txBody>
          <a:bodyPr/>
          <a:lstStyle/>
          <a:p>
            <a:r>
              <a:rPr lang="uk-UA" dirty="0"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CF5BB76-C560-4C4D-B3F7-1DF6E7194789}"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8" y="586171"/>
            <a:ext cx="1871093" cy="5134798"/>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7502" y="446089"/>
            <a:ext cx="4958655" cy="5414962"/>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10C4B86-BF06-4A38-93B2-E842FB6015B5}" type="datetime1">
              <a:rPr lang="uk-UA" smtClean="0"/>
              <a:pPr/>
              <a:t>17.01.2020</a:t>
            </a:fld>
            <a:endParaRPr lang="en-US" dirty="0"/>
          </a:p>
        </p:txBody>
      </p:sp>
      <p:sp>
        <p:nvSpPr>
          <p:cNvPr id="5" name="Footer Placeholder 4"/>
          <p:cNvSpPr>
            <a:spLocks noGrp="1"/>
          </p:cNvSpPr>
          <p:nvPr>
            <p:ph type="ftr" sz="quarter" idx="11"/>
          </p:nvPr>
        </p:nvSpPr>
        <p:spPr/>
        <p:txBody>
          <a:body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p>
            <a:r>
              <a:rPr lang="uk-UA" dirty="0" smtClean="0"/>
              <a:t>Зразок заголовка</a:t>
            </a:r>
            <a:endParaRPr lang="en-US" dirty="0"/>
          </a:p>
        </p:txBody>
      </p:sp>
      <p:sp>
        <p:nvSpPr>
          <p:cNvPr id="3" name="Content Placeholder 2"/>
          <p:cNvSpPr>
            <a:spLocks noGrp="1"/>
          </p:cNvSpPr>
          <p:nvPr>
            <p:ph idx="1"/>
          </p:nvPr>
        </p:nvSpPr>
        <p:spPr>
          <a:xfrm>
            <a:off x="614036" y="2222287"/>
            <a:ext cx="7915931" cy="3636511"/>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Footer Placeholder 4"/>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9" name="Рисунок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10" name="Freeform 7"/>
          <p:cNvSpPr/>
          <p:nvPr/>
        </p:nvSpPr>
        <p:spPr bwMode="auto">
          <a:xfrm>
            <a:off x="0" y="6"/>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1" y="2951396"/>
            <a:ext cx="7921064" cy="1468800"/>
          </a:xfrm>
        </p:spPr>
        <p:txBody>
          <a:bodyPr anchor="b"/>
          <a:lstStyle>
            <a:lvl1pPr algn="r">
              <a:defRPr sz="4800" b="1" cap="none"/>
            </a:lvl1pPr>
          </a:lstStyle>
          <a:p>
            <a:r>
              <a:rPr lang="uk-UA" dirty="0" smtClean="0"/>
              <a:t>Зразок заголовка</a:t>
            </a:r>
            <a:endParaRPr lang="en-US" dirty="0"/>
          </a:p>
        </p:txBody>
      </p:sp>
      <p:sp>
        <p:nvSpPr>
          <p:cNvPr id="3" name="Text Placeholder 2"/>
          <p:cNvSpPr>
            <a:spLocks noGrp="1"/>
          </p:cNvSpPr>
          <p:nvPr>
            <p:ph type="body" idx="1"/>
          </p:nvPr>
        </p:nvSpPr>
        <p:spPr>
          <a:xfrm>
            <a:off x="607501" y="5281206"/>
            <a:ext cx="7921064" cy="433955"/>
          </a:xfrm>
        </p:spPr>
        <p:txBody>
          <a:bodyPr anchor="t">
            <a:noAutofit/>
          </a:bodyPr>
          <a:lstStyle>
            <a:lvl1pPr marL="0" indent="0" algn="r">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4796B778-4292-4D9D-8AA1-CD1FEFA8EA3D}" type="datetime1">
              <a:rPr lang="uk-UA" smtClean="0"/>
              <a:pPr/>
              <a:t>17.01.2020</a:t>
            </a:fld>
            <a:endParaRPr lang="en-US" dirty="0"/>
          </a:p>
        </p:txBody>
      </p:sp>
      <p:sp>
        <p:nvSpPr>
          <p:cNvPr id="5" name="Footer Placeholder 4"/>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1" name="Рисунок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67413"/>
            <a:ext cx="9144000" cy="1624053"/>
          </a:xfrm>
          <a:prstGeom prst="rect">
            <a:avLst/>
          </a:prstGeom>
        </p:spPr>
      </p:pic>
      <p:pic>
        <p:nvPicPr>
          <p:cNvPr id="13" name="Рисунок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29" cy="970450"/>
          </a:xfrm>
        </p:spPr>
        <p:txBody>
          <a:bodyPr/>
          <a:lstStyle/>
          <a:p>
            <a:r>
              <a:rPr lang="uk-UA" dirty="0" smtClean="0"/>
              <a:t>Зразок заголовка</a:t>
            </a:r>
            <a:endParaRPr lang="en-US" dirty="0"/>
          </a:p>
        </p:txBody>
      </p:sp>
      <p:sp>
        <p:nvSpPr>
          <p:cNvPr id="3" name="Content Placeholder 2"/>
          <p:cNvSpPr>
            <a:spLocks noGrp="1"/>
          </p:cNvSpPr>
          <p:nvPr>
            <p:ph sz="half" idx="1"/>
          </p:nvPr>
        </p:nvSpPr>
        <p:spPr>
          <a:xfrm>
            <a:off x="614036" y="2222292"/>
            <a:ext cx="3889405" cy="3638763"/>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640564" y="2222287"/>
            <a:ext cx="3895937" cy="3638764"/>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997E4BD2-5657-4A32-8837-24C5C3786862}" type="datetime1">
              <a:rPr lang="uk-UA" smtClean="0"/>
              <a:pPr/>
              <a:t>17.01.2020</a:t>
            </a:fld>
            <a:endParaRPr lang="en-US" dirty="0"/>
          </a:p>
        </p:txBody>
      </p:sp>
      <p:sp>
        <p:nvSpPr>
          <p:cNvPr id="6" name="Footer Placeholder 5"/>
          <p:cNvSpPr>
            <a:spLocks noGrp="1"/>
          </p:cNvSpPr>
          <p:nvPr>
            <p:ph type="ftr" sz="quarter" idx="11"/>
          </p:nvPr>
        </p:nvSpPr>
        <p:spPr/>
        <p:txBody>
          <a:bodyPr/>
          <a:lstStyle>
            <a:lvl1pPr>
              <a:defRPr/>
            </a:lvl1pPr>
          </a:lstStyle>
          <a:p>
            <a:r>
              <a:rPr lang="ru-RU" smtClean="0"/>
              <a:t>ПІБ доповідача</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lvl1pPr>
              <a:defRPr/>
            </a:lvl1pPr>
          </a:lstStyle>
          <a:p>
            <a:r>
              <a:rPr lang="uk-UA" dirty="0" smtClean="0"/>
              <a:t>Зразок заголовка</a:t>
            </a:r>
            <a:endParaRPr lang="en-US" dirty="0"/>
          </a:p>
        </p:txBody>
      </p:sp>
      <p:sp>
        <p:nvSpPr>
          <p:cNvPr id="3" name="Text Placeholder 2"/>
          <p:cNvSpPr>
            <a:spLocks noGrp="1"/>
          </p:cNvSpPr>
          <p:nvPr>
            <p:ph type="body" idx="1"/>
          </p:nvPr>
        </p:nvSpPr>
        <p:spPr>
          <a:xfrm>
            <a:off x="611048" y="2174875"/>
            <a:ext cx="3892393" cy="576262"/>
          </a:xfrm>
        </p:spPr>
        <p:txBody>
          <a:bodyPr anchor="b">
            <a:noAutofit/>
          </a:bodyPr>
          <a:lstStyle>
            <a:lvl1pPr marL="0" indent="0" algn="ctr">
              <a:buNone/>
              <a:defRPr sz="20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11047" y="2751143"/>
            <a:ext cx="3892392" cy="3109913"/>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640564" y="2174875"/>
            <a:ext cx="3895937" cy="576262"/>
          </a:xfrm>
        </p:spPr>
        <p:txBody>
          <a:bodyPr anchor="b">
            <a:noAutofit/>
          </a:bodyPr>
          <a:lstStyle>
            <a:lvl1pPr marL="0" indent="0" algn="ctr">
              <a:buNone/>
              <a:defRPr sz="20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640564" y="2751143"/>
            <a:ext cx="3895937" cy="3109913"/>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B0AA284B-94C4-49B6-8C6B-5DBDB0C7DBF8}" type="datetime1">
              <a:rPr lang="uk-UA" smtClean="0"/>
              <a:pPr/>
              <a:t>17.01.2020</a:t>
            </a:fld>
            <a:endParaRPr lang="en-US" dirty="0"/>
          </a:p>
        </p:txBody>
      </p:sp>
      <p:sp>
        <p:nvSpPr>
          <p:cNvPr id="8" name="Footer Placeholder 7"/>
          <p:cNvSpPr>
            <a:spLocks noGrp="1"/>
          </p:cNvSpPr>
          <p:nvPr>
            <p:ph type="ftr" sz="quarter" idx="11"/>
          </p:nvPr>
        </p:nvSpPr>
        <p:spPr/>
        <p:txBody>
          <a:bodyPr/>
          <a:lstStyle/>
          <a:p>
            <a:r>
              <a:rPr lang="ru-RU" smtClean="0"/>
              <a:t>ПІБ доповідача</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2" name="Рисунок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77270" y="447188"/>
            <a:ext cx="7359230" cy="970450"/>
          </a:xfrm>
        </p:spPr>
        <p:txBody>
          <a:bodyPr/>
          <a:lstStyle/>
          <a:p>
            <a:r>
              <a:rPr lang="uk-UA" dirty="0" smtClean="0"/>
              <a:t>Зразок заголовка</a:t>
            </a:r>
            <a:endParaRPr lang="en-US" dirty="0"/>
          </a:p>
        </p:txBody>
      </p:sp>
      <p:sp>
        <p:nvSpPr>
          <p:cNvPr id="3" name="Date Placeholder 2"/>
          <p:cNvSpPr>
            <a:spLocks noGrp="1"/>
          </p:cNvSpPr>
          <p:nvPr>
            <p:ph type="dt" sz="half" idx="10"/>
          </p:nvPr>
        </p:nvSpPr>
        <p:spPr/>
        <p:txBody>
          <a:bodyPr/>
          <a:lstStyle/>
          <a:p>
            <a:fld id="{D75C5BE6-AD28-4F50-8D7C-87C2F81E3CAD}" type="datetime1">
              <a:rPr lang="uk-UA" smtClean="0"/>
              <a:pPr/>
              <a:t>17.01.2020</a:t>
            </a:fld>
            <a:endParaRPr lang="en-US" dirty="0"/>
          </a:p>
        </p:txBody>
      </p:sp>
      <p:sp>
        <p:nvSpPr>
          <p:cNvPr id="4" name="Footer Placeholder 3"/>
          <p:cNvSpPr>
            <a:spLocks noGrp="1"/>
          </p:cNvSpPr>
          <p:nvPr>
            <p:ph type="ftr" sz="quarter" idx="11"/>
          </p:nvPr>
        </p:nvSpPr>
        <p:spPr/>
        <p:txBody>
          <a:bodyPr/>
          <a:lstStyle/>
          <a:p>
            <a:r>
              <a:rPr lang="ru-RU" smtClean="0"/>
              <a:t>ПІБ доповідача</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Рисунок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0B0C9-44DD-4A29-A90A-4AE0BDAA780B}"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B3699-1D9D-4713-8660-9698514F650A}"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698" y="-57090"/>
            <a:ext cx="921962" cy="1444848"/>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
            <a:ext cx="9144000" cy="1624053"/>
          </a:xfrm>
          <a:prstGeom prst="rect">
            <a:avLst/>
          </a:prstGeom>
        </p:spPr>
      </p:pic>
      <p:pic>
        <p:nvPicPr>
          <p:cNvPr id="7" name="Рисунок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extLst>
      <p:ext uri="{BB962C8B-B14F-4D97-AF65-F5344CB8AC3E}">
        <p14:creationId xmlns:p14="http://schemas.microsoft.com/office/powerpoint/2010/main" val="20278316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Дякую за увагу">
    <p:spTree>
      <p:nvGrpSpPr>
        <p:cNvPr id="1" name=""/>
        <p:cNvGrpSpPr/>
        <p:nvPr/>
      </p:nvGrpSpPr>
      <p:grpSpPr>
        <a:xfrm>
          <a:off x="0" y="0"/>
          <a:ext cx="0" cy="0"/>
          <a:chOff x="0" y="0"/>
          <a:chExt cx="0" cy="0"/>
        </a:xfrm>
      </p:grpSpPr>
      <p:sp>
        <p:nvSpPr>
          <p:cNvPr id="8" name="Freeform 6"/>
          <p:cNvSpPr/>
          <p:nvPr userDrawn="1"/>
        </p:nvSpPr>
        <p:spPr bwMode="auto">
          <a:xfrm>
            <a:off x="0" y="0"/>
            <a:ext cx="9144000" cy="6858000"/>
          </a:xfrm>
          <a:prstGeom prst="rect">
            <a:avLst/>
          </a:pr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AF38EE0-313F-486A-8441-B88C00326018}" type="datetime1">
              <a:rPr lang="uk-UA" smtClean="0"/>
              <a:pPr/>
              <a:t>17.01.2020</a:t>
            </a:fld>
            <a:endParaRPr lang="en-US" dirty="0"/>
          </a:p>
        </p:txBody>
      </p:sp>
      <p:sp>
        <p:nvSpPr>
          <p:cNvPr id="3" name="Footer Placeholder 2"/>
          <p:cNvSpPr>
            <a:spLocks noGrp="1"/>
          </p:cNvSpPr>
          <p:nvPr>
            <p:ph type="ftr" sz="quarter" idx="11"/>
          </p:nvPr>
        </p:nvSpPr>
        <p:spPr/>
        <p:txBody>
          <a:bodyPr/>
          <a:lstStyle/>
          <a:p>
            <a:r>
              <a:rPr lang="ru-RU" smtClean="0"/>
              <a:t>ПІБ доповідача</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Рисунок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75880"/>
            <a:ext cx="9144000" cy="1624053"/>
          </a:xfrm>
          <a:prstGeom prst="rect">
            <a:avLst/>
          </a:prstGeom>
        </p:spPr>
      </p:pic>
      <p:sp>
        <p:nvSpPr>
          <p:cNvPr id="7" name="TextBox 6"/>
          <p:cNvSpPr txBox="1"/>
          <p:nvPr userDrawn="1"/>
        </p:nvSpPr>
        <p:spPr>
          <a:xfrm>
            <a:off x="2334047" y="3527127"/>
            <a:ext cx="4475905" cy="769441"/>
          </a:xfrm>
          <a:prstGeom prst="rect">
            <a:avLst/>
          </a:prstGeom>
          <a:noFill/>
        </p:spPr>
        <p:txBody>
          <a:bodyPr wrap="none" rtlCol="0">
            <a:spAutoFit/>
          </a:bodyPr>
          <a:lstStyle/>
          <a:p>
            <a:pPr algn="ctr"/>
            <a:r>
              <a:rPr lang="ru-RU" sz="4400" b="0" dirty="0" err="1" smtClean="0"/>
              <a:t>Дякую</a:t>
            </a:r>
            <a:r>
              <a:rPr lang="ru-RU" sz="4400" b="0" dirty="0" smtClean="0"/>
              <a:t> за </a:t>
            </a:r>
            <a:r>
              <a:rPr lang="ru-RU" sz="4400" b="0" dirty="0" err="1" smtClean="0"/>
              <a:t>увагу</a:t>
            </a:r>
            <a:r>
              <a:rPr lang="ru-RU" sz="4400" b="0" dirty="0" smtClean="0"/>
              <a:t>!</a:t>
            </a:r>
            <a:endParaRPr lang="uk-UA" sz="4400" b="0" dirty="0"/>
          </a:p>
        </p:txBody>
      </p:sp>
      <p:pic>
        <p:nvPicPr>
          <p:cNvPr id="9" name="Рисунок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410" y="54000"/>
            <a:ext cx="1070450" cy="1307716"/>
          </a:xfrm>
          <a:prstGeom prst="rect">
            <a:avLst/>
          </a:prstGeom>
        </p:spPr>
      </p:pic>
    </p:spTree>
    <p:extLst>
      <p:ext uri="{BB962C8B-B14F-4D97-AF65-F5344CB8AC3E}">
        <p14:creationId xmlns:p14="http://schemas.microsoft.com/office/powerpoint/2010/main" val="37484772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4600" y="447188"/>
            <a:ext cx="7291900"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uk-UA" dirty="0" smtClean="0"/>
              <a:t>Зразок заголовка</a:t>
            </a:r>
            <a:endParaRPr lang="en-US" dirty="0"/>
          </a:p>
        </p:txBody>
      </p:sp>
      <p:sp>
        <p:nvSpPr>
          <p:cNvPr id="3" name="Text Placeholder 2"/>
          <p:cNvSpPr>
            <a:spLocks noGrp="1"/>
          </p:cNvSpPr>
          <p:nvPr>
            <p:ph type="body" idx="1"/>
          </p:nvPr>
        </p:nvSpPr>
        <p:spPr>
          <a:xfrm>
            <a:off x="607500" y="2184404"/>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uk-UA" dirty="0" smtClean="0"/>
              <a:t>Зразок тексту</a:t>
            </a:r>
          </a:p>
          <a:p>
            <a:pPr lvl="1"/>
            <a:r>
              <a:rPr lang="uk-UA" dirty="0" smtClean="0"/>
              <a:t>Другий рівень</a:t>
            </a:r>
          </a:p>
          <a:p>
            <a:pPr lvl="2"/>
            <a:r>
              <a:rPr lang="uk-UA" dirty="0" smtClean="0"/>
              <a:t>Третій рівень</a:t>
            </a:r>
          </a:p>
          <a:p>
            <a:pPr lvl="3"/>
            <a:r>
              <a:rPr lang="uk-UA" dirty="0" smtClean="0"/>
              <a:t>Четвертий рівень</a:t>
            </a:r>
          </a:p>
          <a:p>
            <a:pPr lvl="4"/>
            <a:r>
              <a:rPr lang="uk-UA" dirty="0" smtClean="0"/>
              <a:t>П'ятий рівень</a:t>
            </a:r>
            <a:endParaRPr lang="en-US" dirty="0"/>
          </a:p>
        </p:txBody>
      </p:sp>
      <p:sp>
        <p:nvSpPr>
          <p:cNvPr id="5" name="Footer Placeholder 4"/>
          <p:cNvSpPr>
            <a:spLocks noGrp="1"/>
          </p:cNvSpPr>
          <p:nvPr>
            <p:ph type="ftr" sz="quarter" idx="3"/>
          </p:nvPr>
        </p:nvSpPr>
        <p:spPr>
          <a:xfrm>
            <a:off x="344814" y="6367535"/>
            <a:ext cx="6483240" cy="365125"/>
          </a:xfrm>
          <a:prstGeom prst="rect">
            <a:avLst/>
          </a:prstGeom>
        </p:spPr>
        <p:txBody>
          <a:bodyPr vert="horz" lIns="91440" tIns="45720" rIns="91440" bIns="45720" rtlCol="0" anchor="b"/>
          <a:lstStyle>
            <a:lvl1pPr algn="l">
              <a:defRPr sz="1051">
                <a:solidFill>
                  <a:schemeClr val="tx1"/>
                </a:solidFill>
              </a:defRPr>
            </a:lvl1pPr>
          </a:lstStyle>
          <a:p>
            <a:r>
              <a:rPr lang="ru-RU" smtClean="0"/>
              <a:t>ПІБ доповідача</a:t>
            </a:r>
            <a:endParaRPr lang="en-US" dirty="0"/>
          </a:p>
        </p:txBody>
      </p:sp>
      <p:sp>
        <p:nvSpPr>
          <p:cNvPr id="4" name="Date Placeholder 3"/>
          <p:cNvSpPr>
            <a:spLocks noGrp="1"/>
          </p:cNvSpPr>
          <p:nvPr>
            <p:ph type="dt" sz="half" idx="2"/>
          </p:nvPr>
        </p:nvSpPr>
        <p:spPr>
          <a:xfrm>
            <a:off x="7000969" y="6362644"/>
            <a:ext cx="1007780" cy="365125"/>
          </a:xfrm>
          <a:prstGeom prst="rect">
            <a:avLst/>
          </a:prstGeom>
        </p:spPr>
        <p:txBody>
          <a:bodyPr vert="horz" lIns="91440" tIns="45720" rIns="91440" bIns="45720" rtlCol="0" anchor="b"/>
          <a:lstStyle>
            <a:lvl1pPr algn="r">
              <a:defRPr sz="1051">
                <a:solidFill>
                  <a:schemeClr val="tx1"/>
                </a:solidFill>
              </a:defRPr>
            </a:lvl1pPr>
          </a:lstStyle>
          <a:p>
            <a:fld id="{4641FD88-5D8B-44E0-8D36-99F2A72AC970}" type="datetime1">
              <a:rPr lang="uk-UA" smtClean="0"/>
              <a:pPr/>
              <a:t>17.01.2020</a:t>
            </a:fld>
            <a:endParaRPr lang="en-US" dirty="0"/>
          </a:p>
        </p:txBody>
      </p:sp>
      <p:sp>
        <p:nvSpPr>
          <p:cNvPr id="6" name="Slide Number Placeholder 5"/>
          <p:cNvSpPr>
            <a:spLocks noGrp="1"/>
          </p:cNvSpPr>
          <p:nvPr>
            <p:ph type="sldNum" sz="quarter" idx="4"/>
          </p:nvPr>
        </p:nvSpPr>
        <p:spPr>
          <a:xfrm>
            <a:off x="8008750" y="6237170"/>
            <a:ext cx="796616" cy="490599"/>
          </a:xfrm>
          <a:prstGeom prst="rect">
            <a:avLst/>
          </a:prstGeom>
        </p:spPr>
        <p:txBody>
          <a:bodyPr vert="horz" lIns="91440" tIns="45720" rIns="91440" bIns="10800" rtlCol="0" anchor="b"/>
          <a:lstStyle>
            <a:lvl1pPr algn="r">
              <a:defRPr sz="1800">
                <a:solidFill>
                  <a:schemeClr val="accent1"/>
                </a:solidFill>
              </a:defRPr>
            </a:lvl1pPr>
          </a:lstStyle>
          <a:p>
            <a:fld id="{D57F1E4F-1CFF-5643-939E-217C01CDF565}" type="slidenum">
              <a:rPr lang="en-US" smtClean="0"/>
              <a:pPr/>
              <a:t>‹№›</a:t>
            </a:fld>
            <a:endParaRPr lang="en-US" dirty="0"/>
          </a:p>
        </p:txBody>
      </p:sp>
      <p:cxnSp>
        <p:nvCxnSpPr>
          <p:cNvPr id="9" name="Пряма сполучна лінія 8"/>
          <p:cNvCxnSpPr/>
          <p:nvPr userDrawn="1"/>
        </p:nvCxnSpPr>
        <p:spPr>
          <a:xfrm>
            <a:off x="135924" y="6502685"/>
            <a:ext cx="900807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Рисунок 9"/>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4000" y="54000"/>
            <a:ext cx="1097032" cy="13401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8" r:id="rId8"/>
    <p:sldLayoutId id="2147483667" r:id="rId9"/>
    <p:sldLayoutId id="2147483656" r:id="rId10"/>
    <p:sldLayoutId id="2147483663" r:id="rId11"/>
    <p:sldLayoutId id="2147483657" r:id="rId12"/>
    <p:sldLayoutId id="2147483666" r:id="rId13"/>
    <p:sldLayoutId id="2147483661" r:id="rId14"/>
    <p:sldLayoutId id="2147483658" r:id="rId15"/>
    <p:sldLayoutId id="2147483659" r:id="rId16"/>
  </p:sldLayoutIdLst>
  <p:timing>
    <p:tnLst>
      <p:par>
        <p:cTn id="1" dur="indefinite" restart="never" nodeType="tmRoot"/>
      </p:par>
    </p:tnLst>
  </p:timing>
  <p:hf sldNum="0" hdr="0"/>
  <p:txStyles>
    <p:titleStyle>
      <a:lvl1pPr algn="l" defTabSz="457189" rtl="0" eaLnBrk="1" latinLnBrk="0" hangingPunct="1">
        <a:spcBef>
          <a:spcPct val="0"/>
        </a:spcBef>
        <a:buNone/>
        <a:defRPr sz="4000" b="1" kern="1200">
          <a:solidFill>
            <a:srgbClr val="00222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32" indent="-285744" algn="l" defTabSz="457189"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2971" indent="-228594" algn="l" defTabSz="457189"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16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349"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39994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79993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19992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599910" indent="-228594" algn="l" defTabSz="457189"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enqa.eu/index.php/enqa-agencies/members/full-members/" TargetMode="Externa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qa.eu/index.php/member/qanu-quality-assurance-netherlands-universities/" TargetMode="External"/><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enqa.eu/index.php/enqa-agencies/members/full-members/" TargetMode="External"/><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qa.eu/index.php/member/nvao-accreditation-organisation-of-the-netherlands-and-flanders/" TargetMode="External"/><Relationship Id="rId2" Type="http://schemas.openxmlformats.org/officeDocument/2006/relationships/hyperlink" Target="https://enqa.eu/index.php/member/qqi-quality-and-qualifications-ireland/"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0" y="0"/>
            <a:ext cx="9163082" cy="1554615"/>
          </a:xfrm>
          <a:prstGeom prst="rect">
            <a:avLst/>
          </a:prstGeom>
        </p:spPr>
      </p:pic>
      <p:sp>
        <p:nvSpPr>
          <p:cNvPr id="2" name="Заголовок 1"/>
          <p:cNvSpPr>
            <a:spLocks noGrp="1"/>
          </p:cNvSpPr>
          <p:nvPr>
            <p:ph type="title"/>
          </p:nvPr>
        </p:nvSpPr>
        <p:spPr/>
        <p:txBody>
          <a:bodyPr/>
          <a:lstStyle/>
          <a:p>
            <a:endParaRPr lang="en-US" dirty="0"/>
          </a:p>
        </p:txBody>
      </p:sp>
      <p:pic>
        <p:nvPicPr>
          <p:cNvPr id="5" name="Picture 2"/>
          <p:cNvPicPr>
            <a:picLocks noGrp="1" noChangeAspect="1" noChangeArrowheads="1"/>
          </p:cNvPicPr>
          <p:nvPr>
            <p:ph sz="quarter" idx="1"/>
          </p:nvPr>
        </p:nvPicPr>
        <p:blipFill>
          <a:blip r:embed="rId3" cstate="print"/>
          <a:srcRect b="50000"/>
          <a:stretch>
            <a:fillRect/>
          </a:stretch>
        </p:blipFill>
        <p:spPr bwMode="auto">
          <a:xfrm>
            <a:off x="2627489" y="99068"/>
            <a:ext cx="2548349" cy="1356478"/>
          </a:xfrm>
          <a:prstGeom prst="rect">
            <a:avLst/>
          </a:prstGeom>
          <a:noFill/>
          <a:ln w="9525">
            <a:noFill/>
            <a:miter lim="800000"/>
            <a:headEnd/>
            <a:tailEnd/>
          </a:ln>
        </p:spPr>
      </p:pic>
      <p:pic>
        <p:nvPicPr>
          <p:cNvPr id="6" name="Picture 8" descr="D:\eu_flag_co_funded_pos_[rgb]_right.jpg"/>
          <p:cNvPicPr>
            <a:picLocks noChangeAspect="1" noChangeArrowheads="1"/>
          </p:cNvPicPr>
          <p:nvPr/>
        </p:nvPicPr>
        <p:blipFill>
          <a:blip r:embed="rId4" cstate="print"/>
          <a:srcRect/>
          <a:stretch>
            <a:fillRect/>
          </a:stretch>
        </p:blipFill>
        <p:spPr bwMode="auto">
          <a:xfrm>
            <a:off x="6561426" y="57765"/>
            <a:ext cx="2547937" cy="969963"/>
          </a:xfrm>
          <a:prstGeom prst="rect">
            <a:avLst/>
          </a:prstGeom>
          <a:noFill/>
          <a:ln w="9525">
            <a:noFill/>
            <a:miter lim="800000"/>
            <a:headEnd/>
            <a:tailEnd/>
          </a:ln>
        </p:spPr>
      </p:pic>
      <p:sp>
        <p:nvSpPr>
          <p:cNvPr id="8" name="Прямокутник 9"/>
          <p:cNvSpPr/>
          <p:nvPr/>
        </p:nvSpPr>
        <p:spPr>
          <a:xfrm>
            <a:off x="-34637" y="5213419"/>
            <a:ext cx="9144000" cy="607665"/>
          </a:xfrm>
          <a:prstGeom prst="rect">
            <a:avLst/>
          </a:prstGeom>
        </p:spPr>
        <p:style>
          <a:lnRef idx="2">
            <a:schemeClr val="accent3"/>
          </a:lnRef>
          <a:fillRef idx="1">
            <a:schemeClr val="lt1"/>
          </a:fillRef>
          <a:effectRef idx="0">
            <a:schemeClr val="accent3"/>
          </a:effectRef>
          <a:fontRef idx="minor">
            <a:schemeClr val="dk1"/>
          </a:fontRef>
        </p:style>
        <p:txBody>
          <a:bodyPr lIns="114108" tIns="57054" rIns="114108" bIns="57054">
            <a:spAutoFit/>
          </a:bodyPr>
          <a:lstStyle/>
          <a:p>
            <a:pPr algn="r" fontAlgn="base"/>
            <a:r>
              <a:rPr lang="en-GB" sz="1600" b="1" dirty="0">
                <a:latin typeface="Times New Roman" pitchFamily="18" charset="0"/>
                <a:cs typeface="Times New Roman" pitchFamily="18" charset="0"/>
              </a:rPr>
              <a:t>Source: ENQA</a:t>
            </a:r>
            <a:r>
              <a:rPr lang="en-US" sz="1600" dirty="0">
                <a:latin typeface="Times New Roman" pitchFamily="18" charset="0"/>
                <a:cs typeface="Times New Roman" pitchFamily="18" charset="0"/>
                <a:hlinkClick r:id="rId5"/>
              </a:rPr>
              <a:t> https://enqa.eu/index.php/enqa-agencies/members/full-members/</a:t>
            </a:r>
            <a:endParaRPr lang="en-US" sz="1600" dirty="0">
              <a:latin typeface="Times New Roman" pitchFamily="18" charset="0"/>
              <a:cs typeface="Times New Roman" pitchFamily="18" charset="0"/>
            </a:endParaRPr>
          </a:p>
          <a:p>
            <a:pPr algn="r" fontAlgn="base"/>
            <a:endParaRPr lang="en-US"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Рисунок 4"/>
          <p:cNvPicPr>
            <a:picLocks noChangeAspect="1"/>
          </p:cNvPicPr>
          <p:nvPr/>
        </p:nvPicPr>
        <p:blipFill>
          <a:blip r:embed="rId6" cstate="print"/>
          <a:srcRect/>
          <a:stretch>
            <a:fillRect/>
          </a:stretch>
        </p:blipFill>
        <p:spPr bwMode="auto">
          <a:xfrm>
            <a:off x="149786" y="159933"/>
            <a:ext cx="803275" cy="1368425"/>
          </a:xfrm>
          <a:prstGeom prst="rect">
            <a:avLst/>
          </a:prstGeom>
          <a:noFill/>
          <a:ln w="9525">
            <a:noFill/>
            <a:miter lim="800000"/>
            <a:headEnd/>
            <a:tailEnd/>
          </a:ln>
        </p:spPr>
      </p:pic>
      <p:sp>
        <p:nvSpPr>
          <p:cNvPr id="12" name="TextBox 11"/>
          <p:cNvSpPr txBox="1"/>
          <p:nvPr/>
        </p:nvSpPr>
        <p:spPr>
          <a:xfrm>
            <a:off x="149786" y="2924945"/>
            <a:ext cx="8775154" cy="2062103"/>
          </a:xfrm>
          <a:prstGeom prst="rect">
            <a:avLst/>
          </a:prstGeom>
          <a:noFill/>
        </p:spPr>
        <p:txBody>
          <a:bodyPr wrap="square" rtlCol="0">
            <a:spAutoFit/>
          </a:bodyPr>
          <a:lstStyle/>
          <a:p>
            <a:pPr lvl="0" algn="ctr"/>
            <a:r>
              <a:rPr lang="en-US" sz="3200" dirty="0"/>
              <a:t>L</a:t>
            </a:r>
            <a:r>
              <a:rPr lang="en-US" sz="3200" dirty="0" smtClean="0"/>
              <a:t>ecture</a:t>
            </a:r>
            <a:r>
              <a:rPr lang="en-US" sz="3200" dirty="0"/>
              <a:t> </a:t>
            </a:r>
            <a:r>
              <a:rPr lang="uk-UA" sz="3200" dirty="0" smtClean="0">
                <a:latin typeface="Times New Roman" panose="02020603050405020304" pitchFamily="18" charset="0"/>
                <a:cs typeface="Times New Roman" panose="02020603050405020304" pitchFamily="18" charset="0"/>
              </a:rPr>
              <a:t> № </a:t>
            </a:r>
            <a:r>
              <a:rPr lang="en-US" sz="3200" smtClean="0">
                <a:latin typeface="Times New Roman" panose="02020603050405020304" pitchFamily="18" charset="0"/>
                <a:cs typeface="Times New Roman" panose="02020603050405020304" pitchFamily="18" charset="0"/>
              </a:rPr>
              <a:t>24</a:t>
            </a:r>
            <a:endParaRPr lang="uk-UA" sz="3200" dirty="0" smtClean="0">
              <a:latin typeface="Times New Roman" panose="02020603050405020304" pitchFamily="18" charset="0"/>
              <a:cs typeface="Times New Roman" panose="02020603050405020304" pitchFamily="18" charset="0"/>
            </a:endParaRPr>
          </a:p>
          <a:p>
            <a:pPr algn="ctr" fontAlgn="base"/>
            <a:r>
              <a:rPr lang="en-US" sz="3200" b="1" cap="all" dirty="0">
                <a:latin typeface="Times New Roman" pitchFamily="18" charset="0"/>
                <a:cs typeface="Times New Roman" pitchFamily="18" charset="0"/>
              </a:rPr>
              <a:t>QAULITY ASSURANCE IN </a:t>
            </a:r>
          </a:p>
          <a:p>
            <a:pPr algn="ctr" fontAlgn="base"/>
            <a:r>
              <a:rPr lang="en-US" sz="3200" b="1" cap="all" dirty="0">
                <a:latin typeface="Times New Roman" pitchFamily="18" charset="0"/>
                <a:cs typeface="Times New Roman" pitchFamily="18" charset="0"/>
              </a:rPr>
              <a:t>THE NETHERLANDS</a:t>
            </a:r>
          </a:p>
          <a:p>
            <a:pPr lvl="0" algn="ctr"/>
            <a:endParaRPr lang="uk-UA" sz="3200" dirty="0" smtClean="0">
              <a:latin typeface="Times New Roman" panose="02020603050405020304" pitchFamily="18" charset="0"/>
              <a:cs typeface="Times New Roman" panose="02020603050405020304" pitchFamily="18" charset="0"/>
            </a:endParaRPr>
          </a:p>
        </p:txBody>
      </p:sp>
      <p:sp>
        <p:nvSpPr>
          <p:cNvPr id="10" name="Прямокутник 9"/>
          <p:cNvSpPr/>
          <p:nvPr/>
        </p:nvSpPr>
        <p:spPr>
          <a:xfrm>
            <a:off x="84138" y="6052382"/>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val="64615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cap="all" dirty="0">
                <a:latin typeface="Times New Roman" pitchFamily="18" charset="0"/>
                <a:cs typeface="Times New Roman" pitchFamily="18" charset="0"/>
              </a:rPr>
              <a:t>INTERNATIONAL ACTIVITIES</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fontAlgn="base"/>
            <a:r>
              <a:rPr lang="en-US" b="1" i="1" dirty="0" smtClean="0">
                <a:solidFill>
                  <a:srgbClr val="7030A0"/>
                </a:solidFill>
              </a:rPr>
              <a:t>International </a:t>
            </a:r>
            <a:r>
              <a:rPr lang="en-US" b="1" i="1" dirty="0">
                <a:solidFill>
                  <a:srgbClr val="7030A0"/>
                </a:solidFill>
              </a:rPr>
              <a:t>objectives:</a:t>
            </a:r>
          </a:p>
          <a:p>
            <a:pPr fontAlgn="base"/>
            <a:r>
              <a:rPr lang="en-US" dirty="0"/>
              <a:t>Playing an active membership role in international networks of accreditation and quality assurance </a:t>
            </a:r>
            <a:r>
              <a:rPr lang="en-US" dirty="0" err="1"/>
              <a:t>organisations</a:t>
            </a:r>
            <a:r>
              <a:rPr lang="en-US" dirty="0"/>
              <a:t>. NVAO is providing the secretariat for the International Network for Quality Assurance Agencies in Higher Education (INQAAHE) and the European Consortium for Accreditation (ECA) and is also a member of INQAAHE, ECA and the European Association for Quality Assurance in Higher Education (ENQA).</a:t>
            </a:r>
          </a:p>
          <a:p>
            <a:pPr fontAlgn="base"/>
            <a:r>
              <a:rPr lang="en-US" dirty="0"/>
              <a:t>Occupying an international leading position in promoting the Dutch and Flemish accreditation and higher education systems so as to strengthen the international position of the Dutch and Flemish higher education institutions;</a:t>
            </a:r>
          </a:p>
          <a:p>
            <a:endParaRPr lang="ru-RU" dirty="0"/>
          </a:p>
        </p:txBody>
      </p:sp>
      <p:sp>
        <p:nvSpPr>
          <p:cNvPr id="4" name="Дата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Нижний колонтитул 4"/>
          <p:cNvSpPr>
            <a:spLocks noGrp="1"/>
          </p:cNvSpPr>
          <p:nvPr>
            <p:ph type="ftr" sz="quarter" idx="11"/>
          </p:nvPr>
        </p:nvSpPr>
        <p:spPr/>
        <p:txBody>
          <a:bodyPr/>
          <a:lstStyle/>
          <a:p>
            <a:r>
              <a:rPr lang="ru-RU" smtClean="0"/>
              <a:t>ПІБ доповідача</a:t>
            </a:r>
            <a:endParaRPr lang="en-US" dirty="0"/>
          </a:p>
        </p:txBody>
      </p:sp>
      <p:sp>
        <p:nvSpPr>
          <p:cNvPr id="6" name="Прямокутник 5"/>
          <p:cNvSpPr/>
          <p:nvPr/>
        </p:nvSpPr>
        <p:spPr>
          <a:xfrm>
            <a:off x="84138" y="6298873"/>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2"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46534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200" dirty="0"/>
              <a:t/>
            </a:r>
            <a:br>
              <a:rPr lang="ru-RU" sz="3200" dirty="0"/>
            </a:br>
            <a:r>
              <a:rPr lang="fr-FR" sz="240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QANU </a:t>
            </a:r>
            <a:r>
              <a:rPr lang="fr-FR" sz="2400" dirty="0">
                <a:effectLst>
                  <a:outerShdw blurRad="38100" dist="38100" dir="2700000" algn="tl">
                    <a:srgbClr val="000000">
                      <a:alpha val="43137"/>
                    </a:srgbClr>
                  </a:outerShdw>
                </a:effectLst>
                <a:latin typeface="Times New Roman" pitchFamily="18" charset="0"/>
                <a:cs typeface="Times New Roman" pitchFamily="18" charset="0"/>
                <a:hlinkClick r:id="rId3"/>
              </a:rPr>
              <a:t>- Quality Assurance </a:t>
            </a:r>
            <a:r>
              <a:rPr lang="uk-UA" sz="240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
            </a:r>
            <a:br>
              <a:rPr lang="uk-UA" sz="2400" dirty="0" smtClean="0">
                <a:effectLst>
                  <a:outerShdw blurRad="38100" dist="38100" dir="2700000" algn="tl">
                    <a:srgbClr val="000000">
                      <a:alpha val="43137"/>
                    </a:srgbClr>
                  </a:outerShdw>
                </a:effectLst>
                <a:latin typeface="Times New Roman" pitchFamily="18" charset="0"/>
                <a:cs typeface="Times New Roman" pitchFamily="18" charset="0"/>
                <a:hlinkClick r:id="rId3"/>
              </a:rPr>
            </a:br>
            <a:r>
              <a:rPr lang="fr-FR" sz="240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Netherlands </a:t>
            </a:r>
            <a:r>
              <a:rPr lang="fr-FR" sz="2400" dirty="0">
                <a:effectLst>
                  <a:outerShdw blurRad="38100" dist="38100" dir="2700000" algn="tl">
                    <a:srgbClr val="000000">
                      <a:alpha val="43137"/>
                    </a:srgbClr>
                  </a:outerShdw>
                </a:effectLst>
                <a:latin typeface="Times New Roman" pitchFamily="18" charset="0"/>
                <a:cs typeface="Times New Roman" pitchFamily="18" charset="0"/>
                <a:hlinkClick r:id="rId3"/>
              </a:rPr>
              <a:t>Universities, Utrecht</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fontAlgn="base"/>
            <a:r>
              <a:rPr lang="en-US" sz="2000" b="1" cap="all" dirty="0">
                <a:solidFill>
                  <a:srgbClr val="7030A0"/>
                </a:solidFill>
                <a:latin typeface="Times New Roman" pitchFamily="18" charset="0"/>
                <a:cs typeface="Times New Roman" pitchFamily="18" charset="0"/>
              </a:rPr>
              <a:t>FOUNDING DATE</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2004</a:t>
            </a:r>
            <a:endParaRPr lang="en-US" sz="2000" b="1" dirty="0">
              <a:latin typeface="Times New Roman" pitchFamily="18" charset="0"/>
              <a:cs typeface="Times New Roman" pitchFamily="18" charset="0"/>
            </a:endParaRPr>
          </a:p>
          <a:p>
            <a:pPr fontAlgn="base"/>
            <a:r>
              <a:rPr lang="en-US" sz="2000" b="1" cap="all" dirty="0">
                <a:solidFill>
                  <a:srgbClr val="7030A0"/>
                </a:solidFill>
                <a:latin typeface="Times New Roman" pitchFamily="18" charset="0"/>
                <a:cs typeface="Times New Roman" pitchFamily="18" charset="0"/>
              </a:rPr>
              <a:t>ENQA MEMBERSHIP</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2005</a:t>
            </a:r>
          </a:p>
          <a:p>
            <a:pPr fontAlgn="base"/>
            <a:r>
              <a:rPr lang="en-US" sz="2400" dirty="0">
                <a:latin typeface="Times New Roman" pitchFamily="18" charset="0"/>
                <a:cs typeface="Times New Roman" pitchFamily="18" charset="0"/>
              </a:rPr>
              <a:t>Private, non-profit </a:t>
            </a:r>
            <a:r>
              <a:rPr lang="en-US" sz="2400" dirty="0" err="1">
                <a:latin typeface="Times New Roman" pitchFamily="18" charset="0"/>
                <a:cs typeface="Times New Roman" pitchFamily="18" charset="0"/>
              </a:rPr>
              <a:t>organisation</a:t>
            </a:r>
            <a:r>
              <a:rPr lang="en-US" sz="2400" dirty="0">
                <a:latin typeface="Times New Roman" pitchFamily="18" charset="0"/>
                <a:cs typeface="Times New Roman" pitchFamily="18" charset="0"/>
              </a:rPr>
              <a:t>.</a:t>
            </a:r>
          </a:p>
          <a:p>
            <a:pPr fontAlgn="base"/>
            <a:r>
              <a:rPr lang="en-US" sz="2000" b="1" cap="all" dirty="0">
                <a:latin typeface="Times New Roman" pitchFamily="18" charset="0"/>
                <a:cs typeface="Times New Roman" pitchFamily="18" charset="0"/>
              </a:rPr>
              <a:t>AGENCY QA ACTIVITIES</a:t>
            </a:r>
            <a:r>
              <a:rPr lang="en-US" sz="2000" b="1" dirty="0" smtClean="0">
                <a:latin typeface="Times New Roman" pitchFamily="18" charset="0"/>
                <a:cs typeface="Times New Roman" pitchFamily="18" charset="0"/>
              </a:rPr>
              <a:t>:</a:t>
            </a:r>
          </a:p>
          <a:p>
            <a:pPr fontAlgn="base"/>
            <a:r>
              <a:rPr lang="en-US" sz="2400" dirty="0" smtClean="0">
                <a:latin typeface="Times New Roman" pitchFamily="18" charset="0"/>
                <a:cs typeface="Times New Roman" pitchFamily="18" charset="0"/>
              </a:rPr>
              <a:t>Universities</a:t>
            </a:r>
            <a:endParaRPr lang="en-US" sz="2400" dirty="0">
              <a:latin typeface="Times New Roman" pitchFamily="18" charset="0"/>
              <a:cs typeface="Times New Roman" pitchFamily="18" charset="0"/>
            </a:endParaRPr>
          </a:p>
          <a:p>
            <a:pPr fontAlgn="base"/>
            <a:r>
              <a:rPr lang="en-US" sz="2400" dirty="0">
                <a:latin typeface="Times New Roman" pitchFamily="18" charset="0"/>
                <a:cs typeface="Times New Roman" pitchFamily="18" charset="0"/>
              </a:rPr>
              <a:t>External quality </a:t>
            </a:r>
            <a:r>
              <a:rPr lang="en-US" sz="2400" dirty="0" smtClean="0">
                <a:latin typeface="Times New Roman" pitchFamily="18" charset="0"/>
                <a:cs typeface="Times New Roman" pitchFamily="18" charset="0"/>
              </a:rPr>
              <a:t>assessment</a:t>
            </a:r>
          </a:p>
          <a:p>
            <a:pPr fontAlgn="base"/>
            <a:endParaRPr lang="en-US" sz="2400" dirty="0">
              <a:latin typeface="Times New Roman" pitchFamily="18" charset="0"/>
              <a:cs typeface="Times New Roman" pitchFamily="18" charset="0"/>
            </a:endParaRP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163513" y="6314776"/>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4"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1853781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cap="all" dirty="0">
                <a:latin typeface="Times New Roman" pitchFamily="18" charset="0"/>
                <a:cs typeface="Times New Roman" pitchFamily="18" charset="0"/>
              </a:rPr>
              <a:t>METHODOLOGY USED</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fontAlgn="base"/>
            <a:r>
              <a:rPr lang="en-US" dirty="0" smtClean="0"/>
              <a:t>External </a:t>
            </a:r>
            <a:r>
              <a:rPr lang="en-US" dirty="0"/>
              <a:t>quality assessment is based on a critical self-study and on external </a:t>
            </a:r>
            <a:r>
              <a:rPr lang="en-US" dirty="0" err="1"/>
              <a:t>programme</a:t>
            </a:r>
            <a:r>
              <a:rPr lang="en-US" dirty="0"/>
              <a:t> review by experts (visiting committee). Accreditation by the NVAO.</a:t>
            </a:r>
          </a:p>
          <a:p>
            <a:pPr marL="0" indent="0">
              <a:buNone/>
            </a:pPr>
            <a:r>
              <a:rPr lang="en-US" dirty="0"/>
              <a:t/>
            </a:r>
            <a:br>
              <a:rPr lang="en-US" dirty="0"/>
            </a:br>
            <a:endParaRPr lang="ru-RU" dirty="0"/>
          </a:p>
        </p:txBody>
      </p:sp>
      <p:sp>
        <p:nvSpPr>
          <p:cNvPr id="4" name="Дата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Нижний колонтитул 4"/>
          <p:cNvSpPr>
            <a:spLocks noGrp="1"/>
          </p:cNvSpPr>
          <p:nvPr>
            <p:ph type="ftr" sz="quarter" idx="11"/>
          </p:nvPr>
        </p:nvSpPr>
        <p:spPr/>
        <p:txBody>
          <a:bodyPr/>
          <a:lstStyle/>
          <a:p>
            <a:r>
              <a:rPr lang="ru-RU" smtClean="0"/>
              <a:t>ПІБ доповідача</a:t>
            </a:r>
            <a:endParaRPr lang="en-US" dirty="0"/>
          </a:p>
        </p:txBody>
      </p:sp>
      <p:sp>
        <p:nvSpPr>
          <p:cNvPr id="6" name="Прямокутник 5"/>
          <p:cNvSpPr/>
          <p:nvPr/>
        </p:nvSpPr>
        <p:spPr>
          <a:xfrm>
            <a:off x="84139" y="6267067"/>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2"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390603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Місце для дати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Місце для нижнього колонтитула 4"/>
          <p:cNvSpPr>
            <a:spLocks noGrp="1"/>
          </p:cNvSpPr>
          <p:nvPr>
            <p:ph type="ftr" sz="quarter" idx="11"/>
          </p:nvPr>
        </p:nvSpPr>
        <p:spPr/>
        <p:txBody>
          <a:bodyPr/>
          <a:lstStyle/>
          <a:p>
            <a:r>
              <a:rPr lang="ru-RU" dirty="0" smtClean="0"/>
              <a:t>ПІБ </a:t>
            </a:r>
            <a:r>
              <a:rPr lang="ru-RU" dirty="0" err="1" smtClean="0"/>
              <a:t>доповідача</a:t>
            </a:r>
            <a:endParaRPr lang="en-US" dirty="0"/>
          </a:p>
        </p:txBody>
      </p:sp>
      <p:sp>
        <p:nvSpPr>
          <p:cNvPr id="8" name="Прямоугольник 2"/>
          <p:cNvSpPr>
            <a:spLocks noGrp="1"/>
          </p:cNvSpPr>
          <p:nvPr>
            <p:ph idx="1"/>
          </p:nvPr>
        </p:nvSpPr>
        <p:spPr>
          <a:xfrm>
            <a:off x="2148103" y="2661705"/>
            <a:ext cx="4847798" cy="2757676"/>
          </a:xfrm>
          <a:prstGeom prst="rect">
            <a:avLst/>
          </a:prstGeom>
          <a:noFill/>
        </p:spPr>
        <p:txBody>
          <a:bodyPr wrap="none" lIns="91438" tIns="45719" rIns="91438"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ctr">
              <a:buNone/>
              <a:defRPr/>
            </a:pP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marL="0" indent="0" algn="ctr">
              <a:buNone/>
              <a:defRPr/>
            </a:pPr>
            <a:r>
              <a:rPr lang="en-US"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 </a:t>
            </a: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attention!</a:t>
            </a:r>
          </a:p>
          <a:p>
            <a:pPr algn="ctr">
              <a:defRPr/>
            </a:pPr>
            <a:endParaRPr lang="ru-RU"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Прямокутник 8"/>
          <p:cNvSpPr/>
          <p:nvPr/>
        </p:nvSpPr>
        <p:spPr>
          <a:xfrm>
            <a:off x="0" y="6309187"/>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10" name="Picture 8" descr="D:\eu_flag_co_funded_pos_[rgb]_right.jpg"/>
          <p:cNvPicPr>
            <a:picLocks noChangeAspect="1" noChangeArrowheads="1"/>
          </p:cNvPicPr>
          <p:nvPr/>
        </p:nvPicPr>
        <p:blipFill>
          <a:blip r:embed="rId2" cstate="print"/>
          <a:srcRect/>
          <a:stretch>
            <a:fillRect/>
          </a:stretch>
        </p:blipFill>
        <p:spPr bwMode="auto">
          <a:xfrm>
            <a:off x="6596063" y="57766"/>
            <a:ext cx="2547937" cy="969963"/>
          </a:xfrm>
          <a:prstGeom prst="rect">
            <a:avLst/>
          </a:prstGeom>
          <a:noFill/>
          <a:ln w="9525">
            <a:noFill/>
            <a:miter lim="800000"/>
            <a:headEnd/>
            <a:tailEnd/>
          </a:ln>
        </p:spPr>
      </p:pic>
    </p:spTree>
    <p:extLst>
      <p:ext uri="{BB962C8B-B14F-4D97-AF65-F5344CB8AC3E}">
        <p14:creationId xmlns:p14="http://schemas.microsoft.com/office/powerpoint/2010/main" val="96847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1124" y="1027728"/>
            <a:ext cx="7359230" cy="970450"/>
          </a:xfrm>
        </p:spPr>
        <p:txBody>
          <a:bodyPr/>
          <a:lstStyle/>
          <a:p>
            <a:pPr fontAlgn="base"/>
            <a:r>
              <a:rPr lang="en-US" sz="2400" cap="all" dirty="0" smtClean="0">
                <a:latin typeface="Times New Roman" pitchFamily="18" charset="0"/>
                <a:cs typeface="Times New Roman" pitchFamily="18" charset="0"/>
              </a:rPr>
              <a:t>QAULITY </a:t>
            </a:r>
            <a:r>
              <a:rPr lang="en-US" sz="2400" cap="all" dirty="0">
                <a:latin typeface="Times New Roman" pitchFamily="18" charset="0"/>
                <a:cs typeface="Times New Roman" pitchFamily="18" charset="0"/>
              </a:rPr>
              <a:t>ASSURANCE </a:t>
            </a:r>
            <a:r>
              <a:rPr lang="uk-UA" sz="2400" cap="all" dirty="0" smtClean="0">
                <a:latin typeface="Times New Roman" pitchFamily="18" charset="0"/>
                <a:cs typeface="Times New Roman" pitchFamily="18" charset="0"/>
              </a:rPr>
              <a:t/>
            </a:r>
            <a:br>
              <a:rPr lang="uk-UA" sz="2400" cap="all" dirty="0" smtClean="0">
                <a:latin typeface="Times New Roman" pitchFamily="18" charset="0"/>
                <a:cs typeface="Times New Roman" pitchFamily="18" charset="0"/>
              </a:rPr>
            </a:br>
            <a:r>
              <a:rPr lang="en-US" sz="2400" cap="all" dirty="0" smtClean="0">
                <a:latin typeface="Times New Roman" pitchFamily="18" charset="0"/>
                <a:cs typeface="Times New Roman" pitchFamily="18" charset="0"/>
              </a:rPr>
              <a:t>IN </a:t>
            </a:r>
            <a:r>
              <a:rPr lang="en-US" sz="2400" cap="all" dirty="0">
                <a:latin typeface="Times New Roman" pitchFamily="18" charset="0"/>
                <a:cs typeface="Times New Roman" pitchFamily="18" charset="0"/>
              </a:rPr>
              <a:t/>
            </a:r>
            <a:br>
              <a:rPr lang="en-US" sz="2400" cap="all" dirty="0">
                <a:latin typeface="Times New Roman" pitchFamily="18" charset="0"/>
                <a:cs typeface="Times New Roman" pitchFamily="18" charset="0"/>
              </a:rPr>
            </a:br>
            <a:r>
              <a:rPr lang="en-US" sz="2400" cap="all" dirty="0">
                <a:latin typeface="Times New Roman" pitchFamily="18" charset="0"/>
                <a:cs typeface="Times New Roman" pitchFamily="18" charset="0"/>
              </a:rPr>
              <a:t>THE </a:t>
            </a:r>
            <a:r>
              <a:rPr lang="en-US" sz="2400" cap="all" dirty="0" smtClean="0">
                <a:latin typeface="Times New Roman" pitchFamily="18" charset="0"/>
                <a:cs typeface="Times New Roman" pitchFamily="18" charset="0"/>
              </a:rPr>
              <a:t>NETHERLANDS</a:t>
            </a:r>
            <a:r>
              <a:rPr lang="en-US" sz="2800" cap="all" dirty="0">
                <a:latin typeface="Times New Roman" pitchFamily="18" charset="0"/>
                <a:cs typeface="Times New Roman" pitchFamily="18" charset="0"/>
              </a:rPr>
              <a:t/>
            </a:r>
            <a:br>
              <a:rPr lang="en-US" sz="2800" cap="all" dirty="0">
                <a:latin typeface="Times New Roman" pitchFamily="18" charset="0"/>
                <a:cs typeface="Times New Roman" pitchFamily="18" charset="0"/>
              </a:rPr>
            </a:br>
            <a:endParaRPr lang="ru-RU" sz="28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012370427"/>
              </p:ext>
            </p:extLst>
          </p:nvPr>
        </p:nvGraphicFramePr>
        <p:xfrm>
          <a:off x="614363" y="2222500"/>
          <a:ext cx="7915275"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Дата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Нижний колонтитул 4"/>
          <p:cNvSpPr>
            <a:spLocks noGrp="1"/>
          </p:cNvSpPr>
          <p:nvPr>
            <p:ph type="ftr" sz="quarter" idx="11"/>
          </p:nvPr>
        </p:nvSpPr>
        <p:spPr/>
        <p:txBody>
          <a:bodyPr/>
          <a:lstStyle/>
          <a:p>
            <a:r>
              <a:rPr lang="ru-RU" smtClean="0"/>
              <a:t>ПІБ доповідача</a:t>
            </a:r>
            <a:endParaRPr lang="en-US" dirty="0"/>
          </a:p>
        </p:txBody>
      </p:sp>
      <p:sp>
        <p:nvSpPr>
          <p:cNvPr id="7" name="Прямокутник 6"/>
          <p:cNvSpPr/>
          <p:nvPr/>
        </p:nvSpPr>
        <p:spPr>
          <a:xfrm>
            <a:off x="84138" y="6396335"/>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8" name="Picture 8" descr="D:\eu_flag_co_funded_pos_[rgb]_right.jpg"/>
          <p:cNvPicPr>
            <a:picLocks noChangeAspect="1" noChangeArrowheads="1"/>
          </p:cNvPicPr>
          <p:nvPr/>
        </p:nvPicPr>
        <p:blipFill>
          <a:blip r:embed="rId7"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128519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3173" y="653922"/>
            <a:ext cx="7359230" cy="970450"/>
          </a:xfrm>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800" dirty="0"/>
              <a:t/>
            </a:r>
            <a:br>
              <a:rPr lang="en-US" sz="2800" dirty="0"/>
            </a:br>
            <a:r>
              <a:rPr lang="en-US" sz="2800" dirty="0" smtClean="0">
                <a:latin typeface="Times New Roman" pitchFamily="18" charset="0"/>
                <a:cs typeface="Times New Roman" pitchFamily="18" charset="0"/>
              </a:rPr>
              <a:t>NQA – Netherlands Quality Agency, Utrecht</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fontAlgn="base"/>
            <a:r>
              <a:rPr lang="en-US" sz="2900" b="1" cap="all" dirty="0">
                <a:solidFill>
                  <a:srgbClr val="7030A0"/>
                </a:solidFill>
                <a:latin typeface="Times New Roman" pitchFamily="18" charset="0"/>
                <a:cs typeface="Times New Roman" pitchFamily="18" charset="0"/>
              </a:rPr>
              <a:t>FOUNDING DATE</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2006</a:t>
            </a:r>
            <a:endParaRPr lang="en-US" sz="2900" b="1" dirty="0">
              <a:latin typeface="Times New Roman" pitchFamily="18" charset="0"/>
              <a:cs typeface="Times New Roman" pitchFamily="18" charset="0"/>
            </a:endParaRPr>
          </a:p>
          <a:p>
            <a:pPr fontAlgn="base"/>
            <a:r>
              <a:rPr lang="en-US" sz="2900" b="1" cap="all" dirty="0">
                <a:solidFill>
                  <a:srgbClr val="7030A0"/>
                </a:solidFill>
                <a:latin typeface="Times New Roman" pitchFamily="18" charset="0"/>
                <a:cs typeface="Times New Roman" pitchFamily="18" charset="0"/>
              </a:rPr>
              <a:t>ENQA MEMBERSHIP</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2018</a:t>
            </a:r>
          </a:p>
          <a:p>
            <a:pPr fontAlgn="base"/>
            <a:endParaRPr lang="en-US" sz="2900" b="1" dirty="0" smtClean="0">
              <a:latin typeface="Times New Roman" pitchFamily="18" charset="0"/>
              <a:cs typeface="Times New Roman" pitchFamily="18" charset="0"/>
            </a:endParaRPr>
          </a:p>
          <a:p>
            <a:pPr fontAlgn="base"/>
            <a:r>
              <a:rPr lang="en-US" sz="3600" dirty="0"/>
              <a:t>NQA is a Dutch based, private </a:t>
            </a:r>
            <a:r>
              <a:rPr lang="en-US" sz="3600" dirty="0" err="1"/>
              <a:t>organisation</a:t>
            </a:r>
            <a:r>
              <a:rPr lang="en-US" sz="3600" dirty="0"/>
              <a:t> established by the end of 2006. The Dutch system of accreditation of HE degree </a:t>
            </a:r>
            <a:r>
              <a:rPr lang="en-US" sz="3600" dirty="0" err="1"/>
              <a:t>programmes</a:t>
            </a:r>
            <a:r>
              <a:rPr lang="en-US" sz="3600" dirty="0"/>
              <a:t> is a two-tier model in which quality assurance agencies, such as NQA, carry out assessments of degree </a:t>
            </a:r>
            <a:r>
              <a:rPr lang="en-US" sz="3600" dirty="0" err="1"/>
              <a:t>programmes</a:t>
            </a:r>
            <a:r>
              <a:rPr lang="en-US" sz="3600" dirty="0"/>
              <a:t>. The degree </a:t>
            </a:r>
            <a:r>
              <a:rPr lang="en-US" sz="3600" dirty="0" err="1"/>
              <a:t>programmes</a:t>
            </a:r>
            <a:r>
              <a:rPr lang="en-US" sz="3600" dirty="0"/>
              <a:t> use the outcomes, an assessment report, to request (re-) accreditation which is decided upon by the Dutch Flemish Accreditation </a:t>
            </a:r>
            <a:r>
              <a:rPr lang="en-US" sz="3600" dirty="0" err="1"/>
              <a:t>Organisation</a:t>
            </a:r>
            <a:r>
              <a:rPr lang="en-US" sz="3600" dirty="0"/>
              <a:t>.</a:t>
            </a:r>
            <a:endParaRPr lang="ru-RU" sz="3600" dirty="0"/>
          </a:p>
          <a:p>
            <a:pPr fontAlgn="base"/>
            <a:endParaRPr lang="en-US" sz="3600" b="1" dirty="0" smtClean="0">
              <a:latin typeface="Times New Roman" pitchFamily="18" charset="0"/>
              <a:cs typeface="Times New Roman" pitchFamily="18" charset="0"/>
            </a:endParaRPr>
          </a:p>
          <a:p>
            <a:pPr marL="0" indent="0" fontAlgn="base">
              <a:buNone/>
            </a:pPr>
            <a:endParaRPr lang="en-US" sz="2400" b="1" dirty="0" smtClean="0">
              <a:latin typeface="Times New Roman" pitchFamily="18" charset="0"/>
              <a:cs typeface="Times New Roman" pitchFamily="18" charset="0"/>
            </a:endParaRPr>
          </a:p>
          <a:p>
            <a:pPr fontAlgn="base"/>
            <a:endParaRPr lang="en-US" sz="2400" b="1" dirty="0">
              <a:latin typeface="Times New Roman" pitchFamily="18" charset="0"/>
              <a:cs typeface="Times New Roman" pitchFamily="18" charset="0"/>
            </a:endParaRPr>
          </a:p>
          <a:p>
            <a:pPr algn="r" fontAlgn="base"/>
            <a:r>
              <a:rPr lang="en-US" sz="1200" dirty="0" smtClean="0">
                <a:latin typeface="Times New Roman" pitchFamily="18" charset="0"/>
                <a:cs typeface="Times New Roman" pitchFamily="18" charset="0"/>
                <a:hlinkClick r:id="rId3"/>
              </a:rPr>
              <a:t>/</a:t>
            </a:r>
            <a:endParaRPr lang="en-US" sz="1200" dirty="0" smtClean="0">
              <a:latin typeface="Times New Roman" pitchFamily="18" charset="0"/>
              <a:cs typeface="Times New Roman" pitchFamily="18" charset="0"/>
            </a:endParaRPr>
          </a:p>
          <a:p>
            <a:pPr algn="r" fontAlgn="base"/>
            <a:endParaRPr lang="en-US" sz="12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8" y="6290921"/>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4" cstate="print"/>
          <a:srcRect/>
          <a:stretch>
            <a:fillRect/>
          </a:stretch>
        </p:blipFill>
        <p:spPr bwMode="auto">
          <a:xfrm>
            <a:off x="6561426" y="57765"/>
            <a:ext cx="2547937" cy="969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5221" y="900413"/>
            <a:ext cx="7359230" cy="970450"/>
          </a:xfrm>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3200" cap="all" dirty="0"/>
              <a:t>AGENCY QA ACTIVITIES</a:t>
            </a:r>
            <a:r>
              <a:rPr lang="en-US" sz="3200" dirty="0"/>
              <a:t>:</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en-US" dirty="0" smtClean="0"/>
              <a:t>It </a:t>
            </a:r>
            <a:r>
              <a:rPr lang="en-US" dirty="0"/>
              <a:t>is NQA’s solid key objective to conduct assessments of degree </a:t>
            </a:r>
            <a:r>
              <a:rPr lang="en-US" dirty="0" err="1"/>
              <a:t>programmes</a:t>
            </a:r>
            <a:r>
              <a:rPr lang="en-US" dirty="0"/>
              <a:t> of universities of applied sciences. Furthermore, NQA carries out research evaluations, EVC audits and several other services connected to quality assurance in HE: training and projects related to (alignment of) the internal and external quality assurance systems and regarding quality culture.</a:t>
            </a: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8" y="6290921"/>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3"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130149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3360" y="928446"/>
            <a:ext cx="7359230" cy="970450"/>
          </a:xfrm>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N</a:t>
            </a: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QA </a:t>
            </a:r>
            <a:b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cap="all" dirty="0">
                <a:latin typeface="Times New Roman" pitchFamily="18" charset="0"/>
                <a:cs typeface="Times New Roman" pitchFamily="18" charset="0"/>
              </a:rPr>
              <a:t>METHODOLOGY USED</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a:bodyPr>
          <a:lstStyle/>
          <a:p>
            <a:pPr fontAlgn="base"/>
            <a:r>
              <a:rPr lang="en-US" dirty="0"/>
              <a:t>The assessments of degree </a:t>
            </a:r>
            <a:r>
              <a:rPr lang="en-US" dirty="0" err="1"/>
              <a:t>programmes</a:t>
            </a:r>
            <a:r>
              <a:rPr lang="en-US" dirty="0"/>
              <a:t> are </a:t>
            </a:r>
            <a:r>
              <a:rPr lang="en-US" dirty="0" err="1"/>
              <a:t>organised</a:t>
            </a:r>
            <a:r>
              <a:rPr lang="en-US" dirty="0"/>
              <a:t> as peer-reviews starting off with a document study, followed by interviews with representatives and stakeholders of the HE degree </a:t>
            </a:r>
            <a:r>
              <a:rPr lang="en-US" dirty="0" err="1"/>
              <a:t>programme</a:t>
            </a:r>
            <a:r>
              <a:rPr lang="en-US" dirty="0"/>
              <a:t> (site-visit). The assessment is focused by the accreditation framework.</a:t>
            </a:r>
          </a:p>
          <a:p>
            <a:pPr fontAlgn="base"/>
            <a:r>
              <a:rPr lang="en-US" dirty="0"/>
              <a:t>To ensure its quality objectives, NQA nourishes a process that includes the input of all four panel members (peers), an internal quality assurance mechanism that incorporates the four-eye principle and that allows the degree </a:t>
            </a:r>
            <a:r>
              <a:rPr lang="en-US" dirty="0" err="1"/>
              <a:t>programmes</a:t>
            </a:r>
            <a:r>
              <a:rPr lang="en-US" dirty="0"/>
              <a:t> to check the report on factual errors.</a:t>
            </a:r>
          </a:p>
          <a:p>
            <a:pPr marL="0" indent="0">
              <a:buNone/>
            </a:pPr>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9" y="6358018"/>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3"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153810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9076" y="669824"/>
            <a:ext cx="7359230" cy="970450"/>
          </a:xfrm>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cap="all" dirty="0"/>
              <a:t>AGENCY'S POOL OF EXPERTS</a:t>
            </a:r>
            <a:r>
              <a:rPr lang="en-US" sz="2400" dirty="0"/>
              <a:t>:</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a:bodyPr>
          <a:lstStyle/>
          <a:p>
            <a:pPr fontAlgn="base"/>
            <a:r>
              <a:rPr lang="en-US" dirty="0" smtClean="0"/>
              <a:t>NQA </a:t>
            </a:r>
            <a:r>
              <a:rPr lang="en-US" dirty="0"/>
              <a:t>has a pool of over 1.500 potential domain experts (peers) to match the variety of degree </a:t>
            </a:r>
            <a:r>
              <a:rPr lang="en-US" dirty="0" err="1"/>
              <a:t>programmes</a:t>
            </a:r>
            <a:r>
              <a:rPr lang="en-US" dirty="0"/>
              <a:t>, to meet the demands our national accreditation framework (ESG-proof).</a:t>
            </a: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8" y="6306824"/>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3"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1803969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3659" y="932218"/>
            <a:ext cx="7359230" cy="970450"/>
          </a:xfrm>
        </p:spPr>
        <p:txBody>
          <a:bodyPr/>
          <a:lstStyle/>
          <a:p>
            <a:pPr algn="ct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NQA </a:t>
            </a:r>
            <a:r>
              <a:rPr lang="en-US" sz="2400" cap="all" dirty="0" smtClean="0">
                <a:latin typeface="Times New Roman" pitchFamily="18" charset="0"/>
                <a:cs typeface="Times New Roman" pitchFamily="18" charset="0"/>
              </a:rPr>
              <a:t>INTERNATIONAL </a:t>
            </a:r>
            <a:r>
              <a:rPr lang="en-US" sz="2400" cap="all" dirty="0">
                <a:latin typeface="Times New Roman" pitchFamily="18" charset="0"/>
                <a:cs typeface="Times New Roman" pitchFamily="18" charset="0"/>
              </a:rPr>
              <a:t>ACTIVITIES</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4036" y="2039815"/>
            <a:ext cx="8213441" cy="3868616"/>
          </a:xfrm>
        </p:spPr>
        <p:txBody>
          <a:bodyPr>
            <a:normAutofit/>
          </a:bodyPr>
          <a:lstStyle/>
          <a:p>
            <a:r>
              <a:rPr lang="en-US" dirty="0" smtClean="0"/>
              <a:t>NQA </a:t>
            </a:r>
            <a:r>
              <a:rPr lang="en-US" dirty="0"/>
              <a:t>has staff members that are certified to conduct ECA assessments. NQA </a:t>
            </a:r>
            <a:r>
              <a:rPr lang="en-US" dirty="0" err="1"/>
              <a:t>organised</a:t>
            </a:r>
            <a:r>
              <a:rPr lang="en-US" dirty="0"/>
              <a:t> assessments for universities on Curacao and on sites of Dutch UAS in Indonesia, Qatar and South Africa. In a more distant past, NQA contributed to several (external) quality assurance projects in Switzerland and Vietnam.</a:t>
            </a: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8" y="6267068"/>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3"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2559777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8001" y="979925"/>
            <a:ext cx="7359230" cy="970450"/>
          </a:xfrm>
        </p:spPr>
        <p:txBody>
          <a:bodyPr/>
          <a:lstStyle/>
          <a:p>
            <a:pPr fontAlgn="base"/>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hlinkClick r:id="rId2"/>
              </a:rPr>
            </a:br>
            <a: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ru-RU"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36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en-GB"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en-US" sz="2400" b="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NVAO </a:t>
            </a:r>
            <a:r>
              <a:rPr lang="en-US" sz="2400" b="0" dirty="0">
                <a:effectLst>
                  <a:outerShdw blurRad="38100" dist="38100" dir="2700000" algn="tl">
                    <a:srgbClr val="000000">
                      <a:alpha val="43137"/>
                    </a:srgbClr>
                  </a:outerShdw>
                </a:effectLst>
                <a:latin typeface="Times New Roman" pitchFamily="18" charset="0"/>
                <a:cs typeface="Times New Roman" pitchFamily="18" charset="0"/>
                <a:hlinkClick r:id="rId3"/>
              </a:rPr>
              <a:t>- Accreditation </a:t>
            </a:r>
            <a:r>
              <a:rPr lang="en-US" sz="2400" b="0" dirty="0" err="1">
                <a:effectLst>
                  <a:outerShdw blurRad="38100" dist="38100" dir="2700000" algn="tl">
                    <a:srgbClr val="000000">
                      <a:alpha val="43137"/>
                    </a:srgbClr>
                  </a:outerShdw>
                </a:effectLst>
                <a:latin typeface="Times New Roman" pitchFamily="18" charset="0"/>
                <a:cs typeface="Times New Roman" pitchFamily="18" charset="0"/>
                <a:hlinkClick r:id="rId3"/>
              </a:rPr>
              <a:t>Organisation</a:t>
            </a:r>
            <a:r>
              <a:rPr lang="en-US" sz="2400" b="0" dirty="0">
                <a:effectLst>
                  <a:outerShdw blurRad="38100" dist="38100" dir="2700000" algn="tl">
                    <a:srgbClr val="000000">
                      <a:alpha val="43137"/>
                    </a:srgbClr>
                  </a:outerShdw>
                </a:effectLst>
                <a:latin typeface="Times New Roman" pitchFamily="18" charset="0"/>
                <a:cs typeface="Times New Roman" pitchFamily="18" charset="0"/>
                <a:hlinkClick r:id="rId3"/>
              </a:rPr>
              <a:t> </a:t>
            </a:r>
            <a:r>
              <a:rPr lang="uk-UA" sz="2400" b="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
            </a:r>
            <a:br>
              <a:rPr lang="uk-UA" sz="2400" b="0" dirty="0" smtClean="0">
                <a:effectLst>
                  <a:outerShdw blurRad="38100" dist="38100" dir="2700000" algn="tl">
                    <a:srgbClr val="000000">
                      <a:alpha val="43137"/>
                    </a:srgbClr>
                  </a:outerShdw>
                </a:effectLst>
                <a:latin typeface="Times New Roman" pitchFamily="18" charset="0"/>
                <a:cs typeface="Times New Roman" pitchFamily="18" charset="0"/>
                <a:hlinkClick r:id="rId3"/>
              </a:rPr>
            </a:br>
            <a:r>
              <a:rPr lang="en-US" sz="2400" b="0" dirty="0" smtClean="0">
                <a:effectLst>
                  <a:outerShdw blurRad="38100" dist="38100" dir="2700000" algn="tl">
                    <a:srgbClr val="000000">
                      <a:alpha val="43137"/>
                    </a:srgbClr>
                  </a:outerShdw>
                </a:effectLst>
                <a:latin typeface="Times New Roman" pitchFamily="18" charset="0"/>
                <a:cs typeface="Times New Roman" pitchFamily="18" charset="0"/>
                <a:hlinkClick r:id="rId3"/>
              </a:rPr>
              <a:t>of </a:t>
            </a:r>
            <a:r>
              <a:rPr lang="en-US" sz="2400" b="0" dirty="0">
                <a:effectLst>
                  <a:outerShdw blurRad="38100" dist="38100" dir="2700000" algn="tl">
                    <a:srgbClr val="000000">
                      <a:alpha val="43137"/>
                    </a:srgbClr>
                  </a:outerShdw>
                </a:effectLst>
                <a:latin typeface="Times New Roman" pitchFamily="18" charset="0"/>
                <a:cs typeface="Times New Roman" pitchFamily="18" charset="0"/>
                <a:hlinkClick r:id="rId3"/>
              </a:rPr>
              <a:t>the Netherlands and Flanders, The Hague</a:t>
            </a:r>
            <a:r>
              <a:rPr lang="ru-RU" sz="3200" dirty="0"/>
              <a:t/>
            </a:r>
            <a:br>
              <a:rPr lang="ru-RU" sz="3200" dirty="0"/>
            </a:b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fontAlgn="base"/>
            <a:r>
              <a:rPr lang="en-US" sz="2000" b="1" cap="all" dirty="0">
                <a:solidFill>
                  <a:srgbClr val="7030A0"/>
                </a:solidFill>
                <a:latin typeface="Times New Roman" pitchFamily="18" charset="0"/>
                <a:cs typeface="Times New Roman" pitchFamily="18" charset="0"/>
              </a:rPr>
              <a:t>FOUNDING DATE</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2002</a:t>
            </a:r>
            <a:endParaRPr lang="en-US" sz="2000" b="1" dirty="0">
              <a:latin typeface="Times New Roman" pitchFamily="18" charset="0"/>
              <a:cs typeface="Times New Roman" pitchFamily="18" charset="0"/>
            </a:endParaRPr>
          </a:p>
          <a:p>
            <a:pPr fontAlgn="base"/>
            <a:r>
              <a:rPr lang="en-US" sz="2000" b="1" cap="all" dirty="0">
                <a:solidFill>
                  <a:srgbClr val="7030A0"/>
                </a:solidFill>
                <a:latin typeface="Times New Roman" pitchFamily="18" charset="0"/>
                <a:cs typeface="Times New Roman" pitchFamily="18" charset="0"/>
              </a:rPr>
              <a:t>ENQA MEMBERSHIP</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2003</a:t>
            </a:r>
          </a:p>
          <a:p>
            <a:pPr fontAlgn="base"/>
            <a:r>
              <a:rPr lang="en-US" sz="2400" dirty="0"/>
              <a:t>NVAO is the independent and </a:t>
            </a:r>
            <a:r>
              <a:rPr lang="en-US" sz="2400" dirty="0" err="1"/>
              <a:t>binational</a:t>
            </a:r>
            <a:r>
              <a:rPr lang="en-US" sz="2400" dirty="0"/>
              <a:t> accreditation </a:t>
            </a:r>
            <a:r>
              <a:rPr lang="en-US" sz="2400" dirty="0" err="1"/>
              <a:t>organisation</a:t>
            </a:r>
            <a:r>
              <a:rPr lang="en-US" sz="2400" dirty="0"/>
              <a:t> set up by the Dutch and Flemish governments, whose primary goal it is to provide an expert and objective </a:t>
            </a:r>
            <a:r>
              <a:rPr lang="en-US" sz="2400" dirty="0" err="1"/>
              <a:t>judgement</a:t>
            </a:r>
            <a:r>
              <a:rPr lang="en-US" sz="2400" dirty="0"/>
              <a:t> of the quality of higher education in Flanders and the Netherlands.</a:t>
            </a:r>
            <a:endParaRPr lang="en-US" sz="2400" b="1" dirty="0">
              <a:latin typeface="Times New Roman" pitchFamily="18" charset="0"/>
              <a:cs typeface="Times New Roman" pitchFamily="18" charset="0"/>
            </a:endParaRPr>
          </a:p>
          <a:p>
            <a:endParaRPr lang="ru-RU" dirty="0"/>
          </a:p>
        </p:txBody>
      </p:sp>
      <p:sp>
        <p:nvSpPr>
          <p:cNvPr id="4" name="Дата 3"/>
          <p:cNvSpPr>
            <a:spLocks noGrp="1"/>
          </p:cNvSpPr>
          <p:nvPr>
            <p:ph type="dt" sz="half" idx="10"/>
          </p:nvPr>
        </p:nvSpPr>
        <p:spPr/>
        <p:txBody>
          <a:bodyPr/>
          <a:lstStyle/>
          <a:p>
            <a:r>
              <a:rPr lang="en-US" dirty="0" smtClean="0"/>
              <a:t>20.11.2019</a:t>
            </a:r>
            <a:endParaRPr lang="en-US" dirty="0"/>
          </a:p>
        </p:txBody>
      </p:sp>
      <p:sp>
        <p:nvSpPr>
          <p:cNvPr id="5" name="Нижний колонтитул 4"/>
          <p:cNvSpPr>
            <a:spLocks noGrp="1"/>
          </p:cNvSpPr>
          <p:nvPr>
            <p:ph type="ftr" sz="quarter" idx="11"/>
          </p:nvPr>
        </p:nvSpPr>
        <p:spPr/>
        <p:txBody>
          <a:bodyPr/>
          <a:lstStyle/>
          <a:p>
            <a:r>
              <a:rPr lang="en-US" dirty="0" err="1" smtClean="0"/>
              <a:t>Mospan</a:t>
            </a:r>
            <a:r>
              <a:rPr lang="en-US" dirty="0" smtClean="0"/>
              <a:t> N.</a:t>
            </a:r>
            <a:endParaRPr lang="en-US" dirty="0"/>
          </a:p>
        </p:txBody>
      </p:sp>
      <p:sp>
        <p:nvSpPr>
          <p:cNvPr id="6" name="Прямокутник 5"/>
          <p:cNvSpPr/>
          <p:nvPr/>
        </p:nvSpPr>
        <p:spPr>
          <a:xfrm>
            <a:off x="84138" y="6298872"/>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4"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2786251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cap="all" dirty="0">
                <a:latin typeface="Times New Roman" pitchFamily="18" charset="0"/>
                <a:cs typeface="Times New Roman" pitchFamily="18" charset="0"/>
              </a:rPr>
              <a:t>AGENCY QA ACTIVITIES</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234462" y="2016369"/>
            <a:ext cx="8639907" cy="4360985"/>
          </a:xfrm>
        </p:spPr>
        <p:txBody>
          <a:bodyPr>
            <a:normAutofit fontScale="92500"/>
          </a:bodyPr>
          <a:lstStyle/>
          <a:p>
            <a:pPr fontAlgn="base"/>
            <a:r>
              <a:rPr lang="en-US" dirty="0" smtClean="0"/>
              <a:t>Recognition </a:t>
            </a:r>
            <a:r>
              <a:rPr lang="en-US" dirty="0"/>
              <a:t>of new higher education institutions in which NVAO looks at the potential quality of higher education provision alongside national authorities appraisal of legal and </a:t>
            </a:r>
            <a:r>
              <a:rPr lang="en-US" dirty="0" err="1"/>
              <a:t>organisational</a:t>
            </a:r>
            <a:r>
              <a:rPr lang="en-US" dirty="0"/>
              <a:t> issues of the new provider;</a:t>
            </a:r>
          </a:p>
          <a:p>
            <a:pPr fontAlgn="base"/>
            <a:r>
              <a:rPr lang="en-US" dirty="0"/>
              <a:t>Institutional audits in which NVAO assesses the institutional quality assurance system;</a:t>
            </a:r>
          </a:p>
          <a:p>
            <a:pPr fontAlgn="base"/>
            <a:r>
              <a:rPr lang="en-US" dirty="0"/>
              <a:t>Initial accreditation of new </a:t>
            </a:r>
            <a:r>
              <a:rPr lang="en-US" dirty="0" err="1"/>
              <a:t>programmes</a:t>
            </a:r>
            <a:r>
              <a:rPr lang="en-US" dirty="0"/>
              <a:t> (i.e. </a:t>
            </a:r>
            <a:r>
              <a:rPr lang="en-US" dirty="0" err="1"/>
              <a:t>programmes</a:t>
            </a:r>
            <a:r>
              <a:rPr lang="en-US" dirty="0"/>
              <a:t> that want to offer a </a:t>
            </a:r>
            <a:r>
              <a:rPr lang="en-US" dirty="0" err="1"/>
              <a:t>recognised</a:t>
            </a:r>
            <a:r>
              <a:rPr lang="en-US" dirty="0"/>
              <a:t> degree);</a:t>
            </a:r>
          </a:p>
          <a:p>
            <a:pPr fontAlgn="base"/>
            <a:r>
              <a:rPr lang="en-US" dirty="0"/>
              <a:t>Accreditation of </a:t>
            </a:r>
            <a:r>
              <a:rPr lang="en-US" dirty="0" err="1"/>
              <a:t>programmes</a:t>
            </a:r>
            <a:r>
              <a:rPr lang="en-US" dirty="0"/>
              <a:t> that already offer a </a:t>
            </a:r>
            <a:r>
              <a:rPr lang="en-US" dirty="0" err="1"/>
              <a:t>recognised</a:t>
            </a:r>
            <a:r>
              <a:rPr lang="en-US" dirty="0"/>
              <a:t> degree;</a:t>
            </a:r>
          </a:p>
          <a:p>
            <a:pPr fontAlgn="base"/>
            <a:r>
              <a:rPr lang="en-US" dirty="0"/>
              <a:t>Assessment of distinctive (quality) features of </a:t>
            </a:r>
            <a:r>
              <a:rPr lang="en-US" dirty="0" err="1"/>
              <a:t>programmes</a:t>
            </a:r>
            <a:r>
              <a:rPr lang="en-US" dirty="0"/>
              <a:t> and institutions at the request of the relevant institution;</a:t>
            </a:r>
          </a:p>
          <a:p>
            <a:pPr fontAlgn="base"/>
            <a:r>
              <a:rPr lang="en-US" dirty="0"/>
              <a:t>Publication of decisions (and officially </a:t>
            </a:r>
            <a:r>
              <a:rPr lang="en-US" dirty="0" err="1"/>
              <a:t>recognised</a:t>
            </a:r>
            <a:r>
              <a:rPr lang="en-US" dirty="0"/>
              <a:t> degrees) in the NVAO database; and</a:t>
            </a:r>
          </a:p>
          <a:p>
            <a:pPr fontAlgn="base"/>
            <a:r>
              <a:rPr lang="en-US" dirty="0" err="1"/>
              <a:t>Internationalisation</a:t>
            </a:r>
            <a:r>
              <a:rPr lang="en-US" dirty="0"/>
              <a:t> activities related to quality assurance in higher education.</a:t>
            </a:r>
          </a:p>
          <a:p>
            <a:endParaRPr lang="ru-RU" dirty="0"/>
          </a:p>
        </p:txBody>
      </p:sp>
      <p:sp>
        <p:nvSpPr>
          <p:cNvPr id="4" name="Дата 3"/>
          <p:cNvSpPr>
            <a:spLocks noGrp="1"/>
          </p:cNvSpPr>
          <p:nvPr>
            <p:ph type="dt" sz="half" idx="10"/>
          </p:nvPr>
        </p:nvSpPr>
        <p:spPr/>
        <p:txBody>
          <a:bodyPr/>
          <a:lstStyle/>
          <a:p>
            <a:fld id="{0E3BFA2C-7A33-4FBC-A257-EE5216AF8EB8}" type="datetime1">
              <a:rPr lang="uk-UA" smtClean="0"/>
              <a:pPr/>
              <a:t>17.01.2020</a:t>
            </a:fld>
            <a:endParaRPr lang="en-US" dirty="0"/>
          </a:p>
        </p:txBody>
      </p:sp>
      <p:sp>
        <p:nvSpPr>
          <p:cNvPr id="5" name="Нижний колонтитул 4"/>
          <p:cNvSpPr>
            <a:spLocks noGrp="1"/>
          </p:cNvSpPr>
          <p:nvPr>
            <p:ph type="ftr" sz="quarter" idx="11"/>
          </p:nvPr>
        </p:nvSpPr>
        <p:spPr/>
        <p:txBody>
          <a:bodyPr/>
          <a:lstStyle/>
          <a:p>
            <a:r>
              <a:rPr lang="ru-RU" smtClean="0"/>
              <a:t>ПІБ доповідача</a:t>
            </a:r>
            <a:endParaRPr lang="en-US" dirty="0"/>
          </a:p>
        </p:txBody>
      </p:sp>
      <p:sp>
        <p:nvSpPr>
          <p:cNvPr id="6" name="Прямокутник 5"/>
          <p:cNvSpPr/>
          <p:nvPr/>
        </p:nvSpPr>
        <p:spPr>
          <a:xfrm>
            <a:off x="84139" y="6282970"/>
            <a:ext cx="8980487"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en-US" sz="1200" b="1" dirty="0">
                <a:latin typeface="Times New Roman" pitchFamily="18" charset="0"/>
                <a:cs typeface="Times New Roman" pitchFamily="18" charset="0"/>
              </a:rPr>
              <a:t>Contents of the lecture reflects only the author's view, the Education, Audiovisual and Culture Executive Agency and the European  Commission are not responsible for any use that may be made of the information it contains.</a:t>
            </a:r>
          </a:p>
        </p:txBody>
      </p:sp>
      <p:pic>
        <p:nvPicPr>
          <p:cNvPr id="7" name="Picture 8" descr="D:\eu_flag_co_funded_pos_[rgb]_right.jpg"/>
          <p:cNvPicPr>
            <a:picLocks noChangeAspect="1" noChangeArrowheads="1"/>
          </p:cNvPicPr>
          <p:nvPr/>
        </p:nvPicPr>
        <p:blipFill>
          <a:blip r:embed="rId2" cstate="print"/>
          <a:srcRect/>
          <a:stretch>
            <a:fillRect/>
          </a:stretch>
        </p:blipFill>
        <p:spPr bwMode="auto">
          <a:xfrm>
            <a:off x="6561426" y="57765"/>
            <a:ext cx="2547937" cy="969963"/>
          </a:xfrm>
          <a:prstGeom prst="rect">
            <a:avLst/>
          </a:prstGeom>
          <a:noFill/>
          <a:ln w="9525">
            <a:noFill/>
            <a:miter lim="800000"/>
            <a:headEnd/>
            <a:tailEnd/>
          </a:ln>
        </p:spPr>
      </p:pic>
    </p:spTree>
    <p:extLst>
      <p:ext uri="{BB962C8B-B14F-4D97-AF65-F5344CB8AC3E}">
        <p14:creationId xmlns:p14="http://schemas.microsoft.com/office/powerpoint/2010/main" val="50196036"/>
      </p:ext>
    </p:extLst>
  </p:cSld>
  <p:clrMapOvr>
    <a:masterClrMapping/>
  </p:clrMapOvr>
</p:sld>
</file>

<file path=ppt/theme/theme1.xml><?xml version="1.0" encoding="utf-8"?>
<a:theme xmlns:a="http://schemas.openxmlformats.org/drawingml/2006/main" name="Цитований текст">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Презентація1" id="{1ECB0510-F440-4C02-B33E-92ADD4CADAA1}" vid="{32560454-D4FC-43D5-9BE2-7A3501CFAE57}"/>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Шаблон вчена рада</Template>
  <TotalTime>675</TotalTime>
  <Words>628</Words>
  <Application>Microsoft Office PowerPoint</Application>
  <PresentationFormat>Екран (4:3)</PresentationFormat>
  <Paragraphs>91</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Цитований текст</vt:lpstr>
      <vt:lpstr>Презентація PowerPoint</vt:lpstr>
      <vt:lpstr>QAULITY ASSURANCE  IN  THE NETHERLANDS </vt:lpstr>
      <vt:lpstr>               NQA – Netherlands Quality Agency, Utrecht</vt:lpstr>
      <vt:lpstr>          AGENCY QA ACTIVITIES:</vt:lpstr>
      <vt:lpstr>          NQA  METHODOLOGY USED: </vt:lpstr>
      <vt:lpstr>           AGENCY'S POOL OF EXPERTS:</vt:lpstr>
      <vt:lpstr>             NQA INTERNATIONAL ACTIVITIES: </vt:lpstr>
      <vt:lpstr>              NVAO - Accreditation Organisation  of the Netherlands and Flanders, The Hague </vt:lpstr>
      <vt:lpstr>AGENCY QA ACTIVITIES:</vt:lpstr>
      <vt:lpstr>INTERNATIONAL ACTIVITIES:</vt:lpstr>
      <vt:lpstr>               QANU - Quality Assurance  Netherlands Universities, Utrecht </vt:lpstr>
      <vt:lpstr>METHODOLOGY USED: </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Пользователь Windows</dc:creator>
  <cp:lastModifiedBy>adm</cp:lastModifiedBy>
  <cp:revision>71</cp:revision>
  <dcterms:created xsi:type="dcterms:W3CDTF">2018-02-19T07:59:52Z</dcterms:created>
  <dcterms:modified xsi:type="dcterms:W3CDTF">2020-01-17T11:01:29Z</dcterms:modified>
</cp:coreProperties>
</file>