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0" r:id="rId2"/>
    <p:sldId id="257" r:id="rId3"/>
    <p:sldId id="271" r:id="rId4"/>
    <p:sldId id="272" r:id="rId5"/>
    <p:sldId id="274" r:id="rId6"/>
    <p:sldId id="266" r:id="rId7"/>
    <p:sldId id="270" r:id="rId8"/>
    <p:sldId id="278" r:id="rId9"/>
    <p:sldId id="279" r:id="rId10"/>
    <p:sldId id="280" r:id="rId11"/>
    <p:sldId id="281" r:id="rId12"/>
    <p:sldId id="282" r:id="rId13"/>
    <p:sldId id="284" r:id="rId14"/>
    <p:sldId id="285" r:id="rId15"/>
    <p:sldId id="286" r:id="rId16"/>
    <p:sldId id="288" r:id="rId17"/>
    <p:sldId id="289" r:id="rId18"/>
    <p:sldId id="287" r:id="rId19"/>
    <p:sldId id="291" r:id="rId20"/>
    <p:sldId id="292" r:id="rId21"/>
    <p:sldId id="267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0" autoAdjust="0"/>
    <p:restoredTop sz="94555" autoAdjust="0"/>
  </p:normalViewPr>
  <p:slideViewPr>
    <p:cSldViewPr>
      <p:cViewPr varScale="1">
        <p:scale>
          <a:sx n="69" d="100"/>
          <a:sy n="69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90A66AE-81F5-474A-B74B-EE41E9320F19}" type="datetimeFigureOut">
              <a:rPr lang="uk-UA" smtClean="0"/>
              <a:pPr/>
              <a:t>30.12.2019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90A66AE-81F5-474A-B74B-EE41E9320F19}" type="datetimeFigureOut">
              <a:rPr lang="uk-UA" smtClean="0"/>
              <a:pPr/>
              <a:t>30.12.2019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30.12.2019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30.12.2019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30.12.2019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30.12.2019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0" y="0"/>
            <a:ext cx="9144000" cy="1368425"/>
          </a:xfrm>
          <a:prstGeom prst="wedgeRectCallout">
            <a:avLst>
              <a:gd name="adj1" fmla="val -32651"/>
              <a:gd name="adj2" fmla="val 62500"/>
            </a:avLst>
          </a:prstGeom>
          <a:solidFill>
            <a:srgbClr val="42BDCA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0"/>
            <a:ext cx="8032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6492875"/>
            <a:ext cx="9163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2903171" y="87313"/>
            <a:ext cx="2353960" cy="14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8447" y="2647298"/>
            <a:ext cx="8821646" cy="32932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uk-UA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ЯКОСТІ ВИЩОЇ ОСВІТИ: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КОРОЛІВСТВА ІСПАНІЯ</a:t>
            </a:r>
          </a:p>
          <a:p>
            <a:pPr algn="ctr">
              <a:defRPr/>
            </a:pPr>
            <a:endParaRPr lang="uk-UA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0" y="6088063"/>
            <a:ext cx="9144000" cy="808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4108" tIns="57054" rIns="114108" bIns="57054">
            <a:spAutoFit/>
          </a:bodyPr>
          <a:lstStyle/>
          <a:p>
            <a:pPr algn="just">
              <a:defRPr/>
            </a:pPr>
            <a:r>
              <a:rPr lang="ru-RU" sz="1500" b="1" i="1" dirty="0" err="1"/>
              <a:t>Зміст</a:t>
            </a:r>
            <a:r>
              <a:rPr lang="ru-RU" sz="1500" b="1" i="1" dirty="0"/>
              <a:t> </a:t>
            </a:r>
            <a:r>
              <a:rPr lang="ru-RU" sz="1500" b="1" i="1" dirty="0" err="1"/>
              <a:t>лекції</a:t>
            </a:r>
            <a:r>
              <a:rPr lang="ru-RU" sz="1500" b="1" i="1" dirty="0"/>
              <a:t> </a:t>
            </a:r>
            <a:r>
              <a:rPr lang="ru-RU" sz="1500" b="1" i="1" dirty="0" err="1"/>
              <a:t>відображає</a:t>
            </a:r>
            <a:r>
              <a:rPr lang="ru-RU" sz="1500" b="1" i="1" dirty="0"/>
              <a:t> </a:t>
            </a:r>
            <a:r>
              <a:rPr lang="ru-RU" sz="1500" b="1" i="1" dirty="0" err="1"/>
              <a:t>виключно</a:t>
            </a:r>
            <a:r>
              <a:rPr lang="ru-RU" sz="1500" b="1" i="1" dirty="0"/>
              <a:t> думку </a:t>
            </a:r>
            <a:r>
              <a:rPr lang="ru-RU" sz="1500" b="1" i="1" dirty="0" err="1"/>
              <a:t>авторів</a:t>
            </a:r>
            <a:r>
              <a:rPr lang="ru-RU" sz="1500" b="1" i="1" dirty="0"/>
              <a:t>, </a:t>
            </a:r>
            <a:r>
              <a:rPr lang="ru-RU" sz="1500" b="1" i="1" dirty="0" err="1"/>
              <a:t>Виконавче</a:t>
            </a:r>
            <a:r>
              <a:rPr lang="ru-RU" sz="1500" b="1" i="1" dirty="0"/>
              <a:t> агентство </a:t>
            </a:r>
            <a:r>
              <a:rPr lang="ru-RU" sz="1500" b="1" i="1" dirty="0" err="1"/>
              <a:t>з</a:t>
            </a:r>
            <a:r>
              <a:rPr lang="ru-RU" sz="1500" b="1" i="1" dirty="0"/>
              <a:t> </a:t>
            </a:r>
            <a:r>
              <a:rPr lang="ru-RU" sz="1500" b="1" i="1" dirty="0" err="1"/>
              <a:t>питань</a:t>
            </a:r>
            <a:r>
              <a:rPr lang="ru-RU" sz="1500" b="1" i="1" dirty="0"/>
              <a:t> </a:t>
            </a:r>
            <a:r>
              <a:rPr lang="ru-RU" sz="1500" b="1" i="1" dirty="0" err="1"/>
              <a:t>освіти</a:t>
            </a:r>
            <a:r>
              <a:rPr lang="ru-RU" sz="1500" b="1" i="1" dirty="0"/>
              <a:t>, </a:t>
            </a:r>
            <a:r>
              <a:rPr lang="ru-RU" sz="1500" b="1" i="1" dirty="0" err="1"/>
              <a:t>аудіовізуальних</a:t>
            </a:r>
            <a:r>
              <a:rPr lang="ru-RU" sz="1500" b="1" i="1" dirty="0"/>
              <a:t> </a:t>
            </a:r>
            <a:r>
              <a:rPr lang="ru-RU" sz="1500" b="1" i="1" dirty="0" err="1"/>
              <a:t>засобів</a:t>
            </a:r>
            <a:r>
              <a:rPr lang="ru-RU" sz="1500" b="1" i="1" dirty="0"/>
              <a:t> </a:t>
            </a:r>
            <a:r>
              <a:rPr lang="ru-RU" sz="1500" b="1" i="1" dirty="0" err="1"/>
              <a:t>і</a:t>
            </a:r>
            <a:r>
              <a:rPr lang="ru-RU" sz="1500" b="1" i="1" dirty="0"/>
              <a:t> </a:t>
            </a:r>
            <a:r>
              <a:rPr lang="ru-RU" sz="1500" b="1" i="1" dirty="0" err="1"/>
              <a:t>культури</a:t>
            </a:r>
            <a:r>
              <a:rPr lang="ru-RU" sz="1500" b="1" i="1" dirty="0"/>
              <a:t> (ЕАСЕА) та </a:t>
            </a:r>
            <a:r>
              <a:rPr lang="ru-RU" sz="1500" b="1" i="1" dirty="0" err="1"/>
              <a:t>Європейська</a:t>
            </a:r>
            <a:r>
              <a:rPr lang="ru-RU" sz="1500" b="1" i="1" dirty="0"/>
              <a:t> </a:t>
            </a:r>
            <a:r>
              <a:rPr lang="ru-RU" sz="1500" b="1" i="1" dirty="0" err="1"/>
              <a:t>Комісія</a:t>
            </a:r>
            <a:r>
              <a:rPr lang="ru-RU" sz="1500" b="1" i="1" dirty="0"/>
              <a:t> в </a:t>
            </a:r>
            <a:r>
              <a:rPr lang="ru-RU" sz="1500" b="1" i="1" dirty="0" err="1"/>
              <a:t>сфері</a:t>
            </a:r>
            <a:r>
              <a:rPr lang="ru-RU" sz="1500" b="1" i="1" dirty="0"/>
              <a:t> (</a:t>
            </a:r>
            <a:r>
              <a:rPr lang="ru-RU" sz="1500" b="1" i="1" dirty="0" err="1"/>
              <a:t>вищої</a:t>
            </a:r>
            <a:r>
              <a:rPr lang="ru-RU" sz="1500" b="1" i="1" dirty="0"/>
              <a:t>) </a:t>
            </a:r>
            <a:r>
              <a:rPr lang="ru-RU" sz="1500" b="1" i="1" dirty="0" err="1"/>
              <a:t>освіти</a:t>
            </a:r>
            <a:r>
              <a:rPr lang="ru-RU" sz="1500" b="1" i="1" dirty="0"/>
              <a:t> не </a:t>
            </a:r>
            <a:r>
              <a:rPr lang="ru-RU" sz="1500" b="1" i="1" dirty="0" err="1"/>
              <a:t>несуть</a:t>
            </a:r>
            <a:r>
              <a:rPr lang="ru-RU" sz="1500" b="1" i="1" dirty="0"/>
              <a:t> </a:t>
            </a:r>
            <a:r>
              <a:rPr lang="ru-RU" sz="1500" b="1" i="1" dirty="0" err="1"/>
              <a:t>відповідальності</a:t>
            </a:r>
            <a:r>
              <a:rPr lang="ru-RU" sz="1500" b="1" i="1" dirty="0"/>
              <a:t> за </a:t>
            </a:r>
            <a:r>
              <a:rPr lang="ru-RU" sz="1500" b="1" i="1" dirty="0" err="1"/>
              <a:t>використання</a:t>
            </a:r>
            <a:r>
              <a:rPr lang="ru-RU" sz="1500" b="1" i="1" dirty="0"/>
              <a:t> </a:t>
            </a:r>
            <a:r>
              <a:rPr lang="ru-RU" sz="1500" b="1" i="1" dirty="0" err="1"/>
              <a:t>інформації</a:t>
            </a:r>
            <a:r>
              <a:rPr lang="ru-RU" sz="1500" b="1" i="1" dirty="0"/>
              <a:t>, </a:t>
            </a:r>
            <a:r>
              <a:rPr lang="ru-RU" sz="1500" b="1" i="1" dirty="0" err="1"/>
              <a:t>що</a:t>
            </a:r>
            <a:r>
              <a:rPr lang="ru-RU" sz="1500" b="1" i="1" dirty="0"/>
              <a:t> </a:t>
            </a:r>
            <a:r>
              <a:rPr lang="ru-RU" sz="1500" b="1" i="1" dirty="0" err="1"/>
              <a:t>міститься</a:t>
            </a:r>
            <a:r>
              <a:rPr lang="ru-RU" sz="1500" b="1" i="1" dirty="0"/>
              <a:t> в </a:t>
            </a:r>
            <a:r>
              <a:rPr lang="ru-RU" sz="1500" b="1" i="1" dirty="0" err="1"/>
              <a:t>ньому</a:t>
            </a:r>
            <a:r>
              <a:rPr lang="ru-RU" sz="1500" b="1" i="1" dirty="0"/>
              <a:t>.</a:t>
            </a:r>
            <a:endParaRPr lang="ru-RU" sz="1500" i="1" dirty="0"/>
          </a:p>
        </p:txBody>
      </p:sp>
      <p:pic>
        <p:nvPicPr>
          <p:cNvPr id="2056" name="Picture 8" descr="D:\eu_flag_co_funded_pos_[rgb]_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6063" y="0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SANJA\Desktop\2000px-Flag_of_Spai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79391"/>
            <a:ext cx="1861725" cy="1240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0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3528" y="836712"/>
            <a:ext cx="84587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 до 1000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державному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3-10 тис.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приватному (не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7 тис.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Selectividad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селективідад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0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60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39552" y="625525"/>
            <a:ext cx="8208912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Selectividad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селективідад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іспит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2)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3)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4)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визнає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атестат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достатнім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абітурієнтові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пройти «процедуру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документа,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атестат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бути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визнаний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іспанською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стороною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перший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канікули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свят.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20-30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600-700 годин за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лютому,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истема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- 10-бальна</a:t>
            </a:r>
            <a:endParaRPr lang="uk-UA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"/>
            <a:ext cx="2051720" cy="78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85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1560" y="1268760"/>
            <a:ext cx="820496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циклами: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(2-3 роки),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роки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присвоєнням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диплома),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(2-3 роки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диплома доктора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нколи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3-річним циклом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фахової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язкових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зковими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факультативними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(10%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часу).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0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54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764704"/>
            <a:ext cx="814724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Професорсько-викладацький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поділяється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953210"/>
            <a:ext cx="8229600" cy="4937760"/>
          </a:xfrm>
        </p:spPr>
        <p:txBody>
          <a:bodyPr>
            <a:normAutofit lnSpcReduction="10000"/>
          </a:bodyPr>
          <a:lstStyle/>
          <a:p>
            <a:pPr indent="457200" algn="just">
              <a:spcBef>
                <a:spcPts val="0"/>
              </a:spcBef>
              <a:spcAft>
                <a:spcPts val="1200"/>
              </a:spcAft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ts val="0"/>
              </a:spcBef>
              <a:spcAft>
                <a:spcPts val="1200"/>
              </a:spcAft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виконувачі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1200"/>
              </a:spcAft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-заступники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ts val="0"/>
              </a:spcBef>
              <a:spcAft>
                <a:spcPts val="1200"/>
              </a:spcAft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викладачі-асистенти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викладачів-асистентів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роботу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115889" cy="80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12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вищої освіти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вересні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 р.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директивний документ Європейської асоціації університетів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«Забезпечення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у вищій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освіті».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цим документом, якості належить центральна роль у вищій освіті, а оцінка якості повинна: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ґрунтуватися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довірі й співробітництві між вищими навчальними закладами й організаціями, що здійснюють оцінку; </a:t>
            </a:r>
          </a:p>
          <a:p>
            <a:pPr indent="4572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ураховувати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й завдання навчальних закладів, а також освітніх програм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 баланс між традиціями й новаторством, академічною спрямованістю та економічною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релевантністю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логічною обґрунтованістю навчальної програми й свободою вибору для студента; </a:t>
            </a:r>
          </a:p>
          <a:p>
            <a:pPr indent="457200" algn="just">
              <a:spcBef>
                <a:spcPts val="0"/>
              </a:spcBef>
              <a:buFont typeface="Wingdings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0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09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1700808"/>
            <a:ext cx="8748464" cy="5832053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spcAft>
                <a:spcPts val="120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 викладання, дослідницької роботи, управління й адміністрування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ураховувати відповідальне ставлення керівників вищих навчальних закладів до потреб студентів і якість неосвітніх послуг, що надаються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й контроль якості повинні зосереджуватися саме на основах освітньої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solidFill>
                  <a:srgbClr val="92D050"/>
                </a:solidFill>
                <a:latin typeface="Bookman Old Style" pitchFamily="18" charset="0"/>
              </a:rPr>
              <a:t> </a:t>
            </a:r>
            <a:endParaRPr lang="ru-RU" i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957763" y="476250"/>
            <a:ext cx="4186237" cy="5605463"/>
          </a:xfrm>
        </p:spPr>
        <p:txBody>
          <a:bodyPr>
            <a:normAutofit/>
          </a:bodyPr>
          <a:lstStyle/>
          <a:p>
            <a:pPr algn="just"/>
            <a:endParaRPr lang="uk-UA" dirty="0">
              <a:latin typeface="Bookman Old Style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399" y="1"/>
            <a:ext cx="181960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10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453" y="972489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 агентство з оцінки якості та акредитації Іспанії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645024"/>
            <a:ext cx="8229600" cy="4937760"/>
          </a:xfrm>
        </p:spPr>
        <p:txBody>
          <a:bodyPr/>
          <a:lstStyle/>
          <a:p>
            <a:endParaRPr lang="uk-UA" dirty="0" smtClean="0"/>
          </a:p>
          <a:p>
            <a:pPr marL="0" indent="450000" algn="just"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ANECA  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автономним органом, метою якого є забезпечення зовнішньої гарантії якості іспанської системи вищої освіти та сприяння її постійному вдосконаленню шляхом оцінювання, сертифікації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0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646" y="1995525"/>
            <a:ext cx="5869214" cy="15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0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56792" y="228600"/>
            <a:ext cx="8229600" cy="990600"/>
          </a:xfrm>
        </p:spPr>
        <p:txBody>
          <a:bodyPr/>
          <a:lstStyle/>
          <a:p>
            <a:pPr algn="r"/>
            <a:r>
              <a:rPr lang="uk-UA" b="1" i="1" dirty="0">
                <a:solidFill>
                  <a:srgbClr val="C00000"/>
                </a:solidFill>
                <a:latin typeface="Bookman Old Style" pitchFamily="18" charset="0"/>
              </a:rPr>
              <a:t>ANECA</a:t>
            </a:r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4500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провідний іспанський орган, який опікується оцінкою якості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вищій освіті, завданням якого є проведення оцінювання,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сертифікації та акредитації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системі іспанського університету, що сприяє його постійному вдосконаленню та адаптації до Європейського простору вищої освіти (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ANJA\Desktop\500_F_192204324_nfCZOvSTymwd9iUD7oktkqQ6lIHF04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35812"/>
            <a:ext cx="2448272" cy="2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: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3" y="0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34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ANECA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spcAft>
                <a:spcPts val="120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 відповідальності 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усіх зацікавлених сторін і вищих навчальних закладів; </a:t>
            </a:r>
          </a:p>
          <a:p>
            <a:pPr marL="0" indent="450000" algn="just">
              <a:spcBef>
                <a:spcPts val="0"/>
              </a:spcBef>
              <a:spcAft>
                <a:spcPts val="120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 програм або навчальних закладів, включаючи внутрішнє оцінювання, зовнішні експертизи, участь студентів у процедурах оцінки та публікацію її результатів; </a:t>
            </a:r>
          </a:p>
          <a:p>
            <a:pPr marL="0" indent="450000" algn="just">
              <a:spcBef>
                <a:spcPts val="0"/>
              </a:spcBef>
              <a:spcAft>
                <a:spcPts val="120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порівнянних систем акредитації, сертифікації або схожих для них механізмів; </a:t>
            </a:r>
          </a:p>
          <a:p>
            <a:pPr marL="0" indent="450000" algn="just">
              <a:spcBef>
                <a:spcPts val="0"/>
              </a:spcBef>
              <a:spcAft>
                <a:spcPts val="120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партнерство, співробітництво й участь у міжнародних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0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46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180" y="530629"/>
            <a:ext cx="8229600" cy="9144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ANECA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закладу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87" y="1143000"/>
            <a:ext cx="1333500" cy="876300"/>
          </a:xfrm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123728" y="1268760"/>
            <a:ext cx="6550118" cy="4885152"/>
          </a:xfrm>
        </p:spPr>
        <p:txBody>
          <a:bodyPr>
            <a:noAutofit/>
          </a:bodyPr>
          <a:lstStyle/>
          <a:p>
            <a:pPr marL="0" lvl="0" indent="360000" algn="just">
              <a:spcBef>
                <a:spcPts val="0"/>
              </a:spcBef>
              <a:buClr>
                <a:srgbClr val="727CA3"/>
              </a:buClr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DOCENTIA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університети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викладацького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складу.</a:t>
            </a:r>
          </a:p>
          <a:p>
            <a:pPr marL="0" lvl="0" indent="360000" algn="just">
              <a:spcBef>
                <a:spcPts val="0"/>
              </a:spcBef>
              <a:buClr>
                <a:srgbClr val="727CA3"/>
              </a:buClr>
              <a:buNone/>
            </a:pP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0000" algn="just">
              <a:spcBef>
                <a:spcPts val="0"/>
              </a:spcBef>
              <a:buClr>
                <a:srgbClr val="727CA3"/>
              </a:buClr>
              <a:buNone/>
            </a:pP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вузів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360000" algn="just">
              <a:spcBef>
                <a:spcPts val="0"/>
              </a:spcBef>
              <a:buClr>
                <a:srgbClr val="727CA3"/>
              </a:buClr>
              <a:buNone/>
            </a:pP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0000" algn="just">
              <a:spcBef>
                <a:spcPts val="0"/>
              </a:spcBef>
              <a:buClr>
                <a:srgbClr val="727CA3"/>
              </a:buClr>
              <a:buNone/>
            </a:pP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інституційної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акредитації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оцінює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інституційну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акредитацію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університетських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факультетів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0000" algn="just">
              <a:spcBef>
                <a:spcPts val="0"/>
              </a:spcBef>
              <a:buClr>
                <a:srgbClr val="727CA3"/>
              </a:buClr>
              <a:buNone/>
            </a:pP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0000" algn="just">
              <a:spcBef>
                <a:spcPts val="0"/>
              </a:spcBef>
              <a:buClr>
                <a:srgbClr val="727CA3"/>
              </a:buClr>
              <a:buNone/>
            </a:pP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internacional</a:t>
            </a:r>
            <a:r>
              <a:rPr lang="uk-UA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оцінює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ЗВО,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endParaRPr lang="en-US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200" y="2446362"/>
            <a:ext cx="1333500" cy="876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964" y="3843708"/>
            <a:ext cx="1280160" cy="832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057" y="5207567"/>
            <a:ext cx="1280160" cy="832104"/>
          </a:xfrm>
          <a:prstGeom prst="rect">
            <a:avLst/>
          </a:prstGeom>
        </p:spPr>
      </p:pic>
      <p:pic>
        <p:nvPicPr>
          <p:cNvPr id="10" name="Picture 8" descr="D:\eu_flag_co_funded_pos_[rgb]_righ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6063" y="173037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48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Сучасна система освіти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Іспанії: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дошкільне </a:t>
            </a:r>
            <a:r>
              <a:rPr lang="uk-UA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Educacion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Infantil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яке здійснюється за двома циклами – до 3 і з 3 до 6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років;</a:t>
            </a:r>
          </a:p>
          <a:p>
            <a:pPr marL="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освіта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educacion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є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язковою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всіх дітей у віці від 6 до 12 років; середньої освіти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educacion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</a:t>
            </a:r>
            <a:r>
              <a:rPr lang="uk-UA" sz="2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</a:t>
            </a:r>
            <a:r>
              <a:rPr lang="uk-UA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obligatoria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12 по 16 років та </a:t>
            </a:r>
            <a:r>
              <a:rPr lang="uk-UA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необов’язкова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obligatoria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16 по 18 років, яка містить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 освіту найнижчого рівня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iniciasion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professional),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 освіту середнього рівня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formacion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profecional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бакалаврат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bachillerato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 освіта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Superior),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включає професійну освіту вищого рівня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formacion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professional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superior)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вищу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0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26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348880"/>
            <a:ext cx="3037476" cy="4293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802521"/>
            <a:ext cx="7380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Щороку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ANECA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публікує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агенціями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контролю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D: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"/>
            <a:ext cx="2108092" cy="80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79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JA\Desktop\Thank-you-word-clo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3297"/>
            <a:ext cx="8568952" cy="4625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D: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3" y="0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6"/>
          <p:cNvSpPr/>
          <p:nvPr/>
        </p:nvSpPr>
        <p:spPr>
          <a:xfrm>
            <a:off x="107504" y="5468936"/>
            <a:ext cx="9036496" cy="830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algn="just">
              <a:defRPr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аудіовізуальних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(ЕАСЕА)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3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rgbClr val="FFC000"/>
                </a:solidFill>
                <a:latin typeface="Bookman Old Style" pitchFamily="18" charset="0"/>
                <a:cs typeface="Miriam Fixed" pitchFamily="49" charset="-79"/>
              </a:rPr>
              <a:t>Цифри і факти</a:t>
            </a:r>
            <a:endParaRPr lang="uk-UA" sz="4000" b="1" i="1" dirty="0">
              <a:solidFill>
                <a:srgbClr val="FFC000"/>
              </a:solidFill>
              <a:latin typeface="Bookman Old Style" pitchFamily="18" charset="0"/>
              <a:cs typeface="Miriam Fixed" pitchFamily="49" charset="-79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8456" y="1268760"/>
            <a:ext cx="8919120" cy="5256584"/>
          </a:xfrm>
        </p:spPr>
        <p:txBody>
          <a:bodyPr>
            <a:noAutofit/>
          </a:bodyPr>
          <a:lstStyle/>
          <a:p>
            <a:pPr marL="0" indent="-360000" algn="just">
              <a:spcBef>
                <a:spcPts val="0"/>
              </a:spcBef>
              <a:spcAft>
                <a:spcPts val="1200"/>
              </a:spcAft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Загальна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кількість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учнів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8.034.226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, з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них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тільки 8,7% відвідують приватні навчальні заклади. </a:t>
            </a:r>
            <a:endParaRPr lang="uk-UA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-360000" algn="just">
              <a:spcBef>
                <a:spcPts val="0"/>
              </a:spcBef>
              <a:spcAft>
                <a:spcPts val="1200"/>
              </a:spcAft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1.188.734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ходять в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дитячі садки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, 66,2% з яких є державними. </a:t>
            </a:r>
            <a:endParaRPr lang="uk-UA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-360000" algn="just">
              <a:spcBef>
                <a:spcPts val="0"/>
              </a:spcBef>
              <a:spcAft>
                <a:spcPts val="1200"/>
              </a:spcAft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2.471.161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дітей навчаються в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початкових школах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(66,7% в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державних).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 </a:t>
            </a:r>
            <a:endParaRPr lang="uk-UA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-360000" algn="just">
              <a:spcBef>
                <a:spcPts val="0"/>
              </a:spcBef>
              <a:spcAft>
                <a:spcPts val="1200"/>
              </a:spcAft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26,923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учнів в системі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спеціальної освіти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(48,9% в державних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)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uk-UA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-360000" algn="just">
              <a:spcBef>
                <a:spcPts val="0"/>
              </a:spcBef>
              <a:spcAft>
                <a:spcPts val="1200"/>
              </a:spcAft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1.906.226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студентів в системі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середньої освіти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(65,8% в державних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).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 </a:t>
            </a:r>
            <a:endParaRPr lang="uk-UA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-360000" algn="just">
              <a:spcBef>
                <a:spcPts val="0"/>
              </a:spcBef>
              <a:spcAft>
                <a:spcPts val="1200"/>
              </a:spcAft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720,415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студентів у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ищій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школі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(75,8% в державних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).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 </a:t>
            </a:r>
            <a:endParaRPr lang="uk-UA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-360000" algn="just">
              <a:spcBef>
                <a:spcPts val="0"/>
              </a:spcBef>
              <a:spcAft>
                <a:spcPts val="1200"/>
              </a:spcAft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6.805.226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студентів у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професійній підготовці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(72,9% в державних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).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 </a:t>
            </a:r>
            <a:endParaRPr lang="uk-UA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-360000" algn="just">
              <a:spcBef>
                <a:spcPts val="0"/>
              </a:spcBef>
              <a:spcAft>
                <a:spcPts val="1200"/>
              </a:spcAft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1.499.000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студентів в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університеті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(67,7% в державних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).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 </a:t>
            </a:r>
            <a:br>
              <a:rPr lang="uk-UA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0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924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11560" y="908720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відвідуваності закладів освіти:</a:t>
            </a:r>
          </a:p>
          <a:p>
            <a:pPr indent="-360000" algn="just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4-15 років відвідують навчальні заклади в 100%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 algn="just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16-17 років цей показник становить 85,4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pPr indent="-360000" algn="just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 - займаються освітою тільки в 60,9%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 algn="just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віці 21-24 роки, продовжують навчатися лише 32.9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 algn="just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25 до 29 років, всього лише 7.5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indent="-360000" algn="just">
              <a:buFont typeface="Arial" pitchFamily="34" charset="0"/>
              <a:buChar char="•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державному освітньому секторі працює всього 474,397 співробітників, з яких: </a:t>
            </a:r>
          </a:p>
          <a:p>
            <a:pPr indent="360000"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223,722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вчителі;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149,543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середніх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шкіл;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137,000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вчителя (професійне навчання для 14 до 18 років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81,022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професори;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від валового внутрішнього продукту витрачається на освіту: 4,500 мільйонів євро. Це найнижчий показник з усіх країн Європейського Союзу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>
              <a:buFont typeface="Arial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час в початкових і середніх державних школах Іспанії 1000 дітей, яким викладають на двох мовах.</a:t>
            </a:r>
          </a:p>
        </p:txBody>
      </p:sp>
      <p:pic>
        <p:nvPicPr>
          <p:cNvPr id="3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0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14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  <a:latin typeface="Bookman Old Style" pitchFamily="18" charset="0"/>
              </a:rPr>
              <a:t>Педагоги в Іспанії</a:t>
            </a:r>
            <a:endParaRPr lang="uk-UA" sz="36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85265" y="969963"/>
            <a:ext cx="8075240" cy="5277200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 початкових навчальних закладів отримують від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1500 до 2000 євро на місяць.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мати таку зарплатню, педагоги,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кожні 2-3 роки здають особливі кваліфікаційні іспити. </a:t>
            </a:r>
          </a:p>
          <a:p>
            <a:pPr indent="457200" algn="just"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 вчителів становить в середньому 40 годин на тиждень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Ніяких пільг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Іспанії не отримують. Обов’язковий вік виходу на пенсію - 65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років.</a:t>
            </a:r>
          </a:p>
          <a:p>
            <a:pPr indent="457200" algn="just"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два способи стати вчителем в іспанській школі.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поступити в 14 років на курси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«Навчання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вчителів».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тривають чотири роки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 початкової освіти педагог повинен здобути 12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загального характеру, пов’язаних з трьома змістовими модулями, які мають пройти майбутні педагоги: базова підготовка, академічні дисципліни та методика їх викладання, практика в школі. Для вчителів середньої школи таких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 що також конкретизуються в специфічних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компетенціях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трьох блоків схожого змісту.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потрібно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дворічні курси і починати працювати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школі.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0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91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368152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Новітня реформа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галузі шкільної освіти Іспанії відбулась у травні 2006 р. із затвердженням 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Головного закону освіти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Ley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Orgánica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Educación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568952" cy="4176464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новим законом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 цілями системи шкільної освіти Іспанії є такі: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освіти і шкільних досягнень;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 у системі обов’язкової освіти;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 дітей, учнів середніх шкіл;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дипломів бакалавра і професійної підготовки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 на демократичних засадах;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протягом усього життя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збільшення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 в системі шкільної освіти та співпраця з країнами ЄС у підвищенні ефективності іспанської освіти відповідно до вимог єдиного освітнього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72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4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 освіта в Іспанії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ANJA\Desktop\otorxxcn3368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35" y="1109686"/>
            <a:ext cx="5433120" cy="4074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NJA\Desktop\universitet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9213" y="3608957"/>
            <a:ext cx="4807427" cy="3214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788" y="0"/>
            <a:ext cx="1873212" cy="71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40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418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засновано у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Саламанці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1218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54360" y="1484784"/>
            <a:ext cx="8435280" cy="4937760"/>
          </a:xfrm>
        </p:spPr>
        <p:txBody>
          <a:bodyPr>
            <a:normAutofit fontScale="85000" lnSpcReduction="10000"/>
          </a:bodyPr>
          <a:lstStyle/>
          <a:p>
            <a:pPr marL="0" indent="36000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нараховує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біомеханіка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Найстаріший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Саламанки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адридський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Комплутенсе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складу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12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числа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Севільський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Валенсійський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(48)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є невелика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2043881" cy="7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97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</a:t>
            </a:r>
            <a:endParaRPr lang="uk-UA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8291264" cy="5162128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spcAft>
                <a:spcPts val="1200"/>
              </a:spcAft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(«бакалавр»,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«доктор»).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spcAft>
                <a:spcPts val="1200"/>
              </a:spcAft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360000" algn="just">
              <a:spcBef>
                <a:spcPts val="0"/>
              </a:spcBef>
              <a:spcAft>
                <a:spcPts val="1200"/>
              </a:spcAft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орієнтацією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«бакалавр»).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spcAft>
                <a:spcPts val="1200"/>
              </a:spcAft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коледжі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(бакалавр).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Picture 8" descr="D: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3" y="0"/>
            <a:ext cx="254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39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553</TotalTime>
  <Words>1472</Words>
  <Application>Microsoft Office PowerPoint</Application>
  <PresentationFormat>Экран (4:3)</PresentationFormat>
  <Paragraphs>109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Слайд 1</vt:lpstr>
      <vt:lpstr>Сучасна система освіти Іспанії:</vt:lpstr>
      <vt:lpstr>Цифри і факти</vt:lpstr>
      <vt:lpstr>Слайд 4</vt:lpstr>
      <vt:lpstr>Педагоги в Іспанії</vt:lpstr>
      <vt:lpstr>Новітня реформа у галузі шкільної освіти Іспанії відбулась у травні 2006 р. із затвердженням Головного закону освіти (La Ley Orgánica de Educación</vt:lpstr>
      <vt:lpstr>Вища освіта в Іспанії</vt:lpstr>
      <vt:lpstr>Перший іспанський університет було засновано у Саламанці в 1218 р.</vt:lpstr>
      <vt:lpstr>Типи ЗВО</vt:lpstr>
      <vt:lpstr>Слайд 10</vt:lpstr>
      <vt:lpstr>Слайд 11</vt:lpstr>
      <vt:lpstr>Слайд 12</vt:lpstr>
      <vt:lpstr>Професорсько-викладацький склад ЗВО  поділяється на чотири категорії:</vt:lpstr>
      <vt:lpstr>Якість вищої освіти</vt:lpstr>
      <vt:lpstr>Слайд 15</vt:lpstr>
      <vt:lpstr>Національне агентство з оцінки якості та акредитації Іспанії</vt:lpstr>
      <vt:lpstr>ANECA</vt:lpstr>
      <vt:lpstr>Діяльність ANECA</vt:lpstr>
      <vt:lpstr>           ANECA розробила кілька програм оцінки        закладу освіти  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Освіта в ІСПАНІЇ</dc:title>
  <dc:creator>Sara Yasmeen (Wipro Technologies)</dc:creator>
  <cp:lastModifiedBy>user</cp:lastModifiedBy>
  <cp:revision>75</cp:revision>
  <dcterms:created xsi:type="dcterms:W3CDTF">2010-02-23T11:30:32Z</dcterms:created>
  <dcterms:modified xsi:type="dcterms:W3CDTF">2019-12-30T18:20:40Z</dcterms:modified>
</cp:coreProperties>
</file>