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86"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Lst>
  <p:sldSz cx="12192000" cy="6858000"/>
  <p:notesSz cx="6858000" cy="9144000"/>
  <p:defaultTextStyle>
    <a:defPPr>
      <a:defRPr lang="en-US"/>
    </a:defPPr>
    <a:lvl1pPr algn="l" defTabSz="457200" rtl="0" eaLnBrk="0" fontAlgn="base" hangingPunct="0">
      <a:spcBef>
        <a:spcPct val="0"/>
      </a:spcBef>
      <a:spcAft>
        <a:spcPct val="0"/>
      </a:spcAft>
      <a:defRPr kern="1200">
        <a:solidFill>
          <a:schemeClr val="tx1"/>
        </a:solidFill>
        <a:latin typeface="Century Gothic" panose="020B0502020202020204" pitchFamily="34" charset="0"/>
        <a:ea typeface="+mn-ea"/>
        <a:cs typeface="+mn-cs"/>
      </a:defRPr>
    </a:lvl1pPr>
    <a:lvl2pPr marL="457200" algn="l" defTabSz="457200" rtl="0" eaLnBrk="0" fontAlgn="base" hangingPunct="0">
      <a:spcBef>
        <a:spcPct val="0"/>
      </a:spcBef>
      <a:spcAft>
        <a:spcPct val="0"/>
      </a:spcAft>
      <a:defRPr kern="1200">
        <a:solidFill>
          <a:schemeClr val="tx1"/>
        </a:solidFill>
        <a:latin typeface="Century Gothic" panose="020B0502020202020204" pitchFamily="34" charset="0"/>
        <a:ea typeface="+mn-ea"/>
        <a:cs typeface="+mn-cs"/>
      </a:defRPr>
    </a:lvl2pPr>
    <a:lvl3pPr marL="914400" algn="l" defTabSz="457200" rtl="0" eaLnBrk="0" fontAlgn="base" hangingPunct="0">
      <a:spcBef>
        <a:spcPct val="0"/>
      </a:spcBef>
      <a:spcAft>
        <a:spcPct val="0"/>
      </a:spcAft>
      <a:defRPr kern="1200">
        <a:solidFill>
          <a:schemeClr val="tx1"/>
        </a:solidFill>
        <a:latin typeface="Century Gothic" panose="020B0502020202020204" pitchFamily="34" charset="0"/>
        <a:ea typeface="+mn-ea"/>
        <a:cs typeface="+mn-cs"/>
      </a:defRPr>
    </a:lvl3pPr>
    <a:lvl4pPr marL="1371600" algn="l" defTabSz="457200" rtl="0" eaLnBrk="0" fontAlgn="base" hangingPunct="0">
      <a:spcBef>
        <a:spcPct val="0"/>
      </a:spcBef>
      <a:spcAft>
        <a:spcPct val="0"/>
      </a:spcAft>
      <a:defRPr kern="1200">
        <a:solidFill>
          <a:schemeClr val="tx1"/>
        </a:solidFill>
        <a:latin typeface="Century Gothic" panose="020B0502020202020204" pitchFamily="34" charset="0"/>
        <a:ea typeface="+mn-ea"/>
        <a:cs typeface="+mn-cs"/>
      </a:defRPr>
    </a:lvl4pPr>
    <a:lvl5pPr marL="1828800" algn="l" defTabSz="457200" rtl="0" eaLnBrk="0" fontAlgn="base" hangingPunct="0">
      <a:spcBef>
        <a:spcPct val="0"/>
      </a:spcBef>
      <a:spcAft>
        <a:spcPct val="0"/>
      </a:spcAft>
      <a:defRPr kern="1200">
        <a:solidFill>
          <a:schemeClr val="tx1"/>
        </a:solidFill>
        <a:latin typeface="Century Gothic" panose="020B0502020202020204" pitchFamily="34" charset="0"/>
        <a:ea typeface="+mn-ea"/>
        <a:cs typeface="+mn-cs"/>
      </a:defRPr>
    </a:lvl5pPr>
    <a:lvl6pPr marL="2286000" algn="l" defTabSz="914400" rtl="0" eaLnBrk="1" latinLnBrk="0" hangingPunct="1">
      <a:defRPr kern="1200">
        <a:solidFill>
          <a:schemeClr val="tx1"/>
        </a:solidFill>
        <a:latin typeface="Century Gothic" panose="020B0502020202020204" pitchFamily="34" charset="0"/>
        <a:ea typeface="+mn-ea"/>
        <a:cs typeface="+mn-cs"/>
      </a:defRPr>
    </a:lvl6pPr>
    <a:lvl7pPr marL="2743200" algn="l" defTabSz="914400" rtl="0" eaLnBrk="1" latinLnBrk="0" hangingPunct="1">
      <a:defRPr kern="1200">
        <a:solidFill>
          <a:schemeClr val="tx1"/>
        </a:solidFill>
        <a:latin typeface="Century Gothic" panose="020B0502020202020204" pitchFamily="34" charset="0"/>
        <a:ea typeface="+mn-ea"/>
        <a:cs typeface="+mn-cs"/>
      </a:defRPr>
    </a:lvl7pPr>
    <a:lvl8pPr marL="3200400" algn="l" defTabSz="914400" rtl="0" eaLnBrk="1" latinLnBrk="0" hangingPunct="1">
      <a:defRPr kern="1200">
        <a:solidFill>
          <a:schemeClr val="tx1"/>
        </a:solidFill>
        <a:latin typeface="Century Gothic" panose="020B0502020202020204" pitchFamily="34" charset="0"/>
        <a:ea typeface="+mn-ea"/>
        <a:cs typeface="+mn-cs"/>
      </a:defRPr>
    </a:lvl8pPr>
    <a:lvl9pPr marL="3657600" algn="l" defTabSz="914400" rtl="0" eaLnBrk="1" latinLnBrk="0" hangingPunct="1">
      <a:defRPr kern="1200">
        <a:solidFill>
          <a:schemeClr val="tx1"/>
        </a:solidFill>
        <a:latin typeface="Century Gothic" panose="020B0502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109" d="100"/>
          <a:sy n="109" d="100"/>
        </p:scale>
        <p:origin x="252" y="10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ий слайд">
    <p:spTree>
      <p:nvGrpSpPr>
        <p:cNvPr id="1" name=""/>
        <p:cNvGrpSpPr/>
        <p:nvPr/>
      </p:nvGrpSpPr>
      <p:grpSpPr>
        <a:xfrm>
          <a:off x="0" y="0"/>
          <a:ext cx="0" cy="0"/>
          <a:chOff x="0" y="0"/>
          <a:chExt cx="0" cy="0"/>
        </a:xfrm>
      </p:grpSpPr>
      <p:sp>
        <p:nvSpPr>
          <p:cNvPr id="4" name="Freeform 6">
            <a:extLst>
              <a:ext uri="{FF2B5EF4-FFF2-40B4-BE49-F238E27FC236}">
                <a16:creationId xmlns:a16="http://schemas.microsoft.com/office/drawing/2014/main" id="{970D329B-DA77-4693-A2A1-06056A3F1608}"/>
              </a:ext>
            </a:extLst>
          </p:cNvPr>
          <p:cNvSpPr/>
          <p:nvPr/>
        </p:nvSpPr>
        <p:spPr bwMode="auto">
          <a:xfrm>
            <a:off x="0" y="-127000"/>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p:spPr>
        <p:style>
          <a:lnRef idx="1">
            <a:schemeClr val="accent1"/>
          </a:lnRef>
          <a:fillRef idx="3">
            <a:schemeClr val="accent1"/>
          </a:fillRef>
          <a:effectRef idx="2">
            <a:schemeClr val="accent1"/>
          </a:effectRef>
          <a:fontRef idx="minor">
            <a:schemeClr val="lt1"/>
          </a:fontRef>
        </p:style>
      </p:sp>
      <p:pic>
        <p:nvPicPr>
          <p:cNvPr id="5" name="Рисунок 10">
            <a:extLst>
              <a:ext uri="{FF2B5EF4-FFF2-40B4-BE49-F238E27FC236}">
                <a16:creationId xmlns:a16="http://schemas.microsoft.com/office/drawing/2014/main" id="{C85F6722-BFF8-4019-ADA1-438A6813C007}"/>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1212850"/>
            <a:ext cx="12192000" cy="1624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2" descr="D:\Google Диск\work\gerb.png">
            <a:extLst>
              <a:ext uri="{FF2B5EF4-FFF2-40B4-BE49-F238E27FC236}">
                <a16:creationId xmlns:a16="http://schemas.microsoft.com/office/drawing/2014/main" id="{D0ABC45D-8008-4868-B4F4-F0CCB045A01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373" y="-187325"/>
            <a:ext cx="1227455" cy="1446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1079814" y="1449148"/>
            <a:ext cx="14093552" cy="2971051"/>
          </a:xfrm>
        </p:spPr>
        <p:txBody>
          <a:bodyPr/>
          <a:lstStyle>
            <a:lvl1pPr>
              <a:defRPr sz="5400"/>
            </a:lvl1pPr>
          </a:lstStyle>
          <a:p>
            <a:r>
              <a:rPr lang="ru-RU"/>
              <a:t>Образец заголовка</a:t>
            </a:r>
            <a:endParaRPr lang="en-US" dirty="0"/>
          </a:p>
        </p:txBody>
      </p:sp>
      <p:sp>
        <p:nvSpPr>
          <p:cNvPr id="3" name="Subtitle 2"/>
          <p:cNvSpPr>
            <a:spLocks noGrp="1"/>
          </p:cNvSpPr>
          <p:nvPr>
            <p:ph type="subTitle" idx="1"/>
          </p:nvPr>
        </p:nvSpPr>
        <p:spPr>
          <a:xfrm>
            <a:off x="1079814" y="5280847"/>
            <a:ext cx="14093552"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endParaRPr lang="en-US" dirty="0"/>
          </a:p>
        </p:txBody>
      </p:sp>
    </p:spTree>
    <p:extLst>
      <p:ext uri="{BB962C8B-B14F-4D97-AF65-F5344CB8AC3E}">
        <p14:creationId xmlns:p14="http://schemas.microsoft.com/office/powerpoint/2010/main" val="12401847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Зображення з підписом">
    <p:spTree>
      <p:nvGrpSpPr>
        <p:cNvPr id="1" name=""/>
        <p:cNvGrpSpPr/>
        <p:nvPr/>
      </p:nvGrpSpPr>
      <p:grpSpPr>
        <a:xfrm>
          <a:off x="0" y="0"/>
          <a:ext cx="0" cy="0"/>
          <a:chOff x="0" y="0"/>
          <a:chExt cx="0" cy="0"/>
        </a:xfrm>
      </p:grpSpPr>
      <p:pic>
        <p:nvPicPr>
          <p:cNvPr id="5" name="Picture 2" descr="D:\Google Диск\work\gerb.png">
            <a:extLst>
              <a:ext uri="{FF2B5EF4-FFF2-40B4-BE49-F238E27FC236}">
                <a16:creationId xmlns:a16="http://schemas.microsoft.com/office/drawing/2014/main" id="{186B32C8-14E4-4241-A74C-66A9DD6ED03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558" y="-57150"/>
            <a:ext cx="1229570" cy="1444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086115" y="727523"/>
            <a:ext cx="6469527" cy="1617163"/>
          </a:xfrm>
        </p:spPr>
        <p:txBody>
          <a:bodyPr>
            <a:normAutofit/>
          </a:bodyPr>
          <a:lstStyle>
            <a:lvl1pPr algn="l">
              <a:defRPr sz="2400" b="0"/>
            </a:lvl1pPr>
          </a:lstStyle>
          <a:p>
            <a:r>
              <a:rPr lang="ru-RU"/>
              <a:t>Образец заголовка</a:t>
            </a:r>
            <a:endParaRPr lang="en-US" dirty="0"/>
          </a:p>
        </p:txBody>
      </p:sp>
      <p:sp>
        <p:nvSpPr>
          <p:cNvPr id="9" name="Picture Placeholder 11"/>
          <p:cNvSpPr>
            <a:spLocks noGrp="1" noChangeAspect="1"/>
          </p:cNvSpPr>
          <p:nvPr>
            <p:ph type="pic" sz="quarter" idx="13"/>
          </p:nvPr>
        </p:nvSpPr>
        <p:spPr bwMode="auto">
          <a:xfrm>
            <a:off x="8129411" y="0"/>
            <a:ext cx="8123767"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bodyPr>
          <a:lstStyle>
            <a:lvl1pPr algn="ctr">
              <a:buFontTx/>
              <a:buNone/>
              <a:defRPr sz="1400"/>
            </a:lvl1pPr>
          </a:lstStyle>
          <a:p>
            <a:pPr lvl="0"/>
            <a:r>
              <a:rPr lang="ru-RU" noProof="0"/>
              <a:t>Вставка рисунка</a:t>
            </a:r>
            <a:endParaRPr lang="en-US" noProof="0" dirty="0"/>
          </a:p>
        </p:txBody>
      </p:sp>
      <p:sp>
        <p:nvSpPr>
          <p:cNvPr id="4" name="Text Placeholder 3"/>
          <p:cNvSpPr>
            <a:spLocks noGrp="1"/>
          </p:cNvSpPr>
          <p:nvPr>
            <p:ph type="body" sz="half" idx="2"/>
          </p:nvPr>
        </p:nvSpPr>
        <p:spPr>
          <a:xfrm>
            <a:off x="1086115" y="2344684"/>
            <a:ext cx="6469527" cy="3516365"/>
          </a:xfrm>
        </p:spPr>
        <p:txBody>
          <a:bodyPr anchor="t"/>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6" name="Date Placeholder 4">
            <a:extLst>
              <a:ext uri="{FF2B5EF4-FFF2-40B4-BE49-F238E27FC236}">
                <a16:creationId xmlns:a16="http://schemas.microsoft.com/office/drawing/2014/main" id="{8E74A2DA-94ED-4931-B30F-20B8262F4319}"/>
              </a:ext>
            </a:extLst>
          </p:cNvPr>
          <p:cNvSpPr>
            <a:spLocks noGrp="1"/>
          </p:cNvSpPr>
          <p:nvPr>
            <p:ph type="dt" sz="half" idx="14"/>
          </p:nvPr>
        </p:nvSpPr>
        <p:spPr>
          <a:xfrm>
            <a:off x="3885526" y="6405564"/>
            <a:ext cx="977730" cy="365125"/>
          </a:xfrm>
        </p:spPr>
        <p:txBody>
          <a:bodyPr/>
          <a:lstStyle>
            <a:lvl1pPr>
              <a:defRPr/>
            </a:lvl1pPr>
          </a:lstStyle>
          <a:p>
            <a:fld id="{B61BEF0D-F0BB-DE4B-95CE-6DB70DBA9567}" type="datetimeFigureOut">
              <a:rPr lang="en-US" smtClean="0"/>
              <a:pPr/>
              <a:t>10/17/2020</a:t>
            </a:fld>
            <a:endParaRPr lang="en-US" dirty="0"/>
          </a:p>
        </p:txBody>
      </p:sp>
      <p:sp>
        <p:nvSpPr>
          <p:cNvPr id="7" name="Footer Placeholder 5">
            <a:extLst>
              <a:ext uri="{FF2B5EF4-FFF2-40B4-BE49-F238E27FC236}">
                <a16:creationId xmlns:a16="http://schemas.microsoft.com/office/drawing/2014/main" id="{B8B0A136-A71C-4EAE-9649-2BAD1FABBBEA}"/>
              </a:ext>
            </a:extLst>
          </p:cNvPr>
          <p:cNvSpPr>
            <a:spLocks noGrp="1"/>
          </p:cNvSpPr>
          <p:nvPr>
            <p:ph type="ftr" sz="quarter" idx="15"/>
          </p:nvPr>
        </p:nvSpPr>
        <p:spPr>
          <a:xfrm>
            <a:off x="590449" y="6405564"/>
            <a:ext cx="3295077" cy="365125"/>
          </a:xfrm>
        </p:spPr>
        <p:txBody>
          <a:bodyPr/>
          <a:lstStyle>
            <a:lvl1pPr>
              <a:defRPr/>
            </a:lvl1pPr>
          </a:lstStyle>
          <a:p>
            <a:endParaRPr lang="en-US" dirty="0"/>
          </a:p>
        </p:txBody>
      </p:sp>
      <p:sp>
        <p:nvSpPr>
          <p:cNvPr id="8" name="Slide Number Placeholder 6">
            <a:extLst>
              <a:ext uri="{FF2B5EF4-FFF2-40B4-BE49-F238E27FC236}">
                <a16:creationId xmlns:a16="http://schemas.microsoft.com/office/drawing/2014/main" id="{EA271E97-F014-4683-8121-D4E9733B90C1}"/>
              </a:ext>
            </a:extLst>
          </p:cNvPr>
          <p:cNvSpPr>
            <a:spLocks noGrp="1"/>
          </p:cNvSpPr>
          <p:nvPr>
            <p:ph type="sldNum" sz="quarter" idx="16"/>
          </p:nvPr>
        </p:nvSpPr>
        <p:spPr>
          <a:xfrm>
            <a:off x="4863255" y="6280150"/>
            <a:ext cx="1060267" cy="490538"/>
          </a:xfrm>
        </p:spPr>
        <p:txBody>
          <a:bodyPr/>
          <a:lstStyle>
            <a:lvl1pPr>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5436353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Панорамна фотографія з підписом">
    <p:spTree>
      <p:nvGrpSpPr>
        <p:cNvPr id="1" name=""/>
        <p:cNvGrpSpPr/>
        <p:nvPr/>
      </p:nvGrpSpPr>
      <p:grpSpPr>
        <a:xfrm>
          <a:off x="0" y="0"/>
          <a:ext cx="0" cy="0"/>
          <a:chOff x="0" y="0"/>
          <a:chExt cx="0" cy="0"/>
        </a:xfrm>
      </p:grpSpPr>
      <p:pic>
        <p:nvPicPr>
          <p:cNvPr id="5" name="Picture 2" descr="D:\Google Диск\work\gerb.png">
            <a:extLst>
              <a:ext uri="{FF2B5EF4-FFF2-40B4-BE49-F238E27FC236}">
                <a16:creationId xmlns:a16="http://schemas.microsoft.com/office/drawing/2014/main" id="{1CC882A2-D991-42FA-BF0C-2D3DBB1EB1F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558" y="-57150"/>
            <a:ext cx="1229570" cy="1444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079812" y="4800600"/>
            <a:ext cx="14079446" cy="566738"/>
          </a:xfrm>
        </p:spPr>
        <p:txBody>
          <a:bodyPr>
            <a:normAutofit/>
          </a:bodyPr>
          <a:lstStyle>
            <a:lvl1pPr algn="l">
              <a:defRPr sz="2400" b="0"/>
            </a:lvl1pPr>
          </a:lstStyle>
          <a:p>
            <a:r>
              <a:rPr lang="ru-RU"/>
              <a:t>Образец заголовка</a:t>
            </a:r>
            <a:endParaRPr lang="en-US" dirty="0"/>
          </a:p>
        </p:txBody>
      </p:sp>
      <p:sp>
        <p:nvSpPr>
          <p:cNvPr id="15" name="Picture Placeholder 14"/>
          <p:cNvSpPr>
            <a:spLocks noGrp="1" noChangeAspect="1"/>
          </p:cNvSpPr>
          <p:nvPr>
            <p:ph type="pic" sz="quarter" idx="13"/>
          </p:nvPr>
        </p:nvSpPr>
        <p:spPr bwMode="auto">
          <a:xfrm>
            <a:off x="0" y="0"/>
            <a:ext cx="16253177"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bodyPr>
          <a:lstStyle>
            <a:lvl1pPr marL="0" indent="0" algn="ctr">
              <a:buFontTx/>
              <a:buNone/>
              <a:defRPr sz="1600"/>
            </a:lvl1pPr>
          </a:lstStyle>
          <a:p>
            <a:pPr lvl="0"/>
            <a:r>
              <a:rPr lang="ru-RU" noProof="0"/>
              <a:t>Вставка рисунка</a:t>
            </a:r>
            <a:endParaRPr lang="en-US" noProof="0" dirty="0"/>
          </a:p>
        </p:txBody>
      </p:sp>
      <p:sp>
        <p:nvSpPr>
          <p:cNvPr id="4" name="Text Placeholder 3"/>
          <p:cNvSpPr>
            <a:spLocks noGrp="1"/>
          </p:cNvSpPr>
          <p:nvPr>
            <p:ph type="body" sz="half" idx="2"/>
          </p:nvPr>
        </p:nvSpPr>
        <p:spPr>
          <a:xfrm>
            <a:off x="1079812" y="5367338"/>
            <a:ext cx="14079446" cy="493712"/>
          </a:xfrm>
        </p:spPr>
        <p:txBody>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6" name="Date Placeholder 4">
            <a:extLst>
              <a:ext uri="{FF2B5EF4-FFF2-40B4-BE49-F238E27FC236}">
                <a16:creationId xmlns:a16="http://schemas.microsoft.com/office/drawing/2014/main" id="{1A8B02F1-BE9D-454D-A197-B5008B62A367}"/>
              </a:ext>
            </a:extLst>
          </p:cNvPr>
          <p:cNvSpPr>
            <a:spLocks noGrp="1"/>
          </p:cNvSpPr>
          <p:nvPr>
            <p:ph type="dt" sz="half" idx="14"/>
          </p:nvPr>
        </p:nvSpPr>
        <p:spPr/>
        <p:txBody>
          <a:bodyPr/>
          <a:lstStyle>
            <a:lvl1pPr>
              <a:defRPr/>
            </a:lvl1pPr>
          </a:lstStyle>
          <a:p>
            <a:fld id="{B61BEF0D-F0BB-DE4B-95CE-6DB70DBA9567}" type="datetimeFigureOut">
              <a:rPr lang="en-US" smtClean="0"/>
              <a:pPr/>
              <a:t>10/17/2020</a:t>
            </a:fld>
            <a:endParaRPr lang="en-US" dirty="0"/>
          </a:p>
        </p:txBody>
      </p:sp>
      <p:sp>
        <p:nvSpPr>
          <p:cNvPr id="7" name="Footer Placeholder 5">
            <a:extLst>
              <a:ext uri="{FF2B5EF4-FFF2-40B4-BE49-F238E27FC236}">
                <a16:creationId xmlns:a16="http://schemas.microsoft.com/office/drawing/2014/main" id="{8EF9EE1C-BEDA-43A1-978F-F0E0517B1073}"/>
              </a:ext>
            </a:extLst>
          </p:cNvPr>
          <p:cNvSpPr>
            <a:spLocks noGrp="1"/>
          </p:cNvSpPr>
          <p:nvPr>
            <p:ph type="ftr" sz="quarter" idx="15"/>
          </p:nvPr>
        </p:nvSpPr>
        <p:spPr/>
        <p:txBody>
          <a:bodyPr/>
          <a:lstStyle>
            <a:lvl1pPr>
              <a:defRPr/>
            </a:lvl1pPr>
          </a:lstStyle>
          <a:p>
            <a:endParaRPr lang="en-US" dirty="0"/>
          </a:p>
        </p:txBody>
      </p:sp>
      <p:sp>
        <p:nvSpPr>
          <p:cNvPr id="8" name="Slide Number Placeholder 6">
            <a:extLst>
              <a:ext uri="{FF2B5EF4-FFF2-40B4-BE49-F238E27FC236}">
                <a16:creationId xmlns:a16="http://schemas.microsoft.com/office/drawing/2014/main" id="{432A9EA7-E5E3-4904-9A08-67F67BA333D8}"/>
              </a:ext>
            </a:extLst>
          </p:cNvPr>
          <p:cNvSpPr>
            <a:spLocks noGrp="1"/>
          </p:cNvSpPr>
          <p:nvPr>
            <p:ph type="sldNum" sz="quarter" idx="16"/>
          </p:nvPr>
        </p:nvSpPr>
        <p:spPr/>
        <p:txBody>
          <a:bodyPr/>
          <a:lstStyle>
            <a:lvl1pPr>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0484345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Цитата з підписом">
    <p:spTree>
      <p:nvGrpSpPr>
        <p:cNvPr id="1" name=""/>
        <p:cNvGrpSpPr/>
        <p:nvPr/>
      </p:nvGrpSpPr>
      <p:grpSpPr>
        <a:xfrm>
          <a:off x="0" y="0"/>
          <a:ext cx="0" cy="0"/>
          <a:chOff x="0" y="0"/>
          <a:chExt cx="0" cy="0"/>
        </a:xfrm>
      </p:grpSpPr>
      <p:sp>
        <p:nvSpPr>
          <p:cNvPr id="5" name="Freeform 6">
            <a:extLst>
              <a:ext uri="{FF2B5EF4-FFF2-40B4-BE49-F238E27FC236}">
                <a16:creationId xmlns:a16="http://schemas.microsoft.com/office/drawing/2014/main" id="{4CF78085-ED55-4011-881A-CECDE486BFCB}"/>
              </a:ext>
            </a:extLst>
          </p:cNvPr>
          <p:cNvSpPr>
            <a:spLocks noChangeAspect="1"/>
          </p:cNvSpPr>
          <p:nvPr/>
        </p:nvSpPr>
        <p:spPr bwMode="auto">
          <a:xfrm>
            <a:off x="632774" y="1081089"/>
            <a:ext cx="6331967" cy="3240087"/>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pic>
        <p:nvPicPr>
          <p:cNvPr id="6" name="Picture 2" descr="D:\Google Диск\work\gerb.png">
            <a:extLst>
              <a:ext uri="{FF2B5EF4-FFF2-40B4-BE49-F238E27FC236}">
                <a16:creationId xmlns:a16="http://schemas.microsoft.com/office/drawing/2014/main" id="{4E9F04B1-1159-45B0-AA21-7B7880E7AD0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558" y="-57150"/>
            <a:ext cx="1229570" cy="1444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134450" y="1238502"/>
            <a:ext cx="7857089" cy="2645912"/>
          </a:xfrm>
        </p:spPr>
        <p:txBody>
          <a:bodyPr/>
          <a:lstStyle>
            <a:lvl1pPr algn="l">
              <a:defRPr sz="4200" b="1" cap="none"/>
            </a:lvl1pPr>
          </a:lstStyle>
          <a:p>
            <a:r>
              <a:rPr lang="ru-RU"/>
              <a:t>Образец заголовка</a:t>
            </a:r>
            <a:endParaRPr lang="en-US" dirty="0"/>
          </a:p>
        </p:txBody>
      </p:sp>
      <p:sp>
        <p:nvSpPr>
          <p:cNvPr id="3" name="Text Placeholder 2"/>
          <p:cNvSpPr>
            <a:spLocks noGrp="1"/>
          </p:cNvSpPr>
          <p:nvPr>
            <p:ph type="body" idx="1"/>
          </p:nvPr>
        </p:nvSpPr>
        <p:spPr>
          <a:xfrm>
            <a:off x="1137389" y="4443681"/>
            <a:ext cx="7854151"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9" name="Text Placeholder 5"/>
          <p:cNvSpPr>
            <a:spLocks noGrp="1"/>
          </p:cNvSpPr>
          <p:nvPr>
            <p:ph type="body" sz="quarter" idx="16"/>
          </p:nvPr>
        </p:nvSpPr>
        <p:spPr>
          <a:xfrm>
            <a:off x="10097770" y="1081457"/>
            <a:ext cx="5079119" cy="4075465"/>
          </a:xfrm>
        </p:spPr>
        <p:txBody>
          <a:bodyPr anchor="t"/>
          <a:lstStyle>
            <a:lvl1pPr marL="0" indent="0">
              <a:buFontTx/>
              <a:buNone/>
              <a:defRPr/>
            </a:lvl1pPr>
          </a:lstStyle>
          <a:p>
            <a:pPr lvl="0"/>
            <a:r>
              <a:rPr lang="ru-RU"/>
              <a:t>Образец текста</a:t>
            </a:r>
          </a:p>
        </p:txBody>
      </p:sp>
      <p:sp>
        <p:nvSpPr>
          <p:cNvPr id="7" name="Date Placeholder 3">
            <a:extLst>
              <a:ext uri="{FF2B5EF4-FFF2-40B4-BE49-F238E27FC236}">
                <a16:creationId xmlns:a16="http://schemas.microsoft.com/office/drawing/2014/main" id="{AE8011F7-9F4D-44F9-817D-5B3567DB3F71}"/>
              </a:ext>
            </a:extLst>
          </p:cNvPr>
          <p:cNvSpPr>
            <a:spLocks noGrp="1"/>
          </p:cNvSpPr>
          <p:nvPr>
            <p:ph type="dt" sz="half" idx="17"/>
          </p:nvPr>
        </p:nvSpPr>
        <p:spPr/>
        <p:txBody>
          <a:bodyPr/>
          <a:lstStyle>
            <a:lvl1pPr>
              <a:defRPr/>
            </a:lvl1pPr>
          </a:lstStyle>
          <a:p>
            <a:fld id="{B61BEF0D-F0BB-DE4B-95CE-6DB70DBA9567}" type="datetimeFigureOut">
              <a:rPr lang="en-US" smtClean="0"/>
              <a:pPr/>
              <a:t>10/17/2020</a:t>
            </a:fld>
            <a:endParaRPr lang="en-US" dirty="0"/>
          </a:p>
        </p:txBody>
      </p:sp>
      <p:sp>
        <p:nvSpPr>
          <p:cNvPr id="8" name="Footer Placeholder 4">
            <a:extLst>
              <a:ext uri="{FF2B5EF4-FFF2-40B4-BE49-F238E27FC236}">
                <a16:creationId xmlns:a16="http://schemas.microsoft.com/office/drawing/2014/main" id="{EF016186-C743-4FEE-8DF2-2BABC233D861}"/>
              </a:ext>
            </a:extLst>
          </p:cNvPr>
          <p:cNvSpPr>
            <a:spLocks noGrp="1"/>
          </p:cNvSpPr>
          <p:nvPr>
            <p:ph type="ftr" sz="quarter" idx="18"/>
          </p:nvPr>
        </p:nvSpPr>
        <p:spPr/>
        <p:txBody>
          <a:bodyPr/>
          <a:lstStyle>
            <a:lvl1pPr>
              <a:defRPr/>
            </a:lvl1pPr>
          </a:lstStyle>
          <a:p>
            <a:endParaRPr lang="en-US" dirty="0"/>
          </a:p>
        </p:txBody>
      </p:sp>
      <p:sp>
        <p:nvSpPr>
          <p:cNvPr id="10" name="Slide Number Placeholder 5">
            <a:extLst>
              <a:ext uri="{FF2B5EF4-FFF2-40B4-BE49-F238E27FC236}">
                <a16:creationId xmlns:a16="http://schemas.microsoft.com/office/drawing/2014/main" id="{858CDC67-1ED3-4A72-8518-69723B3AD5B2}"/>
              </a:ext>
            </a:extLst>
          </p:cNvPr>
          <p:cNvSpPr>
            <a:spLocks noGrp="1"/>
          </p:cNvSpPr>
          <p:nvPr>
            <p:ph type="sldNum" sz="quarter" idx="19"/>
          </p:nvPr>
        </p:nvSpPr>
        <p:spPr/>
        <p:txBody>
          <a:bodyPr/>
          <a:lstStyle>
            <a:lvl1pPr>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55734037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Картка назви">
    <p:spTree>
      <p:nvGrpSpPr>
        <p:cNvPr id="1" name=""/>
        <p:cNvGrpSpPr/>
        <p:nvPr/>
      </p:nvGrpSpPr>
      <p:grpSpPr>
        <a:xfrm>
          <a:off x="0" y="0"/>
          <a:ext cx="0" cy="0"/>
          <a:chOff x="0" y="0"/>
          <a:chExt cx="0" cy="0"/>
        </a:xfrm>
      </p:grpSpPr>
      <p:sp>
        <p:nvSpPr>
          <p:cNvPr id="4" name="Freeform 6">
            <a:extLst>
              <a:ext uri="{FF2B5EF4-FFF2-40B4-BE49-F238E27FC236}">
                <a16:creationId xmlns:a16="http://schemas.microsoft.com/office/drawing/2014/main" id="{F331FBEA-D306-402E-B931-E3270E9D8F08}"/>
              </a:ext>
            </a:extLst>
          </p:cNvPr>
          <p:cNvSpPr>
            <a:spLocks noChangeAspect="1"/>
          </p:cNvSpPr>
          <p:nvPr/>
        </p:nvSpPr>
        <p:spPr bwMode="auto">
          <a:xfrm>
            <a:off x="1140687" y="2286001"/>
            <a:ext cx="4894999" cy="2505075"/>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pic>
        <p:nvPicPr>
          <p:cNvPr id="5" name="Picture 2" descr="D:\Google Диск\work\gerb.png">
            <a:extLst>
              <a:ext uri="{FF2B5EF4-FFF2-40B4-BE49-F238E27FC236}">
                <a16:creationId xmlns:a16="http://schemas.microsoft.com/office/drawing/2014/main" id="{9A345B98-58A8-4F35-851E-4BC1B8E4CCF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558" y="-57150"/>
            <a:ext cx="1229570" cy="1444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8" name="Title 1"/>
          <p:cNvSpPr>
            <a:spLocks noGrp="1"/>
          </p:cNvSpPr>
          <p:nvPr>
            <p:ph type="title"/>
          </p:nvPr>
        </p:nvSpPr>
        <p:spPr>
          <a:xfrm>
            <a:off x="1809138" y="2435958"/>
            <a:ext cx="5842347" cy="2007789"/>
          </a:xfrm>
        </p:spPr>
        <p:txBody>
          <a:bodyPr/>
          <a:lstStyle>
            <a:lvl1pPr>
              <a:defRPr sz="3200"/>
            </a:lvl1pPr>
          </a:lstStyle>
          <a:p>
            <a:r>
              <a:rPr lang="ru-RU"/>
              <a:t>Образец заголовка</a:t>
            </a:r>
            <a:endParaRPr lang="en-US" dirty="0"/>
          </a:p>
        </p:txBody>
      </p:sp>
      <p:sp>
        <p:nvSpPr>
          <p:cNvPr id="6" name="Text Placeholder 5"/>
          <p:cNvSpPr>
            <a:spLocks noGrp="1"/>
          </p:cNvSpPr>
          <p:nvPr>
            <p:ph type="body" sz="quarter" idx="16"/>
          </p:nvPr>
        </p:nvSpPr>
        <p:spPr>
          <a:xfrm>
            <a:off x="8206575" y="2286001"/>
            <a:ext cx="6505937" cy="2295525"/>
          </a:xfrm>
        </p:spPr>
        <p:txBody>
          <a:bodyPr anchor="t"/>
          <a:lstStyle>
            <a:lvl1pPr marL="0" indent="0">
              <a:buFontTx/>
              <a:buNone/>
              <a:defRPr/>
            </a:lvl1pPr>
          </a:lstStyle>
          <a:p>
            <a:pPr lvl="0"/>
            <a:r>
              <a:rPr lang="ru-RU"/>
              <a:t>Образец текста</a:t>
            </a:r>
          </a:p>
        </p:txBody>
      </p:sp>
      <p:sp>
        <p:nvSpPr>
          <p:cNvPr id="7" name="Date Placeholder 1">
            <a:extLst>
              <a:ext uri="{FF2B5EF4-FFF2-40B4-BE49-F238E27FC236}">
                <a16:creationId xmlns:a16="http://schemas.microsoft.com/office/drawing/2014/main" id="{DD447454-5C04-47F6-85A7-FA79BEAF9077}"/>
              </a:ext>
            </a:extLst>
          </p:cNvPr>
          <p:cNvSpPr>
            <a:spLocks noGrp="1"/>
          </p:cNvSpPr>
          <p:nvPr>
            <p:ph type="dt" sz="half" idx="17"/>
          </p:nvPr>
        </p:nvSpPr>
        <p:spPr/>
        <p:txBody>
          <a:bodyPr/>
          <a:lstStyle>
            <a:lvl1pPr>
              <a:defRPr/>
            </a:lvl1pPr>
          </a:lstStyle>
          <a:p>
            <a:fld id="{B61BEF0D-F0BB-DE4B-95CE-6DB70DBA9567}" type="datetimeFigureOut">
              <a:rPr lang="en-US" smtClean="0"/>
              <a:pPr/>
              <a:t>10/17/2020</a:t>
            </a:fld>
            <a:endParaRPr lang="en-US" dirty="0"/>
          </a:p>
        </p:txBody>
      </p:sp>
      <p:sp>
        <p:nvSpPr>
          <p:cNvPr id="8" name="Footer Placeholder 2">
            <a:extLst>
              <a:ext uri="{FF2B5EF4-FFF2-40B4-BE49-F238E27FC236}">
                <a16:creationId xmlns:a16="http://schemas.microsoft.com/office/drawing/2014/main" id="{E11F0136-7C1B-4059-9DC1-93DFAB55AFB2}"/>
              </a:ext>
            </a:extLst>
          </p:cNvPr>
          <p:cNvSpPr>
            <a:spLocks noGrp="1"/>
          </p:cNvSpPr>
          <p:nvPr>
            <p:ph type="ftr" sz="quarter" idx="18"/>
          </p:nvPr>
        </p:nvSpPr>
        <p:spPr/>
        <p:txBody>
          <a:bodyPr/>
          <a:lstStyle>
            <a:lvl1pPr>
              <a:defRPr/>
            </a:lvl1pPr>
          </a:lstStyle>
          <a:p>
            <a:endParaRPr lang="en-US" dirty="0"/>
          </a:p>
        </p:txBody>
      </p:sp>
      <p:sp>
        <p:nvSpPr>
          <p:cNvPr id="9" name="Slide Number Placeholder 3">
            <a:extLst>
              <a:ext uri="{FF2B5EF4-FFF2-40B4-BE49-F238E27FC236}">
                <a16:creationId xmlns:a16="http://schemas.microsoft.com/office/drawing/2014/main" id="{170FF609-BE42-4F78-A2FA-EA9C3C57BADC}"/>
              </a:ext>
            </a:extLst>
          </p:cNvPr>
          <p:cNvSpPr>
            <a:spLocks noGrp="1"/>
          </p:cNvSpPr>
          <p:nvPr>
            <p:ph type="sldNum" sz="quarter" idx="19"/>
          </p:nvPr>
        </p:nvSpPr>
        <p:spPr/>
        <p:txBody>
          <a:bodyPr/>
          <a:lstStyle>
            <a:lvl1pPr>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19406727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Заголовок і вертикальний текст">
    <p:spTree>
      <p:nvGrpSpPr>
        <p:cNvPr id="1" name=""/>
        <p:cNvGrpSpPr/>
        <p:nvPr/>
      </p:nvGrpSpPr>
      <p:grpSpPr>
        <a:xfrm>
          <a:off x="0" y="0"/>
          <a:ext cx="0" cy="0"/>
          <a:chOff x="0" y="0"/>
          <a:chExt cx="0" cy="0"/>
        </a:xfrm>
      </p:grpSpPr>
      <p:sp>
        <p:nvSpPr>
          <p:cNvPr id="4" name="Freeform 6">
            <a:extLst>
              <a:ext uri="{FF2B5EF4-FFF2-40B4-BE49-F238E27FC236}">
                <a16:creationId xmlns:a16="http://schemas.microsoft.com/office/drawing/2014/main" id="{675DD620-377A-45F8-8A07-0D5BCFD86CAC}"/>
              </a:ext>
            </a:extLst>
          </p:cNvPr>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p:spPr>
        <p:style>
          <a:lnRef idx="1">
            <a:schemeClr val="accent1"/>
          </a:lnRef>
          <a:fillRef idx="3">
            <a:schemeClr val="accent1"/>
          </a:fillRef>
          <a:effectRef idx="2">
            <a:schemeClr val="accent1"/>
          </a:effectRef>
          <a:fontRef idx="minor">
            <a:schemeClr val="lt1"/>
          </a:fontRef>
        </p:style>
      </p:sp>
      <p:pic>
        <p:nvPicPr>
          <p:cNvPr id="5" name="Picture 2" descr="D:\Google Диск\work\gerb.png">
            <a:extLst>
              <a:ext uri="{FF2B5EF4-FFF2-40B4-BE49-F238E27FC236}">
                <a16:creationId xmlns:a16="http://schemas.microsoft.com/office/drawing/2014/main" id="{09C05B3D-1474-4DA8-998C-CA0220FC5A3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558" y="-57150"/>
            <a:ext cx="1229570" cy="1444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638758" y="447188"/>
            <a:ext cx="13534604" cy="970450"/>
          </a:xfrm>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ncho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6" name="Date Placeholder 3">
            <a:extLst>
              <a:ext uri="{FF2B5EF4-FFF2-40B4-BE49-F238E27FC236}">
                <a16:creationId xmlns:a16="http://schemas.microsoft.com/office/drawing/2014/main" id="{33B7302A-DCCC-4218-8943-AC4659BE7336}"/>
              </a:ext>
            </a:extLst>
          </p:cNvPr>
          <p:cNvSpPr>
            <a:spLocks noGrp="1"/>
          </p:cNvSpPr>
          <p:nvPr>
            <p:ph type="dt" sz="half" idx="10"/>
          </p:nvPr>
        </p:nvSpPr>
        <p:spPr/>
        <p:txBody>
          <a:bodyPr/>
          <a:lstStyle>
            <a:lvl1pPr>
              <a:defRPr/>
            </a:lvl1pPr>
          </a:lstStyle>
          <a:p>
            <a:fld id="{B61BEF0D-F0BB-DE4B-95CE-6DB70DBA9567}" type="datetimeFigureOut">
              <a:rPr lang="en-US" smtClean="0"/>
              <a:pPr/>
              <a:t>10/17/2020</a:t>
            </a:fld>
            <a:endParaRPr lang="en-US" dirty="0"/>
          </a:p>
        </p:txBody>
      </p:sp>
      <p:sp>
        <p:nvSpPr>
          <p:cNvPr id="7" name="Footer Placeholder 4">
            <a:extLst>
              <a:ext uri="{FF2B5EF4-FFF2-40B4-BE49-F238E27FC236}">
                <a16:creationId xmlns:a16="http://schemas.microsoft.com/office/drawing/2014/main" id="{DD1EFE86-3548-4FAA-AB94-EBA7A8E96E2B}"/>
              </a:ext>
            </a:extLst>
          </p:cNvPr>
          <p:cNvSpPr>
            <a:spLocks noGrp="1"/>
          </p:cNvSpPr>
          <p:nvPr>
            <p:ph type="ftr" sz="quarter" idx="11"/>
          </p:nvPr>
        </p:nvSpPr>
        <p:spPr/>
        <p:txBody>
          <a:bodyPr/>
          <a:lstStyle>
            <a:lvl1pPr>
              <a:defRPr/>
            </a:lvl1pPr>
          </a:lstStyle>
          <a:p>
            <a:endParaRPr lang="en-US" dirty="0"/>
          </a:p>
        </p:txBody>
      </p:sp>
      <p:sp>
        <p:nvSpPr>
          <p:cNvPr id="8" name="Slide Number Placeholder 5">
            <a:extLst>
              <a:ext uri="{FF2B5EF4-FFF2-40B4-BE49-F238E27FC236}">
                <a16:creationId xmlns:a16="http://schemas.microsoft.com/office/drawing/2014/main" id="{C5C4FE6B-95EB-4775-B268-61070131AA9E}"/>
              </a:ext>
            </a:extLst>
          </p:cNvPr>
          <p:cNvSpPr>
            <a:spLocks noGrp="1"/>
          </p:cNvSpPr>
          <p:nvPr>
            <p:ph type="sldNum" sz="quarter" idx="12"/>
          </p:nvPr>
        </p:nvSpPr>
        <p:spPr/>
        <p:txBody>
          <a:bodyPr/>
          <a:lstStyle>
            <a:lvl1pPr>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35800807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Вертикальний заголовок і текст">
    <p:spTree>
      <p:nvGrpSpPr>
        <p:cNvPr id="1" name=""/>
        <p:cNvGrpSpPr/>
        <p:nvPr/>
      </p:nvGrpSpPr>
      <p:grpSpPr>
        <a:xfrm>
          <a:off x="0" y="0"/>
          <a:ext cx="0" cy="0"/>
          <a:chOff x="0" y="0"/>
          <a:chExt cx="0" cy="0"/>
        </a:xfrm>
      </p:grpSpPr>
      <p:sp>
        <p:nvSpPr>
          <p:cNvPr id="4" name="Freeform 6">
            <a:extLst>
              <a:ext uri="{FF2B5EF4-FFF2-40B4-BE49-F238E27FC236}">
                <a16:creationId xmlns:a16="http://schemas.microsoft.com/office/drawing/2014/main" id="{39AEB6CD-52C0-40D5-8F65-432F9D5FB79D}"/>
              </a:ext>
            </a:extLst>
          </p:cNvPr>
          <p:cNvSpPr>
            <a:spLocks noChangeAspect="1"/>
          </p:cNvSpPr>
          <p:nvPr/>
        </p:nvSpPr>
        <p:spPr bwMode="auto">
          <a:xfrm>
            <a:off x="7669468" y="446088"/>
            <a:ext cx="4522532"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p:spPr>
        <p:style>
          <a:lnRef idx="1">
            <a:schemeClr val="accent1"/>
          </a:lnRef>
          <a:fillRef idx="3">
            <a:schemeClr val="accent1"/>
          </a:fillRef>
          <a:effectRef idx="2">
            <a:schemeClr val="accent1"/>
          </a:effectRef>
          <a:fontRef idx="minor">
            <a:schemeClr val="lt1"/>
          </a:fontRef>
        </p:style>
      </p:sp>
      <p:pic>
        <p:nvPicPr>
          <p:cNvPr id="5" name="Picture 2" descr="D:\Google Диск\work\gerb.png">
            <a:extLst>
              <a:ext uri="{FF2B5EF4-FFF2-40B4-BE49-F238E27FC236}">
                <a16:creationId xmlns:a16="http://schemas.microsoft.com/office/drawing/2014/main" id="{B25B0E8C-42E3-4262-BC3F-70F5CD0B6F6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558" y="-57150"/>
            <a:ext cx="1229570" cy="1444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Vertical Title 1"/>
          <p:cNvSpPr>
            <a:spLocks noGrp="1"/>
          </p:cNvSpPr>
          <p:nvPr>
            <p:ph type="title" orient="vert"/>
          </p:nvPr>
        </p:nvSpPr>
        <p:spPr>
          <a:xfrm>
            <a:off x="10909493" y="586171"/>
            <a:ext cx="3325810" cy="5134798"/>
          </a:xfrm>
        </p:spPr>
        <p:txBody>
          <a:bodyPr vert="eaVert"/>
          <a:lstStyle/>
          <a:p>
            <a:r>
              <a:rPr lang="ru-RU"/>
              <a:t>Образец заголовка</a:t>
            </a:r>
            <a:endParaRPr lang="en-US" dirty="0"/>
          </a:p>
        </p:txBody>
      </p:sp>
      <p:sp>
        <p:nvSpPr>
          <p:cNvPr id="3" name="Vertical Text Placeholder 2"/>
          <p:cNvSpPr>
            <a:spLocks noGrp="1"/>
          </p:cNvSpPr>
          <p:nvPr>
            <p:ph type="body" orient="vert" idx="1"/>
          </p:nvPr>
        </p:nvSpPr>
        <p:spPr>
          <a:xfrm>
            <a:off x="1079814" y="446089"/>
            <a:ext cx="8813856" cy="5414962"/>
          </a:xfrm>
        </p:spPr>
        <p:txBody>
          <a:bodyPr vert="eaVert" ancho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6" name="Date Placeholder 3">
            <a:extLst>
              <a:ext uri="{FF2B5EF4-FFF2-40B4-BE49-F238E27FC236}">
                <a16:creationId xmlns:a16="http://schemas.microsoft.com/office/drawing/2014/main" id="{1247689F-7A0F-4A1F-9F06-5B7EB504BDFA}"/>
              </a:ext>
            </a:extLst>
          </p:cNvPr>
          <p:cNvSpPr>
            <a:spLocks noGrp="1"/>
          </p:cNvSpPr>
          <p:nvPr>
            <p:ph type="dt" sz="half" idx="10"/>
          </p:nvPr>
        </p:nvSpPr>
        <p:spPr/>
        <p:txBody>
          <a:bodyPr/>
          <a:lstStyle>
            <a:lvl1pPr>
              <a:defRPr/>
            </a:lvl1pPr>
          </a:lstStyle>
          <a:p>
            <a:fld id="{B61BEF0D-F0BB-DE4B-95CE-6DB70DBA9567}" type="datetimeFigureOut">
              <a:rPr lang="en-US" smtClean="0"/>
              <a:pPr/>
              <a:t>10/17/2020</a:t>
            </a:fld>
            <a:endParaRPr lang="en-US" dirty="0"/>
          </a:p>
        </p:txBody>
      </p:sp>
      <p:sp>
        <p:nvSpPr>
          <p:cNvPr id="7" name="Footer Placeholder 4">
            <a:extLst>
              <a:ext uri="{FF2B5EF4-FFF2-40B4-BE49-F238E27FC236}">
                <a16:creationId xmlns:a16="http://schemas.microsoft.com/office/drawing/2014/main" id="{965603D6-BB1B-4120-B185-ACE9DD226AC1}"/>
              </a:ext>
            </a:extLst>
          </p:cNvPr>
          <p:cNvSpPr>
            <a:spLocks noGrp="1"/>
          </p:cNvSpPr>
          <p:nvPr>
            <p:ph type="ftr" sz="quarter" idx="11"/>
          </p:nvPr>
        </p:nvSpPr>
        <p:spPr/>
        <p:txBody>
          <a:bodyPr/>
          <a:lstStyle>
            <a:lvl1pPr>
              <a:defRPr/>
            </a:lvl1pPr>
          </a:lstStyle>
          <a:p>
            <a:endParaRPr lang="en-US" dirty="0"/>
          </a:p>
        </p:txBody>
      </p:sp>
      <p:sp>
        <p:nvSpPr>
          <p:cNvPr id="8" name="Slide Number Placeholder 5">
            <a:extLst>
              <a:ext uri="{FF2B5EF4-FFF2-40B4-BE49-F238E27FC236}">
                <a16:creationId xmlns:a16="http://schemas.microsoft.com/office/drawing/2014/main" id="{5C24AED3-CF95-4310-BEA1-97C476FBE7CD}"/>
              </a:ext>
            </a:extLst>
          </p:cNvPr>
          <p:cNvSpPr>
            <a:spLocks noGrp="1"/>
          </p:cNvSpPr>
          <p:nvPr>
            <p:ph type="sldNum" sz="quarter" idx="12"/>
          </p:nvPr>
        </p:nvSpPr>
        <p:spPr/>
        <p:txBody>
          <a:bodyPr/>
          <a:lstStyle>
            <a:lvl1pPr>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9522751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і об'єкт">
    <p:spTree>
      <p:nvGrpSpPr>
        <p:cNvPr id="1" name=""/>
        <p:cNvGrpSpPr/>
        <p:nvPr/>
      </p:nvGrpSpPr>
      <p:grpSpPr>
        <a:xfrm>
          <a:off x="0" y="0"/>
          <a:ext cx="0" cy="0"/>
          <a:chOff x="0" y="0"/>
          <a:chExt cx="0" cy="0"/>
        </a:xfrm>
      </p:grpSpPr>
      <p:sp>
        <p:nvSpPr>
          <p:cNvPr id="4" name="Freeform 6">
            <a:extLst>
              <a:ext uri="{FF2B5EF4-FFF2-40B4-BE49-F238E27FC236}">
                <a16:creationId xmlns:a16="http://schemas.microsoft.com/office/drawing/2014/main" id="{E0CE6C73-6EB5-4692-9749-38BD29F8A29A}"/>
              </a:ext>
            </a:extLst>
          </p:cNvPr>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p:spPr>
        <p:style>
          <a:lnRef idx="1">
            <a:schemeClr val="accent1"/>
          </a:lnRef>
          <a:fillRef idx="3">
            <a:schemeClr val="accent1"/>
          </a:fillRef>
          <a:effectRef idx="2">
            <a:schemeClr val="accent1"/>
          </a:effectRef>
          <a:fontRef idx="minor">
            <a:schemeClr val="lt1"/>
          </a:fontRef>
        </p:style>
      </p:sp>
      <p:pic>
        <p:nvPicPr>
          <p:cNvPr id="5" name="Picture 2" descr="D:\Google Диск\work\gerb.png">
            <a:extLst>
              <a:ext uri="{FF2B5EF4-FFF2-40B4-BE49-F238E27FC236}">
                <a16:creationId xmlns:a16="http://schemas.microsoft.com/office/drawing/2014/main" id="{9ECF5435-B496-4050-94E4-E0EB22E0937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558" y="-57150"/>
            <a:ext cx="1229570" cy="1444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577084" y="447188"/>
            <a:ext cx="13596277" cy="970450"/>
          </a:xfrm>
        </p:spPr>
        <p:txBody>
          <a:bodyPr/>
          <a:lstStyle/>
          <a:p>
            <a:r>
              <a:rPr lang="ru-RU"/>
              <a:t>Образец заголовка</a:t>
            </a:r>
            <a:endParaRPr lang="en-US" dirty="0"/>
          </a:p>
        </p:txBody>
      </p:sp>
      <p:sp>
        <p:nvSpPr>
          <p:cNvPr id="3" name="Content Placeholder 2"/>
          <p:cNvSpPr>
            <a:spLocks noGrp="1"/>
          </p:cNvSpPr>
          <p:nvPr>
            <p:ph idx="1"/>
          </p:nvPr>
        </p:nvSpPr>
        <p:spPr>
          <a:xfrm>
            <a:off x="1091426" y="2222287"/>
            <a:ext cx="14070322" cy="3636511"/>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6" name="Date Placeholder 3">
            <a:extLst>
              <a:ext uri="{FF2B5EF4-FFF2-40B4-BE49-F238E27FC236}">
                <a16:creationId xmlns:a16="http://schemas.microsoft.com/office/drawing/2014/main" id="{5A69AE36-8477-4F76-8604-0A670B54BED7}"/>
              </a:ext>
            </a:extLst>
          </p:cNvPr>
          <p:cNvSpPr>
            <a:spLocks noGrp="1"/>
          </p:cNvSpPr>
          <p:nvPr>
            <p:ph type="dt" sz="half" idx="10"/>
          </p:nvPr>
        </p:nvSpPr>
        <p:spPr/>
        <p:txBody>
          <a:bodyPr/>
          <a:lstStyle>
            <a:lvl1pPr>
              <a:defRPr/>
            </a:lvl1pPr>
          </a:lstStyle>
          <a:p>
            <a:fld id="{B61BEF0D-F0BB-DE4B-95CE-6DB70DBA9567}" type="datetimeFigureOut">
              <a:rPr lang="en-US" smtClean="0"/>
              <a:pPr/>
              <a:t>10/17/2020</a:t>
            </a:fld>
            <a:endParaRPr lang="en-US" dirty="0"/>
          </a:p>
        </p:txBody>
      </p:sp>
      <p:sp>
        <p:nvSpPr>
          <p:cNvPr id="7" name="Footer Placeholder 4">
            <a:extLst>
              <a:ext uri="{FF2B5EF4-FFF2-40B4-BE49-F238E27FC236}">
                <a16:creationId xmlns:a16="http://schemas.microsoft.com/office/drawing/2014/main" id="{FC1502C7-00B6-4DC8-B345-37E0312349B1}"/>
              </a:ext>
            </a:extLst>
          </p:cNvPr>
          <p:cNvSpPr>
            <a:spLocks noGrp="1"/>
          </p:cNvSpPr>
          <p:nvPr>
            <p:ph type="ftr" sz="quarter" idx="11"/>
          </p:nvPr>
        </p:nvSpPr>
        <p:spPr/>
        <p:txBody>
          <a:bodyPr/>
          <a:lstStyle>
            <a:lvl1pPr>
              <a:defRPr/>
            </a:lvl1pPr>
          </a:lstStyle>
          <a:p>
            <a:endParaRPr lang="en-US" dirty="0"/>
          </a:p>
        </p:txBody>
      </p:sp>
      <p:sp>
        <p:nvSpPr>
          <p:cNvPr id="8" name="Slide Number Placeholder 5">
            <a:extLst>
              <a:ext uri="{FF2B5EF4-FFF2-40B4-BE49-F238E27FC236}">
                <a16:creationId xmlns:a16="http://schemas.microsoft.com/office/drawing/2014/main" id="{74BB1A19-5295-454A-950C-C4658A0D5304}"/>
              </a:ext>
            </a:extLst>
          </p:cNvPr>
          <p:cNvSpPr>
            <a:spLocks noGrp="1"/>
          </p:cNvSpPr>
          <p:nvPr>
            <p:ph type="sldNum" sz="quarter" idx="12"/>
          </p:nvPr>
        </p:nvSpPr>
        <p:spPr/>
        <p:txBody>
          <a:bodyPr/>
          <a:lstStyle>
            <a:lvl1pPr>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3071814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озділу">
    <p:spTree>
      <p:nvGrpSpPr>
        <p:cNvPr id="1" name=""/>
        <p:cNvGrpSpPr/>
        <p:nvPr/>
      </p:nvGrpSpPr>
      <p:grpSpPr>
        <a:xfrm>
          <a:off x="0" y="0"/>
          <a:ext cx="0" cy="0"/>
          <a:chOff x="0" y="0"/>
          <a:chExt cx="0" cy="0"/>
        </a:xfrm>
      </p:grpSpPr>
      <p:sp>
        <p:nvSpPr>
          <p:cNvPr id="4" name="Freeform 7">
            <a:extLst>
              <a:ext uri="{FF2B5EF4-FFF2-40B4-BE49-F238E27FC236}">
                <a16:creationId xmlns:a16="http://schemas.microsoft.com/office/drawing/2014/main" id="{13117C2D-103F-4B08-B7DC-A6FEE2C59F9A}"/>
              </a:ext>
            </a:extLst>
          </p:cNvPr>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pic>
        <p:nvPicPr>
          <p:cNvPr id="5" name="Picture 2" descr="D:\Google Диск\work\gerb.png">
            <a:extLst>
              <a:ext uri="{FF2B5EF4-FFF2-40B4-BE49-F238E27FC236}">
                <a16:creationId xmlns:a16="http://schemas.microsoft.com/office/drawing/2014/main" id="{25EA6B17-6BD6-4B36-891D-86F1DC9F33A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558" y="-57150"/>
            <a:ext cx="1229570" cy="1444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Рисунок 11">
            <a:extLst>
              <a:ext uri="{FF2B5EF4-FFF2-40B4-BE49-F238E27FC236}">
                <a16:creationId xmlns:a16="http://schemas.microsoft.com/office/drawing/2014/main" id="{3883A15F-95A7-420F-B836-CEB7B791210A}"/>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1350963"/>
            <a:ext cx="12192000" cy="1624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079812" y="2951396"/>
            <a:ext cx="14079446" cy="1468800"/>
          </a:xfrm>
        </p:spPr>
        <p:txBody>
          <a:bodyPr/>
          <a:lstStyle>
            <a:lvl1pPr algn="r">
              <a:defRPr sz="4800" b="1" cap="none"/>
            </a:lvl1pPr>
          </a:lstStyle>
          <a:p>
            <a:r>
              <a:rPr lang="ru-RU"/>
              <a:t>Образец заголовка</a:t>
            </a:r>
            <a:endParaRPr lang="en-US" dirty="0"/>
          </a:p>
        </p:txBody>
      </p:sp>
      <p:sp>
        <p:nvSpPr>
          <p:cNvPr id="3" name="Text Placeholder 2"/>
          <p:cNvSpPr>
            <a:spLocks noGrp="1"/>
          </p:cNvSpPr>
          <p:nvPr>
            <p:ph type="body" idx="1"/>
          </p:nvPr>
        </p:nvSpPr>
        <p:spPr>
          <a:xfrm>
            <a:off x="1079812" y="5281202"/>
            <a:ext cx="14079446"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7" name="Date Placeholder 3">
            <a:extLst>
              <a:ext uri="{FF2B5EF4-FFF2-40B4-BE49-F238E27FC236}">
                <a16:creationId xmlns:a16="http://schemas.microsoft.com/office/drawing/2014/main" id="{4E88AB5D-DB19-4FD2-9CFF-B42F9BB21D6A}"/>
              </a:ext>
            </a:extLst>
          </p:cNvPr>
          <p:cNvSpPr>
            <a:spLocks noGrp="1"/>
          </p:cNvSpPr>
          <p:nvPr>
            <p:ph type="dt" sz="half" idx="10"/>
          </p:nvPr>
        </p:nvSpPr>
        <p:spPr/>
        <p:txBody>
          <a:bodyPr/>
          <a:lstStyle>
            <a:lvl1pPr>
              <a:defRPr/>
            </a:lvl1pPr>
          </a:lstStyle>
          <a:p>
            <a:fld id="{B61BEF0D-F0BB-DE4B-95CE-6DB70DBA9567}" type="datetimeFigureOut">
              <a:rPr lang="en-US" smtClean="0"/>
              <a:pPr/>
              <a:t>10/17/2020</a:t>
            </a:fld>
            <a:endParaRPr lang="en-US" dirty="0"/>
          </a:p>
        </p:txBody>
      </p:sp>
      <p:sp>
        <p:nvSpPr>
          <p:cNvPr id="8" name="Footer Placeholder 4">
            <a:extLst>
              <a:ext uri="{FF2B5EF4-FFF2-40B4-BE49-F238E27FC236}">
                <a16:creationId xmlns:a16="http://schemas.microsoft.com/office/drawing/2014/main" id="{AB4F2DC8-A934-4EEE-94F3-4ED7F34F3C91}"/>
              </a:ext>
            </a:extLst>
          </p:cNvPr>
          <p:cNvSpPr>
            <a:spLocks noGrp="1"/>
          </p:cNvSpPr>
          <p:nvPr>
            <p:ph type="ftr" sz="quarter" idx="11"/>
          </p:nvPr>
        </p:nvSpPr>
        <p:spPr/>
        <p:txBody>
          <a:bodyPr/>
          <a:lstStyle>
            <a:lvl1pPr>
              <a:defRPr/>
            </a:lvl1pPr>
          </a:lstStyle>
          <a:p>
            <a:endParaRPr lang="en-US" dirty="0"/>
          </a:p>
        </p:txBody>
      </p:sp>
      <p:sp>
        <p:nvSpPr>
          <p:cNvPr id="9" name="Slide Number Placeholder 5">
            <a:extLst>
              <a:ext uri="{FF2B5EF4-FFF2-40B4-BE49-F238E27FC236}">
                <a16:creationId xmlns:a16="http://schemas.microsoft.com/office/drawing/2014/main" id="{427FC83C-FE59-4BC6-9FDC-EABD75399159}"/>
              </a:ext>
            </a:extLst>
          </p:cNvPr>
          <p:cNvSpPr>
            <a:spLocks noGrp="1"/>
          </p:cNvSpPr>
          <p:nvPr>
            <p:ph type="sldNum" sz="quarter" idx="12"/>
          </p:nvPr>
        </p:nvSpPr>
        <p:spPr/>
        <p:txBody>
          <a:bodyPr/>
          <a:lstStyle>
            <a:lvl1pPr>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2048509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єкти">
    <p:spTree>
      <p:nvGrpSpPr>
        <p:cNvPr id="1" name=""/>
        <p:cNvGrpSpPr/>
        <p:nvPr/>
      </p:nvGrpSpPr>
      <p:grpSpPr>
        <a:xfrm>
          <a:off x="0" y="0"/>
          <a:ext cx="0" cy="0"/>
          <a:chOff x="0" y="0"/>
          <a:chExt cx="0" cy="0"/>
        </a:xfrm>
      </p:grpSpPr>
      <p:sp>
        <p:nvSpPr>
          <p:cNvPr id="5" name="Freeform 6">
            <a:extLst>
              <a:ext uri="{FF2B5EF4-FFF2-40B4-BE49-F238E27FC236}">
                <a16:creationId xmlns:a16="http://schemas.microsoft.com/office/drawing/2014/main" id="{BE81759F-90E8-438A-8A23-DCDEBE7E55BB}"/>
              </a:ext>
            </a:extLst>
          </p:cNvPr>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p:spPr>
        <p:style>
          <a:lnRef idx="1">
            <a:schemeClr val="accent1"/>
          </a:lnRef>
          <a:fillRef idx="3">
            <a:schemeClr val="accent1"/>
          </a:fillRef>
          <a:effectRef idx="2">
            <a:schemeClr val="accent1"/>
          </a:effectRef>
          <a:fontRef idx="minor">
            <a:schemeClr val="lt1"/>
          </a:fontRef>
        </p:style>
      </p:sp>
      <p:pic>
        <p:nvPicPr>
          <p:cNvPr id="6" name="Picture 2" descr="D:\Google Диск\work\gerb.png">
            <a:extLst>
              <a:ext uri="{FF2B5EF4-FFF2-40B4-BE49-F238E27FC236}">
                <a16:creationId xmlns:a16="http://schemas.microsoft.com/office/drawing/2014/main" id="{92D5EC19-3B34-4EDA-93FB-D12126279B9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558" y="-57150"/>
            <a:ext cx="1229570" cy="1444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638758" y="447188"/>
            <a:ext cx="13534604" cy="970450"/>
          </a:xfrm>
        </p:spPr>
        <p:txBody>
          <a:bodyPr/>
          <a:lstStyle/>
          <a:p>
            <a:r>
              <a:rPr lang="ru-RU"/>
              <a:t>Образец заголовка</a:t>
            </a:r>
            <a:endParaRPr lang="en-US" dirty="0"/>
          </a:p>
        </p:txBody>
      </p:sp>
      <p:sp>
        <p:nvSpPr>
          <p:cNvPr id="3" name="Content Placeholder 2"/>
          <p:cNvSpPr>
            <a:spLocks noGrp="1"/>
          </p:cNvSpPr>
          <p:nvPr>
            <p:ph sz="half" idx="1"/>
          </p:nvPr>
        </p:nvSpPr>
        <p:spPr>
          <a:xfrm>
            <a:off x="1091427" y="2222288"/>
            <a:ext cx="6913297" cy="3638763"/>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8248455" y="2222287"/>
            <a:ext cx="6924908" cy="3638764"/>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4">
            <a:extLst>
              <a:ext uri="{FF2B5EF4-FFF2-40B4-BE49-F238E27FC236}">
                <a16:creationId xmlns:a16="http://schemas.microsoft.com/office/drawing/2014/main" id="{6169602C-7AA3-4538-826C-5D882B317421}"/>
              </a:ext>
            </a:extLst>
          </p:cNvPr>
          <p:cNvSpPr>
            <a:spLocks noGrp="1"/>
          </p:cNvSpPr>
          <p:nvPr>
            <p:ph type="dt" sz="half" idx="10"/>
          </p:nvPr>
        </p:nvSpPr>
        <p:spPr/>
        <p:txBody>
          <a:bodyPr/>
          <a:lstStyle>
            <a:lvl1pPr>
              <a:defRPr/>
            </a:lvl1pPr>
          </a:lstStyle>
          <a:p>
            <a:fld id="{B61BEF0D-F0BB-DE4B-95CE-6DB70DBA9567}" type="datetimeFigureOut">
              <a:rPr lang="en-US" smtClean="0"/>
              <a:pPr/>
              <a:t>10/17/2020</a:t>
            </a:fld>
            <a:endParaRPr lang="en-US" dirty="0"/>
          </a:p>
        </p:txBody>
      </p:sp>
      <p:sp>
        <p:nvSpPr>
          <p:cNvPr id="8" name="Footer Placeholder 5">
            <a:extLst>
              <a:ext uri="{FF2B5EF4-FFF2-40B4-BE49-F238E27FC236}">
                <a16:creationId xmlns:a16="http://schemas.microsoft.com/office/drawing/2014/main" id="{A9527D87-5307-4290-81FC-3A9D02E51FBD}"/>
              </a:ext>
            </a:extLst>
          </p:cNvPr>
          <p:cNvSpPr>
            <a:spLocks noGrp="1"/>
          </p:cNvSpPr>
          <p:nvPr>
            <p:ph type="ftr" sz="quarter" idx="11"/>
          </p:nvPr>
        </p:nvSpPr>
        <p:spPr/>
        <p:txBody>
          <a:bodyPr/>
          <a:lstStyle>
            <a:lvl1pPr>
              <a:defRPr/>
            </a:lvl1pPr>
          </a:lstStyle>
          <a:p>
            <a:endParaRPr lang="en-US" dirty="0"/>
          </a:p>
        </p:txBody>
      </p:sp>
      <p:sp>
        <p:nvSpPr>
          <p:cNvPr id="9" name="Slide Number Placeholder 6">
            <a:extLst>
              <a:ext uri="{FF2B5EF4-FFF2-40B4-BE49-F238E27FC236}">
                <a16:creationId xmlns:a16="http://schemas.microsoft.com/office/drawing/2014/main" id="{030CAAE9-29E9-48BF-A5D8-E15F9BAAF835}"/>
              </a:ext>
            </a:extLst>
          </p:cNvPr>
          <p:cNvSpPr>
            <a:spLocks noGrp="1"/>
          </p:cNvSpPr>
          <p:nvPr>
            <p:ph type="sldNum" sz="quarter" idx="12"/>
          </p:nvPr>
        </p:nvSpPr>
        <p:spPr/>
        <p:txBody>
          <a:bodyPr/>
          <a:lstStyle>
            <a:lvl1pPr>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30388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Порівняння">
    <p:spTree>
      <p:nvGrpSpPr>
        <p:cNvPr id="1" name=""/>
        <p:cNvGrpSpPr/>
        <p:nvPr/>
      </p:nvGrpSpPr>
      <p:grpSpPr>
        <a:xfrm>
          <a:off x="0" y="0"/>
          <a:ext cx="0" cy="0"/>
          <a:chOff x="0" y="0"/>
          <a:chExt cx="0" cy="0"/>
        </a:xfrm>
      </p:grpSpPr>
      <p:sp>
        <p:nvSpPr>
          <p:cNvPr id="7" name="Freeform 6">
            <a:extLst>
              <a:ext uri="{FF2B5EF4-FFF2-40B4-BE49-F238E27FC236}">
                <a16:creationId xmlns:a16="http://schemas.microsoft.com/office/drawing/2014/main" id="{EA81E563-CD02-41E8-8263-33C6261899E5}"/>
              </a:ext>
            </a:extLst>
          </p:cNvPr>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p:spPr>
        <p:style>
          <a:lnRef idx="1">
            <a:schemeClr val="accent1"/>
          </a:lnRef>
          <a:fillRef idx="3">
            <a:schemeClr val="accent1"/>
          </a:fillRef>
          <a:effectRef idx="2">
            <a:schemeClr val="accent1"/>
          </a:effectRef>
          <a:fontRef idx="minor">
            <a:schemeClr val="lt1"/>
          </a:fontRef>
        </p:style>
      </p:sp>
      <p:pic>
        <p:nvPicPr>
          <p:cNvPr id="8" name="Picture 2" descr="D:\Google Диск\work\gerb.png">
            <a:extLst>
              <a:ext uri="{FF2B5EF4-FFF2-40B4-BE49-F238E27FC236}">
                <a16:creationId xmlns:a16="http://schemas.microsoft.com/office/drawing/2014/main" id="{27C1F5C8-60C1-4602-A751-F3356CA77D5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558" y="-57150"/>
            <a:ext cx="1229570" cy="1444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577084" y="447188"/>
            <a:ext cx="13596277" cy="970450"/>
          </a:xfrm>
        </p:spPr>
        <p:txBody>
          <a:bodyPr/>
          <a:lstStyle>
            <a:lvl1pPr>
              <a:defRPr/>
            </a:lvl1pPr>
          </a:lstStyle>
          <a:p>
            <a:r>
              <a:rPr lang="ru-RU"/>
              <a:t>Образец заголовка</a:t>
            </a:r>
            <a:endParaRPr lang="en-US" dirty="0"/>
          </a:p>
        </p:txBody>
      </p:sp>
      <p:sp>
        <p:nvSpPr>
          <p:cNvPr id="3" name="Text Placeholder 2"/>
          <p:cNvSpPr>
            <a:spLocks noGrp="1"/>
          </p:cNvSpPr>
          <p:nvPr>
            <p:ph type="body" idx="1"/>
          </p:nvPr>
        </p:nvSpPr>
        <p:spPr>
          <a:xfrm>
            <a:off x="1086116" y="2174875"/>
            <a:ext cx="6918608"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1086117" y="2751139"/>
            <a:ext cx="6918606" cy="3109913"/>
          </a:xfrm>
        </p:spPr>
        <p:txBody>
          <a:bodyPr ancho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8248455" y="2174875"/>
            <a:ext cx="6924908"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8248455" y="2751139"/>
            <a:ext cx="6924908" cy="3109913"/>
          </a:xfrm>
        </p:spPr>
        <p:txBody>
          <a:bodyPr ancho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9" name="Date Placeholder 6">
            <a:extLst>
              <a:ext uri="{FF2B5EF4-FFF2-40B4-BE49-F238E27FC236}">
                <a16:creationId xmlns:a16="http://schemas.microsoft.com/office/drawing/2014/main" id="{2986FA62-7FC0-4B0B-B89E-F78422CF3DAA}"/>
              </a:ext>
            </a:extLst>
          </p:cNvPr>
          <p:cNvSpPr>
            <a:spLocks noGrp="1"/>
          </p:cNvSpPr>
          <p:nvPr>
            <p:ph type="dt" sz="half" idx="10"/>
          </p:nvPr>
        </p:nvSpPr>
        <p:spPr/>
        <p:txBody>
          <a:bodyPr/>
          <a:lstStyle>
            <a:lvl1pPr>
              <a:defRPr/>
            </a:lvl1pPr>
          </a:lstStyle>
          <a:p>
            <a:fld id="{B61BEF0D-F0BB-DE4B-95CE-6DB70DBA9567}" type="datetimeFigureOut">
              <a:rPr lang="en-US" smtClean="0"/>
              <a:pPr/>
              <a:t>10/17/2020</a:t>
            </a:fld>
            <a:endParaRPr lang="en-US" dirty="0"/>
          </a:p>
        </p:txBody>
      </p:sp>
      <p:sp>
        <p:nvSpPr>
          <p:cNvPr id="10" name="Footer Placeholder 7">
            <a:extLst>
              <a:ext uri="{FF2B5EF4-FFF2-40B4-BE49-F238E27FC236}">
                <a16:creationId xmlns:a16="http://schemas.microsoft.com/office/drawing/2014/main" id="{E5C9EAE5-EE4E-4789-AE70-6B460FE5B64D}"/>
              </a:ext>
            </a:extLst>
          </p:cNvPr>
          <p:cNvSpPr>
            <a:spLocks noGrp="1"/>
          </p:cNvSpPr>
          <p:nvPr>
            <p:ph type="ftr" sz="quarter" idx="11"/>
          </p:nvPr>
        </p:nvSpPr>
        <p:spPr/>
        <p:txBody>
          <a:bodyPr/>
          <a:lstStyle>
            <a:lvl1pPr>
              <a:defRPr/>
            </a:lvl1pPr>
          </a:lstStyle>
          <a:p>
            <a:endParaRPr lang="en-US" dirty="0"/>
          </a:p>
        </p:txBody>
      </p:sp>
      <p:sp>
        <p:nvSpPr>
          <p:cNvPr id="11" name="Slide Number Placeholder 8">
            <a:extLst>
              <a:ext uri="{FF2B5EF4-FFF2-40B4-BE49-F238E27FC236}">
                <a16:creationId xmlns:a16="http://schemas.microsoft.com/office/drawing/2014/main" id="{2B911716-6CB3-439B-8A86-C1554E185945}"/>
              </a:ext>
            </a:extLst>
          </p:cNvPr>
          <p:cNvSpPr>
            <a:spLocks noGrp="1"/>
          </p:cNvSpPr>
          <p:nvPr>
            <p:ph type="sldNum" sz="quarter" idx="12"/>
          </p:nvPr>
        </p:nvSpPr>
        <p:spPr/>
        <p:txBody>
          <a:bodyPr/>
          <a:lstStyle>
            <a:lvl1pPr>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1701817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Лише заголовок">
    <p:spTree>
      <p:nvGrpSpPr>
        <p:cNvPr id="1" name=""/>
        <p:cNvGrpSpPr/>
        <p:nvPr/>
      </p:nvGrpSpPr>
      <p:grpSpPr>
        <a:xfrm>
          <a:off x="0" y="0"/>
          <a:ext cx="0" cy="0"/>
          <a:chOff x="0" y="0"/>
          <a:chExt cx="0" cy="0"/>
        </a:xfrm>
      </p:grpSpPr>
      <p:sp>
        <p:nvSpPr>
          <p:cNvPr id="3" name="Freeform 6">
            <a:extLst>
              <a:ext uri="{FF2B5EF4-FFF2-40B4-BE49-F238E27FC236}">
                <a16:creationId xmlns:a16="http://schemas.microsoft.com/office/drawing/2014/main" id="{55EEA4A5-313C-43DA-B1C1-B38A8E2269A5}"/>
              </a:ext>
            </a:extLst>
          </p:cNvPr>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p:spPr>
        <p:style>
          <a:lnRef idx="1">
            <a:schemeClr val="accent1"/>
          </a:lnRef>
          <a:fillRef idx="3">
            <a:schemeClr val="accent1"/>
          </a:fillRef>
          <a:effectRef idx="2">
            <a:schemeClr val="accent1"/>
          </a:effectRef>
          <a:fontRef idx="minor">
            <a:schemeClr val="lt1"/>
          </a:fontRef>
        </p:style>
      </p:sp>
      <p:pic>
        <p:nvPicPr>
          <p:cNvPr id="4" name="Picture 2" descr="D:\Google Диск\work\gerb.png">
            <a:extLst>
              <a:ext uri="{FF2B5EF4-FFF2-40B4-BE49-F238E27FC236}">
                <a16:creationId xmlns:a16="http://schemas.microsoft.com/office/drawing/2014/main" id="{0902EC6A-1104-4FB5-A7F5-036EFFBB1A3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558" y="-57150"/>
            <a:ext cx="1229570" cy="1444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577084" y="447188"/>
            <a:ext cx="13596277" cy="970450"/>
          </a:xfrm>
        </p:spPr>
        <p:txBody>
          <a:bodyPr/>
          <a:lstStyle/>
          <a:p>
            <a:r>
              <a:rPr lang="ru-RU"/>
              <a:t>Образец заголовка</a:t>
            </a:r>
            <a:endParaRPr lang="en-US" dirty="0"/>
          </a:p>
        </p:txBody>
      </p:sp>
      <p:sp>
        <p:nvSpPr>
          <p:cNvPr id="5" name="Date Placeholder 2">
            <a:extLst>
              <a:ext uri="{FF2B5EF4-FFF2-40B4-BE49-F238E27FC236}">
                <a16:creationId xmlns:a16="http://schemas.microsoft.com/office/drawing/2014/main" id="{BD289126-8185-4EAC-B99D-78C60DD32668}"/>
              </a:ext>
            </a:extLst>
          </p:cNvPr>
          <p:cNvSpPr>
            <a:spLocks noGrp="1"/>
          </p:cNvSpPr>
          <p:nvPr>
            <p:ph type="dt" sz="half" idx="10"/>
          </p:nvPr>
        </p:nvSpPr>
        <p:spPr/>
        <p:txBody>
          <a:bodyPr/>
          <a:lstStyle>
            <a:lvl1pPr>
              <a:defRPr/>
            </a:lvl1pPr>
          </a:lstStyle>
          <a:p>
            <a:fld id="{B61BEF0D-F0BB-DE4B-95CE-6DB70DBA9567}" type="datetimeFigureOut">
              <a:rPr lang="en-US" smtClean="0"/>
              <a:pPr/>
              <a:t>10/17/2020</a:t>
            </a:fld>
            <a:endParaRPr lang="en-US" dirty="0"/>
          </a:p>
        </p:txBody>
      </p:sp>
      <p:sp>
        <p:nvSpPr>
          <p:cNvPr id="6" name="Footer Placeholder 3">
            <a:extLst>
              <a:ext uri="{FF2B5EF4-FFF2-40B4-BE49-F238E27FC236}">
                <a16:creationId xmlns:a16="http://schemas.microsoft.com/office/drawing/2014/main" id="{BE4D0E3E-FE92-4D17-ADB7-167B996A75A7}"/>
              </a:ext>
            </a:extLst>
          </p:cNvPr>
          <p:cNvSpPr>
            <a:spLocks noGrp="1"/>
          </p:cNvSpPr>
          <p:nvPr>
            <p:ph type="ftr" sz="quarter" idx="11"/>
          </p:nvPr>
        </p:nvSpPr>
        <p:spPr/>
        <p:txBody>
          <a:bodyPr/>
          <a:lstStyle>
            <a:lvl1pPr>
              <a:defRPr/>
            </a:lvl1pPr>
          </a:lstStyle>
          <a:p>
            <a:endParaRPr lang="en-US" dirty="0"/>
          </a:p>
        </p:txBody>
      </p:sp>
      <p:sp>
        <p:nvSpPr>
          <p:cNvPr id="7" name="Slide Number Placeholder 4">
            <a:extLst>
              <a:ext uri="{FF2B5EF4-FFF2-40B4-BE49-F238E27FC236}">
                <a16:creationId xmlns:a16="http://schemas.microsoft.com/office/drawing/2014/main" id="{0AC652F3-8482-40D8-AD82-DE15574782F9}"/>
              </a:ext>
            </a:extLst>
          </p:cNvPr>
          <p:cNvSpPr>
            <a:spLocks noGrp="1"/>
          </p:cNvSpPr>
          <p:nvPr>
            <p:ph type="sldNum" sz="quarter" idx="12"/>
          </p:nvPr>
        </p:nvSpPr>
        <p:spPr/>
        <p:txBody>
          <a:bodyPr/>
          <a:lstStyle>
            <a:lvl1pPr>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1369508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ий слайд">
    <p:spTree>
      <p:nvGrpSpPr>
        <p:cNvPr id="1" name=""/>
        <p:cNvGrpSpPr/>
        <p:nvPr/>
      </p:nvGrpSpPr>
      <p:grpSpPr>
        <a:xfrm>
          <a:off x="0" y="0"/>
          <a:ext cx="0" cy="0"/>
          <a:chOff x="0" y="0"/>
          <a:chExt cx="0" cy="0"/>
        </a:xfrm>
      </p:grpSpPr>
      <p:pic>
        <p:nvPicPr>
          <p:cNvPr id="2" name="Picture 2" descr="D:\Google Диск\work\gerb.png">
            <a:extLst>
              <a:ext uri="{FF2B5EF4-FFF2-40B4-BE49-F238E27FC236}">
                <a16:creationId xmlns:a16="http://schemas.microsoft.com/office/drawing/2014/main" id="{ACDA0B42-97D4-4322-A34C-92CF1F264ED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558" y="-57150"/>
            <a:ext cx="1229570" cy="1444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Date Placeholder 1">
            <a:extLst>
              <a:ext uri="{FF2B5EF4-FFF2-40B4-BE49-F238E27FC236}">
                <a16:creationId xmlns:a16="http://schemas.microsoft.com/office/drawing/2014/main" id="{5BE7D225-9977-4922-8E6A-4B9D6CFF14A7}"/>
              </a:ext>
            </a:extLst>
          </p:cNvPr>
          <p:cNvSpPr>
            <a:spLocks noGrp="1"/>
          </p:cNvSpPr>
          <p:nvPr>
            <p:ph type="dt" sz="half" idx="10"/>
          </p:nvPr>
        </p:nvSpPr>
        <p:spPr/>
        <p:txBody>
          <a:bodyPr/>
          <a:lstStyle>
            <a:lvl1pPr>
              <a:defRPr/>
            </a:lvl1pPr>
          </a:lstStyle>
          <a:p>
            <a:fld id="{B61BEF0D-F0BB-DE4B-95CE-6DB70DBA9567}" type="datetimeFigureOut">
              <a:rPr lang="en-US" smtClean="0"/>
              <a:pPr/>
              <a:t>10/17/2020</a:t>
            </a:fld>
            <a:endParaRPr lang="en-US" dirty="0"/>
          </a:p>
        </p:txBody>
      </p:sp>
      <p:sp>
        <p:nvSpPr>
          <p:cNvPr id="4" name="Footer Placeholder 2">
            <a:extLst>
              <a:ext uri="{FF2B5EF4-FFF2-40B4-BE49-F238E27FC236}">
                <a16:creationId xmlns:a16="http://schemas.microsoft.com/office/drawing/2014/main" id="{47DF72ED-0685-4A4E-91F0-349371930B47}"/>
              </a:ext>
            </a:extLst>
          </p:cNvPr>
          <p:cNvSpPr>
            <a:spLocks noGrp="1"/>
          </p:cNvSpPr>
          <p:nvPr>
            <p:ph type="ftr" sz="quarter" idx="11"/>
          </p:nvPr>
        </p:nvSpPr>
        <p:spPr/>
        <p:txBody>
          <a:bodyPr/>
          <a:lstStyle>
            <a:lvl1pPr>
              <a:defRPr/>
            </a:lvl1pPr>
          </a:lstStyle>
          <a:p>
            <a:endParaRPr lang="en-US" dirty="0"/>
          </a:p>
        </p:txBody>
      </p:sp>
      <p:sp>
        <p:nvSpPr>
          <p:cNvPr id="5" name="Slide Number Placeholder 3">
            <a:extLst>
              <a:ext uri="{FF2B5EF4-FFF2-40B4-BE49-F238E27FC236}">
                <a16:creationId xmlns:a16="http://schemas.microsoft.com/office/drawing/2014/main" id="{B9ACD27F-E3F9-4177-8271-971C0282F615}"/>
              </a:ext>
            </a:extLst>
          </p:cNvPr>
          <p:cNvSpPr>
            <a:spLocks noGrp="1"/>
          </p:cNvSpPr>
          <p:nvPr>
            <p:ph type="sldNum" sz="quarter" idx="12"/>
          </p:nvPr>
        </p:nvSpPr>
        <p:spPr/>
        <p:txBody>
          <a:bodyPr/>
          <a:lstStyle>
            <a:lvl1pPr>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24187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1_Пустий слайд">
    <p:spTree>
      <p:nvGrpSpPr>
        <p:cNvPr id="1" name=""/>
        <p:cNvGrpSpPr/>
        <p:nvPr/>
      </p:nvGrpSpPr>
      <p:grpSpPr>
        <a:xfrm>
          <a:off x="0" y="0"/>
          <a:ext cx="0" cy="0"/>
          <a:chOff x="0" y="0"/>
          <a:chExt cx="0" cy="0"/>
        </a:xfrm>
      </p:grpSpPr>
      <p:pic>
        <p:nvPicPr>
          <p:cNvPr id="2" name="Picture 2" descr="D:\Google Диск\work\gerb.png">
            <a:extLst>
              <a:ext uri="{FF2B5EF4-FFF2-40B4-BE49-F238E27FC236}">
                <a16:creationId xmlns:a16="http://schemas.microsoft.com/office/drawing/2014/main" id="{96ED27AB-F28B-46A2-B6DA-24F5D3FB74D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558" y="-57150"/>
            <a:ext cx="1229570" cy="1444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 name="Рисунок 10">
            <a:extLst>
              <a:ext uri="{FF2B5EF4-FFF2-40B4-BE49-F238E27FC236}">
                <a16:creationId xmlns:a16="http://schemas.microsoft.com/office/drawing/2014/main" id="{B0C0C2E1-1BA9-441E-A153-67D144403B72}"/>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1"/>
            <a:ext cx="12192000" cy="1624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Date Placeholder 1">
            <a:extLst>
              <a:ext uri="{FF2B5EF4-FFF2-40B4-BE49-F238E27FC236}">
                <a16:creationId xmlns:a16="http://schemas.microsoft.com/office/drawing/2014/main" id="{76573D13-E622-4E10-ADF4-83C0A29E51ED}"/>
              </a:ext>
            </a:extLst>
          </p:cNvPr>
          <p:cNvSpPr>
            <a:spLocks noGrp="1"/>
          </p:cNvSpPr>
          <p:nvPr>
            <p:ph type="dt" sz="half" idx="10"/>
          </p:nvPr>
        </p:nvSpPr>
        <p:spPr/>
        <p:txBody>
          <a:bodyPr/>
          <a:lstStyle>
            <a:lvl1pPr>
              <a:defRPr/>
            </a:lvl1pPr>
          </a:lstStyle>
          <a:p>
            <a:fld id="{B61BEF0D-F0BB-DE4B-95CE-6DB70DBA9567}" type="datetimeFigureOut">
              <a:rPr lang="en-US" smtClean="0"/>
              <a:pPr/>
              <a:t>10/17/2020</a:t>
            </a:fld>
            <a:endParaRPr lang="en-US" dirty="0"/>
          </a:p>
        </p:txBody>
      </p:sp>
      <p:sp>
        <p:nvSpPr>
          <p:cNvPr id="5" name="Footer Placeholder 2">
            <a:extLst>
              <a:ext uri="{FF2B5EF4-FFF2-40B4-BE49-F238E27FC236}">
                <a16:creationId xmlns:a16="http://schemas.microsoft.com/office/drawing/2014/main" id="{8E2FCF36-8DD2-4555-91DB-21C97557EE81}"/>
              </a:ext>
            </a:extLst>
          </p:cNvPr>
          <p:cNvSpPr>
            <a:spLocks noGrp="1"/>
          </p:cNvSpPr>
          <p:nvPr>
            <p:ph type="ftr" sz="quarter" idx="11"/>
          </p:nvPr>
        </p:nvSpPr>
        <p:spPr/>
        <p:txBody>
          <a:bodyPr/>
          <a:lstStyle>
            <a:lvl1pPr>
              <a:defRPr/>
            </a:lvl1pPr>
          </a:lstStyle>
          <a:p>
            <a:endParaRPr lang="en-US" dirty="0"/>
          </a:p>
        </p:txBody>
      </p:sp>
      <p:sp>
        <p:nvSpPr>
          <p:cNvPr id="6" name="Slide Number Placeholder 3">
            <a:extLst>
              <a:ext uri="{FF2B5EF4-FFF2-40B4-BE49-F238E27FC236}">
                <a16:creationId xmlns:a16="http://schemas.microsoft.com/office/drawing/2014/main" id="{10D1A410-BE37-4E99-B553-07E9CCB9EBDD}"/>
              </a:ext>
            </a:extLst>
          </p:cNvPr>
          <p:cNvSpPr>
            <a:spLocks noGrp="1"/>
          </p:cNvSpPr>
          <p:nvPr>
            <p:ph type="sldNum" sz="quarter" idx="12"/>
          </p:nvPr>
        </p:nvSpPr>
        <p:spPr/>
        <p:txBody>
          <a:bodyPr/>
          <a:lstStyle>
            <a:lvl1pPr>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6691379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Вміст із підписом">
    <p:spTree>
      <p:nvGrpSpPr>
        <p:cNvPr id="1" name=""/>
        <p:cNvGrpSpPr/>
        <p:nvPr/>
      </p:nvGrpSpPr>
      <p:grpSpPr>
        <a:xfrm>
          <a:off x="0" y="0"/>
          <a:ext cx="0" cy="0"/>
          <a:chOff x="0" y="0"/>
          <a:chExt cx="0" cy="0"/>
        </a:xfrm>
      </p:grpSpPr>
      <p:sp>
        <p:nvSpPr>
          <p:cNvPr id="5" name="Freeform 6">
            <a:extLst>
              <a:ext uri="{FF2B5EF4-FFF2-40B4-BE49-F238E27FC236}">
                <a16:creationId xmlns:a16="http://schemas.microsoft.com/office/drawing/2014/main" id="{B58BF102-90EF-4C11-8D08-6663740B877A}"/>
              </a:ext>
            </a:extLst>
          </p:cNvPr>
          <p:cNvSpPr>
            <a:spLocks noChangeAspect="1"/>
          </p:cNvSpPr>
          <p:nvPr/>
        </p:nvSpPr>
        <p:spPr bwMode="auto">
          <a:xfrm>
            <a:off x="1072965" y="446088"/>
            <a:ext cx="3549033" cy="181451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p:spPr>
        <p:style>
          <a:lnRef idx="1">
            <a:schemeClr val="accent1"/>
          </a:lnRef>
          <a:fillRef idx="3">
            <a:schemeClr val="accent1"/>
          </a:fillRef>
          <a:effectRef idx="2">
            <a:schemeClr val="accent1"/>
          </a:effectRef>
          <a:fontRef idx="minor">
            <a:schemeClr val="lt1"/>
          </a:fontRef>
        </p:style>
      </p:sp>
      <p:pic>
        <p:nvPicPr>
          <p:cNvPr id="6" name="Picture 2" descr="D:\Google Диск\work\gerb.png">
            <a:extLst>
              <a:ext uri="{FF2B5EF4-FFF2-40B4-BE49-F238E27FC236}">
                <a16:creationId xmlns:a16="http://schemas.microsoft.com/office/drawing/2014/main" id="{356C8508-80CF-496F-AA68-DE98FF9DFBB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558" y="-57150"/>
            <a:ext cx="1229570" cy="1444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430620" y="446088"/>
            <a:ext cx="4729223" cy="1618396"/>
          </a:xfrm>
        </p:spPr>
        <p:txBody>
          <a:bodyPr/>
          <a:lstStyle>
            <a:lvl1pPr algn="l">
              <a:defRPr sz="2000" b="1"/>
            </a:lvl1pPr>
          </a:lstStyle>
          <a:p>
            <a:r>
              <a:rPr lang="ru-RU"/>
              <a:t>Образец заголовка</a:t>
            </a:r>
            <a:endParaRPr lang="en-US" dirty="0"/>
          </a:p>
        </p:txBody>
      </p:sp>
      <p:sp>
        <p:nvSpPr>
          <p:cNvPr id="3" name="Content Placeholder 2"/>
          <p:cNvSpPr>
            <a:spLocks noGrp="1"/>
          </p:cNvSpPr>
          <p:nvPr>
            <p:ph idx="1"/>
          </p:nvPr>
        </p:nvSpPr>
        <p:spPr>
          <a:xfrm>
            <a:off x="6473054" y="446089"/>
            <a:ext cx="8335396" cy="5414963"/>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1430620" y="2260739"/>
            <a:ext cx="472922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7" name="Date Placeholder 4">
            <a:extLst>
              <a:ext uri="{FF2B5EF4-FFF2-40B4-BE49-F238E27FC236}">
                <a16:creationId xmlns:a16="http://schemas.microsoft.com/office/drawing/2014/main" id="{A882FF7A-7595-4A0D-88D8-8E6BFADD5714}"/>
              </a:ext>
            </a:extLst>
          </p:cNvPr>
          <p:cNvSpPr>
            <a:spLocks noGrp="1"/>
          </p:cNvSpPr>
          <p:nvPr>
            <p:ph type="dt" sz="half" idx="10"/>
          </p:nvPr>
        </p:nvSpPr>
        <p:spPr/>
        <p:txBody>
          <a:bodyPr/>
          <a:lstStyle>
            <a:lvl1pPr>
              <a:defRPr/>
            </a:lvl1pPr>
          </a:lstStyle>
          <a:p>
            <a:fld id="{B61BEF0D-F0BB-DE4B-95CE-6DB70DBA9567}" type="datetimeFigureOut">
              <a:rPr lang="en-US" smtClean="0"/>
              <a:pPr/>
              <a:t>10/17/2020</a:t>
            </a:fld>
            <a:endParaRPr lang="en-US" dirty="0"/>
          </a:p>
        </p:txBody>
      </p:sp>
      <p:sp>
        <p:nvSpPr>
          <p:cNvPr id="8" name="Footer Placeholder 5">
            <a:extLst>
              <a:ext uri="{FF2B5EF4-FFF2-40B4-BE49-F238E27FC236}">
                <a16:creationId xmlns:a16="http://schemas.microsoft.com/office/drawing/2014/main" id="{A98F076A-B3D1-48E2-96B4-9A03F2FFE10F}"/>
              </a:ext>
            </a:extLst>
          </p:cNvPr>
          <p:cNvSpPr>
            <a:spLocks noGrp="1"/>
          </p:cNvSpPr>
          <p:nvPr>
            <p:ph type="ftr" sz="quarter" idx="11"/>
          </p:nvPr>
        </p:nvSpPr>
        <p:spPr/>
        <p:txBody>
          <a:bodyPr/>
          <a:lstStyle>
            <a:lvl1pPr>
              <a:defRPr/>
            </a:lvl1pPr>
          </a:lstStyle>
          <a:p>
            <a:endParaRPr lang="en-US" dirty="0"/>
          </a:p>
        </p:txBody>
      </p:sp>
      <p:sp>
        <p:nvSpPr>
          <p:cNvPr id="9" name="Slide Number Placeholder 6">
            <a:extLst>
              <a:ext uri="{FF2B5EF4-FFF2-40B4-BE49-F238E27FC236}">
                <a16:creationId xmlns:a16="http://schemas.microsoft.com/office/drawing/2014/main" id="{F58F970C-76BF-4C59-97A8-3CC5A9438F2E}"/>
              </a:ext>
            </a:extLst>
          </p:cNvPr>
          <p:cNvSpPr>
            <a:spLocks noGrp="1"/>
          </p:cNvSpPr>
          <p:nvPr>
            <p:ph type="sldNum" sz="quarter" idx="12"/>
          </p:nvPr>
        </p:nvSpPr>
        <p:spPr/>
        <p:txBody>
          <a:bodyPr/>
          <a:lstStyle>
            <a:lvl1pPr>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53662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pn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1">
          <a:gsLst>
            <a:gs pos="0">
              <a:srgbClr val="DBDBDB"/>
            </a:gs>
            <a:gs pos="100000">
              <a:schemeClr val="bg1"/>
            </a:gs>
          </a:gsLst>
          <a:lin ang="5400000"/>
        </a:gra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4BD7B45-DCFA-4D40-9F68-543F9AC18FC2}"/>
              </a:ext>
            </a:extLst>
          </p:cNvPr>
          <p:cNvSpPr>
            <a:spLocks noGrp="1"/>
          </p:cNvSpPr>
          <p:nvPr>
            <p:ph type="title"/>
          </p:nvPr>
        </p:nvSpPr>
        <p:spPr>
          <a:xfrm>
            <a:off x="1183012" y="447676"/>
            <a:ext cx="10198445" cy="969963"/>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uk-UA" dirty="0"/>
              <a:t>Зразок заголовка</a:t>
            </a:r>
            <a:endParaRPr lang="en-US" dirty="0"/>
          </a:p>
        </p:txBody>
      </p:sp>
      <p:sp>
        <p:nvSpPr>
          <p:cNvPr id="3" name="Text Placeholder 2">
            <a:extLst>
              <a:ext uri="{FF2B5EF4-FFF2-40B4-BE49-F238E27FC236}">
                <a16:creationId xmlns:a16="http://schemas.microsoft.com/office/drawing/2014/main" id="{DC85866B-0482-4BB4-A288-26A4BC01E483}"/>
              </a:ext>
            </a:extLst>
          </p:cNvPr>
          <p:cNvSpPr>
            <a:spLocks noGrp="1"/>
          </p:cNvSpPr>
          <p:nvPr>
            <p:ph type="body" idx="1"/>
          </p:nvPr>
        </p:nvSpPr>
        <p:spPr>
          <a:xfrm>
            <a:off x="810543" y="2184401"/>
            <a:ext cx="10562448" cy="3675063"/>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uk-UA"/>
              <a:t>Зразок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5" name="Footer Placeholder 4">
            <a:extLst>
              <a:ext uri="{FF2B5EF4-FFF2-40B4-BE49-F238E27FC236}">
                <a16:creationId xmlns:a16="http://schemas.microsoft.com/office/drawing/2014/main" id="{742CF9DE-28F6-46ED-8729-A61786106EB9}"/>
              </a:ext>
            </a:extLst>
          </p:cNvPr>
          <p:cNvSpPr>
            <a:spLocks noGrp="1"/>
          </p:cNvSpPr>
          <p:nvPr>
            <p:ph type="ftr" sz="quarter" idx="3"/>
          </p:nvPr>
        </p:nvSpPr>
        <p:spPr>
          <a:xfrm>
            <a:off x="461353" y="6367464"/>
            <a:ext cx="8642966" cy="365125"/>
          </a:xfrm>
          <a:prstGeom prst="rect">
            <a:avLst/>
          </a:prstGeom>
        </p:spPr>
        <p:txBody>
          <a:bodyPr vert="horz" lIns="91440" tIns="45720" rIns="91440" bIns="45720" rtlCol="0" anchor="b"/>
          <a:lstStyle>
            <a:lvl1pPr algn="l" eaLnBrk="1" fontAlgn="auto" hangingPunct="1">
              <a:spcBef>
                <a:spcPts val="0"/>
              </a:spcBef>
              <a:spcAft>
                <a:spcPts val="0"/>
              </a:spcAft>
              <a:defRPr sz="1050">
                <a:solidFill>
                  <a:schemeClr val="tx1"/>
                </a:solidFill>
                <a:latin typeface="+mn-lt"/>
              </a:defRPr>
            </a:lvl1pPr>
          </a:lstStyle>
          <a:p>
            <a:endParaRPr lang="en-US" dirty="0"/>
          </a:p>
        </p:txBody>
      </p:sp>
      <p:sp>
        <p:nvSpPr>
          <p:cNvPr id="4" name="Date Placeholder 3">
            <a:extLst>
              <a:ext uri="{FF2B5EF4-FFF2-40B4-BE49-F238E27FC236}">
                <a16:creationId xmlns:a16="http://schemas.microsoft.com/office/drawing/2014/main" id="{0C7B0900-921C-455D-A7EB-4DEBB3A9B7E6}"/>
              </a:ext>
            </a:extLst>
          </p:cNvPr>
          <p:cNvSpPr>
            <a:spLocks noGrp="1"/>
          </p:cNvSpPr>
          <p:nvPr>
            <p:ph type="dt" sz="half" idx="2"/>
          </p:nvPr>
        </p:nvSpPr>
        <p:spPr>
          <a:xfrm>
            <a:off x="9334996" y="6362701"/>
            <a:ext cx="1343849" cy="365125"/>
          </a:xfrm>
          <a:prstGeom prst="rect">
            <a:avLst/>
          </a:prstGeom>
        </p:spPr>
        <p:txBody>
          <a:bodyPr vert="horz" lIns="91440" tIns="45720" rIns="91440" bIns="45720" rtlCol="0" anchor="b"/>
          <a:lstStyle>
            <a:lvl1pPr algn="r" eaLnBrk="1" fontAlgn="auto" hangingPunct="1">
              <a:spcBef>
                <a:spcPts val="0"/>
              </a:spcBef>
              <a:spcAft>
                <a:spcPts val="0"/>
              </a:spcAft>
              <a:defRPr sz="1050">
                <a:solidFill>
                  <a:schemeClr val="tx1"/>
                </a:solidFill>
                <a:latin typeface="+mn-lt"/>
              </a:defRPr>
            </a:lvl1pPr>
          </a:lstStyle>
          <a:p>
            <a:fld id="{B61BEF0D-F0BB-DE4B-95CE-6DB70DBA9567}" type="datetimeFigureOut">
              <a:rPr lang="en-US" smtClean="0"/>
              <a:pPr/>
              <a:t>10/17/2020</a:t>
            </a:fld>
            <a:endParaRPr lang="en-US" dirty="0"/>
          </a:p>
        </p:txBody>
      </p:sp>
      <p:sp>
        <p:nvSpPr>
          <p:cNvPr id="6" name="Slide Number Placeholder 5">
            <a:extLst>
              <a:ext uri="{FF2B5EF4-FFF2-40B4-BE49-F238E27FC236}">
                <a16:creationId xmlns:a16="http://schemas.microsoft.com/office/drawing/2014/main" id="{A9503587-E9A1-42B5-A27F-B7DE32906CB8}"/>
              </a:ext>
            </a:extLst>
          </p:cNvPr>
          <p:cNvSpPr>
            <a:spLocks noGrp="1"/>
          </p:cNvSpPr>
          <p:nvPr>
            <p:ph type="sldNum" sz="quarter" idx="4"/>
          </p:nvPr>
        </p:nvSpPr>
        <p:spPr>
          <a:xfrm>
            <a:off x="10678846" y="6237289"/>
            <a:ext cx="1062382" cy="490537"/>
          </a:xfrm>
          <a:prstGeom prst="rect">
            <a:avLst/>
          </a:prstGeom>
        </p:spPr>
        <p:txBody>
          <a:bodyPr vert="horz" wrap="square" lIns="91440" tIns="45720" rIns="91440" bIns="10800" numCol="1" anchor="b" anchorCtr="0" compatLnSpc="1">
            <a:prstTxWarp prst="textNoShape">
              <a:avLst/>
            </a:prstTxWarp>
          </a:bodyPr>
          <a:lstStyle>
            <a:lvl1pPr algn="r" eaLnBrk="1" hangingPunct="1">
              <a:defRPr>
                <a:solidFill>
                  <a:schemeClr val="accent1"/>
                </a:solidFill>
              </a:defRPr>
            </a:lvl1pPr>
          </a:lstStyle>
          <a:p>
            <a:fld id="{D57F1E4F-1CFF-5643-939E-217C01CDF565}" type="slidenum">
              <a:rPr lang="en-US" smtClean="0"/>
              <a:pPr/>
              <a:t>‹#›</a:t>
            </a:fld>
            <a:endParaRPr lang="en-US" dirty="0"/>
          </a:p>
        </p:txBody>
      </p:sp>
      <p:pic>
        <p:nvPicPr>
          <p:cNvPr id="1031" name="Picture 2" descr="D:\Google Диск\work\gerb.png">
            <a:extLst>
              <a:ext uri="{FF2B5EF4-FFF2-40B4-BE49-F238E27FC236}">
                <a16:creationId xmlns:a16="http://schemas.microsoft.com/office/drawing/2014/main" id="{B12DD77F-39EC-4FDA-B02C-2C4B90C6847A}"/>
              </a:ext>
            </a:extLst>
          </p:cNvPr>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46558" y="-57150"/>
            <a:ext cx="1229570" cy="1444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9" name="Пряма сполучна лінія 8">
            <a:extLst>
              <a:ext uri="{FF2B5EF4-FFF2-40B4-BE49-F238E27FC236}">
                <a16:creationId xmlns:a16="http://schemas.microsoft.com/office/drawing/2014/main" id="{2F776CB6-377B-4BC2-ADC1-1396586A9A2A}"/>
              </a:ext>
            </a:extLst>
          </p:cNvPr>
          <p:cNvCxnSpPr/>
          <p:nvPr/>
        </p:nvCxnSpPr>
        <p:spPr>
          <a:xfrm>
            <a:off x="241259" y="6502400"/>
            <a:ext cx="16011919"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40659592"/>
      </p:ext>
    </p:extLst>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 id="2147483698" r:id="rId12"/>
    <p:sldLayoutId id="2147483699" r:id="rId13"/>
    <p:sldLayoutId id="2147483700" r:id="rId14"/>
    <p:sldLayoutId id="2147483701" r:id="rId15"/>
  </p:sldLayoutIdLst>
  <p:txStyles>
    <p:titleStyle>
      <a:lvl1pPr algn="l" defTabSz="457200" rtl="0" eaLnBrk="1" fontAlgn="base" hangingPunct="1">
        <a:spcBef>
          <a:spcPct val="0"/>
        </a:spcBef>
        <a:spcAft>
          <a:spcPct val="0"/>
        </a:spcAft>
        <a:defRPr sz="4000" b="1" kern="1200">
          <a:solidFill>
            <a:srgbClr val="FEFEFE"/>
          </a:solidFill>
          <a:latin typeface="+mj-lt"/>
          <a:ea typeface="+mj-ea"/>
          <a:cs typeface="+mj-cs"/>
        </a:defRPr>
      </a:lvl1pPr>
      <a:lvl2pPr algn="l" defTabSz="457200" rtl="0" eaLnBrk="1" fontAlgn="base" hangingPunct="1">
        <a:spcBef>
          <a:spcPct val="0"/>
        </a:spcBef>
        <a:spcAft>
          <a:spcPct val="0"/>
        </a:spcAft>
        <a:defRPr sz="4000" b="1">
          <a:solidFill>
            <a:srgbClr val="FEFEFE"/>
          </a:solidFill>
          <a:latin typeface="Century Gothic" pitchFamily="34" charset="0"/>
        </a:defRPr>
      </a:lvl2pPr>
      <a:lvl3pPr algn="l" defTabSz="457200" rtl="0" eaLnBrk="1" fontAlgn="base" hangingPunct="1">
        <a:spcBef>
          <a:spcPct val="0"/>
        </a:spcBef>
        <a:spcAft>
          <a:spcPct val="0"/>
        </a:spcAft>
        <a:defRPr sz="4000" b="1">
          <a:solidFill>
            <a:srgbClr val="FEFEFE"/>
          </a:solidFill>
          <a:latin typeface="Century Gothic" pitchFamily="34" charset="0"/>
        </a:defRPr>
      </a:lvl3pPr>
      <a:lvl4pPr algn="l" defTabSz="457200" rtl="0" eaLnBrk="1" fontAlgn="base" hangingPunct="1">
        <a:spcBef>
          <a:spcPct val="0"/>
        </a:spcBef>
        <a:spcAft>
          <a:spcPct val="0"/>
        </a:spcAft>
        <a:defRPr sz="4000" b="1">
          <a:solidFill>
            <a:srgbClr val="FEFEFE"/>
          </a:solidFill>
          <a:latin typeface="Century Gothic" pitchFamily="34" charset="0"/>
        </a:defRPr>
      </a:lvl4pPr>
      <a:lvl5pPr algn="l" defTabSz="457200" rtl="0" eaLnBrk="1" fontAlgn="base" hangingPunct="1">
        <a:spcBef>
          <a:spcPct val="0"/>
        </a:spcBef>
        <a:spcAft>
          <a:spcPct val="0"/>
        </a:spcAft>
        <a:defRPr sz="4000" b="1">
          <a:solidFill>
            <a:srgbClr val="FEFEFE"/>
          </a:solidFill>
          <a:latin typeface="Century Gothic"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fontAlgn="base" hangingPunct="1">
        <a:spcBef>
          <a:spcPct val="20000"/>
        </a:spcBef>
        <a:spcAft>
          <a:spcPts val="600"/>
        </a:spcAft>
        <a:buClr>
          <a:schemeClr val="accent1"/>
        </a:buClr>
        <a:buFont typeface="Wingdings 2" panose="05020102010507070707" pitchFamily="18" charset="2"/>
        <a:buChar char=""/>
        <a:defRPr sz="3200" kern="1200">
          <a:solidFill>
            <a:schemeClr val="tx1"/>
          </a:solidFill>
          <a:latin typeface="+mn-lt"/>
          <a:ea typeface="+mn-ea"/>
          <a:cs typeface="+mn-cs"/>
        </a:defRPr>
      </a:lvl1pPr>
      <a:lvl2pPr marL="742950" indent="-285750" algn="l" defTabSz="457200" rtl="0" eaLnBrk="1" fontAlgn="base" hangingPunct="1">
        <a:spcBef>
          <a:spcPct val="20000"/>
        </a:spcBef>
        <a:spcAft>
          <a:spcPts val="600"/>
        </a:spcAft>
        <a:buClr>
          <a:schemeClr val="accent1"/>
        </a:buClr>
        <a:buFont typeface="Wingdings 2" panose="05020102010507070707" pitchFamily="18" charset="2"/>
        <a:buChar char=""/>
        <a:defRPr sz="1600" kern="1200">
          <a:solidFill>
            <a:schemeClr val="tx1"/>
          </a:solidFill>
          <a:latin typeface="+mn-lt"/>
          <a:ea typeface="+mn-ea"/>
          <a:cs typeface="+mn-cs"/>
        </a:defRPr>
      </a:lvl2pPr>
      <a:lvl3pPr marL="1143000" indent="-228600" algn="l" defTabSz="457200" rtl="0" eaLnBrk="1" fontAlgn="base" hangingPunct="1">
        <a:spcBef>
          <a:spcPct val="20000"/>
        </a:spcBef>
        <a:spcAft>
          <a:spcPts val="600"/>
        </a:spcAft>
        <a:buClr>
          <a:schemeClr val="accent1"/>
        </a:buClr>
        <a:buFont typeface="Wingdings 2" panose="05020102010507070707" pitchFamily="18" charset="2"/>
        <a:buChar char=""/>
        <a:defRPr sz="1400" kern="1200">
          <a:solidFill>
            <a:schemeClr val="tx1"/>
          </a:solidFill>
          <a:latin typeface="+mn-lt"/>
          <a:ea typeface="+mn-ea"/>
          <a:cs typeface="+mn-cs"/>
        </a:defRPr>
      </a:lvl3pPr>
      <a:lvl4pPr marL="1600200" indent="-228600" algn="l" defTabSz="457200" rtl="0" eaLnBrk="1" fontAlgn="base" hangingPunct="1">
        <a:spcBef>
          <a:spcPct val="20000"/>
        </a:spcBef>
        <a:spcAft>
          <a:spcPts val="600"/>
        </a:spcAft>
        <a:buClr>
          <a:schemeClr val="accent1"/>
        </a:buClr>
        <a:buFont typeface="Wingdings 2" panose="05020102010507070707" pitchFamily="18" charset="2"/>
        <a:buChar char=""/>
        <a:defRPr sz="1200" kern="1200">
          <a:solidFill>
            <a:schemeClr val="tx1"/>
          </a:solidFill>
          <a:latin typeface="+mn-lt"/>
          <a:ea typeface="+mn-ea"/>
          <a:cs typeface="+mn-cs"/>
        </a:defRPr>
      </a:lvl4pPr>
      <a:lvl5pPr marL="2057400" indent="-228600" algn="l" defTabSz="457200" rtl="0" eaLnBrk="1" fontAlgn="base" hangingPunct="1">
        <a:spcBef>
          <a:spcPct val="20000"/>
        </a:spcBef>
        <a:spcAft>
          <a:spcPts val="600"/>
        </a:spcAft>
        <a:buClr>
          <a:schemeClr val="accent1"/>
        </a:buClr>
        <a:buFont typeface="Wingdings 2" panose="05020102010507070707" pitchFamily="18"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jp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3.png"/><Relationship Id="rId1" Type="http://schemas.openxmlformats.org/officeDocument/2006/relationships/slideLayout" Target="../slideLayouts/slideLayout6.xml"/><Relationship Id="rId4" Type="http://schemas.openxmlformats.org/officeDocument/2006/relationships/image" Target="../media/image7.jpg"/></Relationships>
</file>

<file path=ppt/slides/_rels/slide28.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4000">
              <a:schemeClr val="bg2">
                <a:tint val="97000"/>
                <a:hueMod val="92000"/>
                <a:satMod val="169000"/>
                <a:lumMod val="164000"/>
              </a:schemeClr>
            </a:gs>
            <a:gs pos="97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4FABC5F-4D5A-4B7A-AABA-25C60F03CA84}"/>
              </a:ext>
            </a:extLst>
          </p:cNvPr>
          <p:cNvSpPr>
            <a:spLocks noGrp="1"/>
          </p:cNvSpPr>
          <p:nvPr>
            <p:ph type="ctrTitle"/>
          </p:nvPr>
        </p:nvSpPr>
        <p:spPr>
          <a:xfrm>
            <a:off x="0" y="1651689"/>
            <a:ext cx="12192000" cy="2971596"/>
          </a:xfrm>
        </p:spPr>
        <p:txBody>
          <a:bodyPr>
            <a:normAutofit/>
          </a:bodyPr>
          <a:lstStyle/>
          <a:p>
            <a:pPr algn="ctr"/>
            <a:r>
              <a:rPr lang="en-US" sz="4800" dirty="0">
                <a:solidFill>
                  <a:schemeClr val="tx1"/>
                </a:solidFill>
                <a:latin typeface="Times New Roman" panose="02020603050405020304" pitchFamily="18" charset="0"/>
                <a:cs typeface="Times New Roman" panose="02020603050405020304" pitchFamily="18" charset="0"/>
              </a:rPr>
              <a:t>Quality of Ukraine’s higher education in the context of European practices: current trends</a:t>
            </a:r>
            <a:endParaRPr lang="ru-RU" sz="4800" dirty="0">
              <a:solidFill>
                <a:schemeClr val="tx1"/>
              </a:solidFill>
              <a:latin typeface="Times New Roman" panose="02020603050405020304" pitchFamily="18" charset="0"/>
              <a:cs typeface="Times New Roman" panose="02020603050405020304" pitchFamily="18" charset="0"/>
            </a:endParaRPr>
          </a:p>
        </p:txBody>
      </p:sp>
      <p:sp>
        <p:nvSpPr>
          <p:cNvPr id="3" name="Подзаголовок 2">
            <a:extLst>
              <a:ext uri="{FF2B5EF4-FFF2-40B4-BE49-F238E27FC236}">
                <a16:creationId xmlns:a16="http://schemas.microsoft.com/office/drawing/2014/main" id="{3A2B8EBC-201E-4F35-A9A8-DB41100D8E49}"/>
              </a:ext>
            </a:extLst>
          </p:cNvPr>
          <p:cNvSpPr>
            <a:spLocks noGrp="1"/>
          </p:cNvSpPr>
          <p:nvPr>
            <p:ph type="subTitle" idx="1"/>
          </p:nvPr>
        </p:nvSpPr>
        <p:spPr>
          <a:xfrm>
            <a:off x="8772939" y="5353385"/>
            <a:ext cx="3419061" cy="1111663"/>
          </a:xfrm>
        </p:spPr>
        <p:txBody>
          <a:bodyPr>
            <a:normAutofit/>
          </a:bodyPr>
          <a:lstStyle/>
          <a:p>
            <a:pPr algn="r"/>
            <a:r>
              <a:rPr lang="en-US" sz="2400" u="sng" dirty="0">
                <a:latin typeface="Times New Roman" panose="02020603050405020304" pitchFamily="18" charset="0"/>
                <a:cs typeface="Times New Roman" panose="02020603050405020304" pitchFamily="18" charset="0"/>
              </a:rPr>
              <a:t>Reporter</a:t>
            </a:r>
            <a:r>
              <a:rPr lang="uk-UA" sz="2400" u="sng" dirty="0">
                <a:solidFill>
                  <a:schemeClr val="tx1"/>
                </a:solidFill>
                <a:latin typeface="Times New Roman" panose="02020603050405020304" pitchFamily="18" charset="0"/>
                <a:cs typeface="Times New Roman" panose="02020603050405020304" pitchFamily="18" charset="0"/>
              </a:rPr>
              <a:t> :</a:t>
            </a:r>
            <a:endParaRPr lang="uk-UA" sz="2400" dirty="0">
              <a:solidFill>
                <a:schemeClr val="tx1"/>
              </a:solidFill>
              <a:latin typeface="Times New Roman" panose="02020603050405020304" pitchFamily="18" charset="0"/>
              <a:cs typeface="Times New Roman" panose="02020603050405020304" pitchFamily="18" charset="0"/>
            </a:endParaRPr>
          </a:p>
          <a:p>
            <a:pPr algn="r"/>
            <a:r>
              <a:rPr lang="en-US" sz="2400" dirty="0">
                <a:latin typeface="Times New Roman" panose="02020603050405020304" pitchFamily="18" charset="0"/>
                <a:cs typeface="Times New Roman" panose="02020603050405020304" pitchFamily="18" charset="0"/>
              </a:rPr>
              <a:t>D</a:t>
            </a:r>
            <a:r>
              <a:rPr lang="uk-UA" sz="2400" dirty="0">
                <a:solidFill>
                  <a:schemeClr val="tx1"/>
                </a:solidFill>
                <a:latin typeface="Times New Roman" panose="02020603050405020304" pitchFamily="18" charset="0"/>
                <a:cs typeface="Times New Roman" panose="02020603050405020304" pitchFamily="18" charset="0"/>
              </a:rPr>
              <a:t>.</a:t>
            </a:r>
            <a:r>
              <a:rPr lang="en-US" sz="2400" dirty="0">
                <a:solidFill>
                  <a:schemeClr val="tx1"/>
                </a:solidFill>
                <a:latin typeface="Times New Roman" panose="02020603050405020304" pitchFamily="18" charset="0"/>
                <a:cs typeface="Times New Roman" panose="02020603050405020304" pitchFamily="18" charset="0"/>
              </a:rPr>
              <a:t>P</a:t>
            </a:r>
            <a:r>
              <a:rPr lang="uk-UA" sz="2400" dirty="0">
                <a:solidFill>
                  <a:schemeClr val="tx1"/>
                </a:solidFill>
                <a:latin typeface="Times New Roman" panose="02020603050405020304" pitchFamily="18" charset="0"/>
                <a:cs typeface="Times New Roman" panose="02020603050405020304" pitchFamily="18" charset="0"/>
              </a:rPr>
              <a:t>.</a:t>
            </a:r>
            <a:r>
              <a:rPr lang="en-US" sz="2400" dirty="0">
                <a:solidFill>
                  <a:schemeClr val="tx1"/>
                </a:solidFill>
                <a:latin typeface="Times New Roman" panose="02020603050405020304" pitchFamily="18" charset="0"/>
                <a:cs typeface="Times New Roman" panose="02020603050405020304" pitchFamily="18" charset="0"/>
              </a:rPr>
              <a:t>S</a:t>
            </a:r>
            <a:r>
              <a:rPr lang="uk-UA"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Batechko</a:t>
            </a:r>
            <a:r>
              <a:rPr lang="en-US" sz="2400" dirty="0">
                <a:solidFill>
                  <a:schemeClr val="tx1"/>
                </a:solidFill>
                <a:latin typeface="Times New Roman" panose="02020603050405020304" pitchFamily="18" charset="0"/>
                <a:cs typeface="Times New Roman" panose="02020603050405020304" pitchFamily="18" charset="0"/>
              </a:rPr>
              <a:t> N.G.</a:t>
            </a:r>
            <a:endParaRPr lang="ru-RU" sz="2400" dirty="0">
              <a:solidFill>
                <a:schemeClr val="tx1"/>
              </a:solidFill>
              <a:latin typeface="Times New Roman" panose="02020603050405020304" pitchFamily="18" charset="0"/>
              <a:cs typeface="Times New Roman" panose="02020603050405020304" pitchFamily="18" charset="0"/>
            </a:endParaRPr>
          </a:p>
        </p:txBody>
      </p:sp>
      <p:pic>
        <p:nvPicPr>
          <p:cNvPr id="6" name="Picture 2">
            <a:extLst>
              <a:ext uri="{FF2B5EF4-FFF2-40B4-BE49-F238E27FC236}">
                <a16:creationId xmlns:a16="http://schemas.microsoft.com/office/drawing/2014/main" id="{25267844-7572-4700-B2DA-F4B428BF4C6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b="50000"/>
          <a:stretch>
            <a:fillRect/>
          </a:stretch>
        </p:blipFill>
        <p:spPr bwMode="auto">
          <a:xfrm>
            <a:off x="10533062" y="-135686"/>
            <a:ext cx="1658938" cy="1057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948134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Равнобедренный треугольник 32">
            <a:extLst>
              <a:ext uri="{FF2B5EF4-FFF2-40B4-BE49-F238E27FC236}">
                <a16:creationId xmlns:a16="http://schemas.microsoft.com/office/drawing/2014/main" id="{A2665EC5-ACFA-4509-8C12-6A13449EB8D5}"/>
              </a:ext>
            </a:extLst>
          </p:cNvPr>
          <p:cNvSpPr/>
          <p:nvPr/>
        </p:nvSpPr>
        <p:spPr>
          <a:xfrm>
            <a:off x="1133060" y="1669774"/>
            <a:ext cx="6308035" cy="4989443"/>
          </a:xfrm>
          <a:prstGeom prst="triangle">
            <a:avLst/>
          </a:prstGeom>
          <a:solidFill>
            <a:srgbClr val="549E39">
              <a:lumMod val="60000"/>
              <a:lumOff val="40000"/>
            </a:srgbClr>
          </a:solidFill>
          <a:ln w="15875" cap="rnd" cmpd="sng" algn="ctr">
            <a:solidFill>
              <a:srgbClr val="549E39">
                <a:shade val="50000"/>
              </a:srgbClr>
            </a:solidFill>
            <a:prstDash val="solid"/>
          </a:ln>
          <a:effectLst>
            <a:glow rad="101600">
              <a:srgbClr val="549E39">
                <a:satMod val="175000"/>
                <a:alpha val="40000"/>
              </a:srgbClr>
            </a:glo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ru-RU" sz="1800" b="0" i="0" u="none" strike="noStrike" kern="0" cap="none" spc="0" normalizeH="0" baseline="0" noProof="0" dirty="0">
              <a:ln>
                <a:noFill/>
              </a:ln>
              <a:solidFill>
                <a:prstClr val="white"/>
              </a:solidFill>
              <a:effectLst/>
              <a:uLnTx/>
              <a:uFillTx/>
              <a:latin typeface="Century Gothic" panose="020B0502020202020204"/>
              <a:ea typeface="+mn-ea"/>
              <a:cs typeface="+mn-cs"/>
            </a:endParaRPr>
          </a:p>
        </p:txBody>
      </p:sp>
      <p:sp>
        <p:nvSpPr>
          <p:cNvPr id="2" name="Прямоугольник 1">
            <a:extLst>
              <a:ext uri="{FF2B5EF4-FFF2-40B4-BE49-F238E27FC236}">
                <a16:creationId xmlns:a16="http://schemas.microsoft.com/office/drawing/2014/main" id="{8422CF7E-A7A2-42DE-919D-51943CFE230A}"/>
              </a:ext>
            </a:extLst>
          </p:cNvPr>
          <p:cNvSpPr/>
          <p:nvPr/>
        </p:nvSpPr>
        <p:spPr>
          <a:xfrm>
            <a:off x="1053547" y="-93771"/>
            <a:ext cx="8892209" cy="1200329"/>
          </a:xfrm>
          <a:prstGeom prst="rect">
            <a:avLst/>
          </a:prstGeom>
        </p:spPr>
        <p:txBody>
          <a:bodyPr wrap="square">
            <a:spAutoFit/>
          </a:bodyPr>
          <a:lstStyle/>
          <a:p>
            <a:pPr algn="ctr"/>
            <a:r>
              <a:rPr lang="en-US" sz="3600" u="sng" dirty="0">
                <a:solidFill>
                  <a:prstClr val="black"/>
                </a:solidFill>
                <a:latin typeface="Times New Roman" panose="02020603050405020304" pitchFamily="18" charset="0"/>
                <a:ea typeface="+mj-ea"/>
                <a:cs typeface="Times New Roman" panose="02020603050405020304" pitchFamily="18" charset="0"/>
              </a:rPr>
              <a:t>The concept of </a:t>
            </a:r>
            <a:r>
              <a:rPr lang="ru-RU" sz="3600" u="sng" dirty="0">
                <a:solidFill>
                  <a:prstClr val="black"/>
                </a:solidFill>
                <a:latin typeface="Times New Roman" panose="02020603050405020304" pitchFamily="18" charset="0"/>
                <a:ea typeface="+mj-ea"/>
                <a:cs typeface="Times New Roman" panose="02020603050405020304" pitchFamily="18" charset="0"/>
              </a:rPr>
              <a:t>«</a:t>
            </a:r>
            <a:r>
              <a:rPr lang="en-US" sz="3600" u="sng" dirty="0">
                <a:solidFill>
                  <a:prstClr val="black"/>
                </a:solidFill>
                <a:latin typeface="Times New Roman" panose="02020603050405020304" pitchFamily="18" charset="0"/>
                <a:ea typeface="+mj-ea"/>
                <a:cs typeface="Times New Roman" panose="02020603050405020304" pitchFamily="18" charset="0"/>
              </a:rPr>
              <a:t>quality of higher education</a:t>
            </a:r>
            <a:r>
              <a:rPr lang="ru-RU" sz="3600" u="sng" dirty="0">
                <a:solidFill>
                  <a:prstClr val="black"/>
                </a:solidFill>
                <a:latin typeface="Times New Roman" panose="02020603050405020304" pitchFamily="18" charset="0"/>
                <a:ea typeface="+mj-ea"/>
                <a:cs typeface="Times New Roman" panose="02020603050405020304" pitchFamily="18" charset="0"/>
              </a:rPr>
              <a:t>»</a:t>
            </a:r>
            <a:r>
              <a:rPr lang="en-US" sz="3600" u="sng" dirty="0">
                <a:solidFill>
                  <a:prstClr val="black"/>
                </a:solidFill>
                <a:latin typeface="Times New Roman" panose="02020603050405020304" pitchFamily="18" charset="0"/>
                <a:ea typeface="+mj-ea"/>
                <a:cs typeface="Times New Roman" panose="02020603050405020304" pitchFamily="18" charset="0"/>
              </a:rPr>
              <a:t> in modern scientific discourse</a:t>
            </a:r>
            <a:endParaRPr lang="ru-RU" dirty="0"/>
          </a:p>
        </p:txBody>
      </p:sp>
      <p:sp>
        <p:nvSpPr>
          <p:cNvPr id="3" name="TextBox 2">
            <a:extLst>
              <a:ext uri="{FF2B5EF4-FFF2-40B4-BE49-F238E27FC236}">
                <a16:creationId xmlns:a16="http://schemas.microsoft.com/office/drawing/2014/main" id="{3FF9F32A-4DDB-4154-AEC5-E116A3B43D12}"/>
              </a:ext>
            </a:extLst>
          </p:cNvPr>
          <p:cNvSpPr txBox="1"/>
          <p:nvPr/>
        </p:nvSpPr>
        <p:spPr>
          <a:xfrm>
            <a:off x="7136296" y="1917530"/>
            <a:ext cx="4969565" cy="4154984"/>
          </a:xfrm>
          <a:prstGeom prst="rect">
            <a:avLst/>
          </a:prstGeom>
          <a:noFill/>
        </p:spPr>
        <p:txBody>
          <a:bodyPr wrap="square" rtlCol="0">
            <a:spAutoFit/>
          </a:bodyPr>
          <a:lstStyle/>
          <a:p>
            <a:r>
              <a:rPr lang="en-US" sz="2400" u="sng" dirty="0">
                <a:latin typeface="Times New Roman" panose="02020603050405020304" pitchFamily="18" charset="0"/>
                <a:cs typeface="Times New Roman" panose="02020603050405020304" pitchFamily="18" charset="0"/>
              </a:rPr>
              <a:t>The quality of education </a:t>
            </a:r>
            <a:r>
              <a:rPr lang="en-US" sz="2400" dirty="0">
                <a:latin typeface="Times New Roman" panose="02020603050405020304" pitchFamily="18" charset="0"/>
                <a:cs typeface="Times New Roman" panose="02020603050405020304" pitchFamily="18" charset="0"/>
              </a:rPr>
              <a:t>is a complex system, a philosophical or moral concept, a characteristic of a particular educational product, a characteristic of education as a process from the point of view of the subjects of this process, which is the sphere of their professional activity</a:t>
            </a:r>
            <a:r>
              <a:rPr lang="uk-UA" sz="2400" dirty="0">
                <a:latin typeface="Times New Roman" panose="02020603050405020304" pitchFamily="18" charset="0"/>
                <a:cs typeface="Times New Roman" panose="02020603050405020304" pitchFamily="18" charset="0"/>
              </a:rPr>
              <a:t> </a:t>
            </a:r>
          </a:p>
          <a:p>
            <a:pPr algn="r"/>
            <a:endParaRPr lang="uk-UA" sz="2400" u="sng" dirty="0">
              <a:latin typeface="Times New Roman" panose="02020603050405020304" pitchFamily="18" charset="0"/>
              <a:cs typeface="Times New Roman" panose="02020603050405020304" pitchFamily="18" charset="0"/>
            </a:endParaRPr>
          </a:p>
          <a:p>
            <a:pPr algn="r"/>
            <a:r>
              <a:rPr lang="uk-UA" sz="2400" u="sng" dirty="0">
                <a:latin typeface="Times New Roman" panose="02020603050405020304" pitchFamily="18" charset="0"/>
                <a:cs typeface="Times New Roman" panose="02020603050405020304" pitchFamily="18" charset="0"/>
              </a:rPr>
              <a:t>(</a:t>
            </a:r>
            <a:r>
              <a:rPr lang="en-US" sz="2400" u="sng" dirty="0">
                <a:latin typeface="Times New Roman" panose="02020603050405020304" pitchFamily="18" charset="0"/>
                <a:cs typeface="Times New Roman" panose="02020603050405020304" pitchFamily="18" charset="0"/>
              </a:rPr>
              <a:t>Expert Group of the International Renaissance Foundation</a:t>
            </a:r>
            <a:r>
              <a:rPr lang="uk-UA" sz="2400" u="sng" dirty="0">
                <a:latin typeface="Times New Roman" panose="02020603050405020304" pitchFamily="18" charset="0"/>
                <a:cs typeface="Times New Roman" panose="02020603050405020304" pitchFamily="18" charset="0"/>
              </a:rPr>
              <a:t>)</a:t>
            </a:r>
            <a:endParaRPr lang="ru-RU" sz="2400" u="sng" dirty="0">
              <a:latin typeface="Times New Roman" panose="02020603050405020304" pitchFamily="18" charset="0"/>
              <a:cs typeface="Times New Roman" panose="02020603050405020304" pitchFamily="18" charset="0"/>
            </a:endParaRPr>
          </a:p>
        </p:txBody>
      </p:sp>
      <p:cxnSp>
        <p:nvCxnSpPr>
          <p:cNvPr id="19" name="Прямая соединительная линия 18">
            <a:extLst>
              <a:ext uri="{FF2B5EF4-FFF2-40B4-BE49-F238E27FC236}">
                <a16:creationId xmlns:a16="http://schemas.microsoft.com/office/drawing/2014/main" id="{C195E295-C987-4E8E-BB71-6CDB0C7C0733}"/>
              </a:ext>
            </a:extLst>
          </p:cNvPr>
          <p:cNvCxnSpPr>
            <a:cxnSpLocks/>
          </p:cNvCxnSpPr>
          <p:nvPr/>
        </p:nvCxnSpPr>
        <p:spPr>
          <a:xfrm>
            <a:off x="1723844" y="5698435"/>
            <a:ext cx="5139718" cy="0"/>
          </a:xfrm>
          <a:prstGeom prst="line">
            <a:avLst/>
          </a:prstGeom>
          <a:noFill/>
          <a:ln w="38100" cap="rnd" cmpd="sng" algn="ctr">
            <a:solidFill>
              <a:srgbClr val="549E39">
                <a:shade val="90000"/>
              </a:srgbClr>
            </a:solidFill>
            <a:prstDash val="solid"/>
          </a:ln>
          <a:effectLst/>
        </p:spPr>
      </p:cxnSp>
      <p:cxnSp>
        <p:nvCxnSpPr>
          <p:cNvPr id="20" name="Прямая соединительная линия 19">
            <a:extLst>
              <a:ext uri="{FF2B5EF4-FFF2-40B4-BE49-F238E27FC236}">
                <a16:creationId xmlns:a16="http://schemas.microsoft.com/office/drawing/2014/main" id="{52EB7B6C-A274-4D14-88C4-25EE7F7E75BB}"/>
              </a:ext>
            </a:extLst>
          </p:cNvPr>
          <p:cNvCxnSpPr>
            <a:cxnSpLocks/>
          </p:cNvCxnSpPr>
          <p:nvPr/>
        </p:nvCxnSpPr>
        <p:spPr>
          <a:xfrm>
            <a:off x="3770243" y="2445027"/>
            <a:ext cx="1040296" cy="0"/>
          </a:xfrm>
          <a:prstGeom prst="line">
            <a:avLst/>
          </a:prstGeom>
          <a:noFill/>
          <a:ln w="38100" cap="rnd" cmpd="sng" algn="ctr">
            <a:solidFill>
              <a:srgbClr val="549E39">
                <a:shade val="90000"/>
              </a:srgbClr>
            </a:solidFill>
            <a:prstDash val="solid"/>
          </a:ln>
          <a:effectLst/>
        </p:spPr>
      </p:cxnSp>
      <p:cxnSp>
        <p:nvCxnSpPr>
          <p:cNvPr id="21" name="Прямая соединительная линия 20">
            <a:extLst>
              <a:ext uri="{FF2B5EF4-FFF2-40B4-BE49-F238E27FC236}">
                <a16:creationId xmlns:a16="http://schemas.microsoft.com/office/drawing/2014/main" id="{4505B05E-BFC1-42E5-BF38-E4520E16CA88}"/>
              </a:ext>
            </a:extLst>
          </p:cNvPr>
          <p:cNvCxnSpPr>
            <a:cxnSpLocks/>
          </p:cNvCxnSpPr>
          <p:nvPr/>
        </p:nvCxnSpPr>
        <p:spPr>
          <a:xfrm>
            <a:off x="3339547" y="3101009"/>
            <a:ext cx="1908314" cy="0"/>
          </a:xfrm>
          <a:prstGeom prst="line">
            <a:avLst/>
          </a:prstGeom>
          <a:noFill/>
          <a:ln w="38100" cap="rnd" cmpd="sng" algn="ctr">
            <a:solidFill>
              <a:srgbClr val="549E39">
                <a:shade val="90000"/>
              </a:srgbClr>
            </a:solidFill>
            <a:prstDash val="solid"/>
          </a:ln>
          <a:effectLst/>
        </p:spPr>
      </p:cxnSp>
      <p:cxnSp>
        <p:nvCxnSpPr>
          <p:cNvPr id="22" name="Прямая соединительная линия 21">
            <a:extLst>
              <a:ext uri="{FF2B5EF4-FFF2-40B4-BE49-F238E27FC236}">
                <a16:creationId xmlns:a16="http://schemas.microsoft.com/office/drawing/2014/main" id="{F2DBB7E9-C3E5-40A2-9C7B-FD88A6CFFACD}"/>
              </a:ext>
            </a:extLst>
          </p:cNvPr>
          <p:cNvCxnSpPr>
            <a:cxnSpLocks/>
          </p:cNvCxnSpPr>
          <p:nvPr/>
        </p:nvCxnSpPr>
        <p:spPr>
          <a:xfrm>
            <a:off x="2988364" y="3664226"/>
            <a:ext cx="2511288" cy="0"/>
          </a:xfrm>
          <a:prstGeom prst="line">
            <a:avLst/>
          </a:prstGeom>
          <a:noFill/>
          <a:ln w="38100" cap="rnd" cmpd="sng" algn="ctr">
            <a:solidFill>
              <a:srgbClr val="549E39">
                <a:shade val="90000"/>
              </a:srgbClr>
            </a:solidFill>
            <a:prstDash val="solid"/>
          </a:ln>
          <a:effectLst/>
        </p:spPr>
      </p:cxnSp>
      <p:cxnSp>
        <p:nvCxnSpPr>
          <p:cNvPr id="23" name="Прямая соединительная линия 22">
            <a:extLst>
              <a:ext uri="{FF2B5EF4-FFF2-40B4-BE49-F238E27FC236}">
                <a16:creationId xmlns:a16="http://schemas.microsoft.com/office/drawing/2014/main" id="{FEAE27DA-6F2A-42E6-9DA1-FF5B1DA5A519}"/>
              </a:ext>
            </a:extLst>
          </p:cNvPr>
          <p:cNvCxnSpPr>
            <a:cxnSpLocks/>
          </p:cNvCxnSpPr>
          <p:nvPr/>
        </p:nvCxnSpPr>
        <p:spPr>
          <a:xfrm>
            <a:off x="2570921" y="4346713"/>
            <a:ext cx="3321395" cy="0"/>
          </a:xfrm>
          <a:prstGeom prst="line">
            <a:avLst/>
          </a:prstGeom>
          <a:noFill/>
          <a:ln w="38100" cap="rnd" cmpd="sng" algn="ctr">
            <a:solidFill>
              <a:srgbClr val="549E39">
                <a:shade val="90000"/>
              </a:srgbClr>
            </a:solidFill>
            <a:prstDash val="solid"/>
          </a:ln>
          <a:effectLst/>
        </p:spPr>
      </p:cxnSp>
      <p:cxnSp>
        <p:nvCxnSpPr>
          <p:cNvPr id="24" name="Прямая соединительная линия 23">
            <a:extLst>
              <a:ext uri="{FF2B5EF4-FFF2-40B4-BE49-F238E27FC236}">
                <a16:creationId xmlns:a16="http://schemas.microsoft.com/office/drawing/2014/main" id="{E0B19138-2308-4BDE-B62F-49310BAF2F48}"/>
              </a:ext>
            </a:extLst>
          </p:cNvPr>
          <p:cNvCxnSpPr>
            <a:cxnSpLocks/>
          </p:cNvCxnSpPr>
          <p:nvPr/>
        </p:nvCxnSpPr>
        <p:spPr>
          <a:xfrm>
            <a:off x="2153477" y="5015948"/>
            <a:ext cx="4287080" cy="0"/>
          </a:xfrm>
          <a:prstGeom prst="line">
            <a:avLst/>
          </a:prstGeom>
          <a:noFill/>
          <a:ln w="38100" cap="rnd" cmpd="sng" algn="ctr">
            <a:solidFill>
              <a:srgbClr val="549E39">
                <a:shade val="90000"/>
              </a:srgbClr>
            </a:solidFill>
            <a:prstDash val="solid"/>
          </a:ln>
          <a:effectLst/>
        </p:spPr>
      </p:cxnSp>
      <p:sp>
        <p:nvSpPr>
          <p:cNvPr id="25" name="TextBox 24">
            <a:extLst>
              <a:ext uri="{FF2B5EF4-FFF2-40B4-BE49-F238E27FC236}">
                <a16:creationId xmlns:a16="http://schemas.microsoft.com/office/drawing/2014/main" id="{61B33891-920C-479E-874B-E0B2A96099E2}"/>
              </a:ext>
            </a:extLst>
          </p:cNvPr>
          <p:cNvSpPr txBox="1"/>
          <p:nvPr/>
        </p:nvSpPr>
        <p:spPr>
          <a:xfrm>
            <a:off x="4048539" y="1783646"/>
            <a:ext cx="1843777" cy="646331"/>
          </a:xfrm>
          <a:prstGeom prst="rect">
            <a:avLst/>
          </a:prstGeom>
          <a:noFill/>
        </p:spPr>
        <p:txBody>
          <a:bodyPr wrap="square" rtlCol="0">
            <a:spAutoFit/>
          </a:bodyPr>
          <a:lstStyle/>
          <a:p>
            <a:r>
              <a:rPr lang="en-US" b="1" dirty="0">
                <a:solidFill>
                  <a:prstClr val="black"/>
                </a:solidFill>
                <a:latin typeface="Times New Roman" panose="02020603050405020304" pitchFamily="18" charset="0"/>
                <a:cs typeface="Times New Roman" panose="02020603050405020304" pitchFamily="18" charset="0"/>
              </a:rPr>
              <a:t>Lecture</a:t>
            </a:r>
            <a:r>
              <a:rPr lang="uk-UA" b="1" dirty="0">
                <a:solidFill>
                  <a:prstClr val="black"/>
                </a:solidFill>
                <a:latin typeface="Times New Roman" panose="02020603050405020304" pitchFamily="18" charset="0"/>
                <a:cs typeface="Times New Roman" panose="02020603050405020304" pitchFamily="18" charset="0"/>
              </a:rPr>
              <a:t> 5% </a:t>
            </a:r>
            <a:r>
              <a:rPr lang="en-US" b="1" dirty="0">
                <a:solidFill>
                  <a:prstClr val="black"/>
                </a:solidFill>
                <a:latin typeface="Times New Roman" panose="02020603050405020304" pitchFamily="18" charset="0"/>
                <a:cs typeface="Times New Roman" panose="02020603050405020304" pitchFamily="18" charset="0"/>
              </a:rPr>
              <a:t>of the task</a:t>
            </a:r>
            <a:endParaRPr lang="ru-RU" b="1" dirty="0">
              <a:solidFill>
                <a:prstClr val="black"/>
              </a:solidFill>
              <a:latin typeface="Times New Roman" panose="02020603050405020304" pitchFamily="18" charset="0"/>
              <a:cs typeface="Times New Roman" panose="02020603050405020304" pitchFamily="18" charset="0"/>
            </a:endParaRPr>
          </a:p>
        </p:txBody>
      </p:sp>
      <p:sp>
        <p:nvSpPr>
          <p:cNvPr id="26" name="TextBox 25">
            <a:extLst>
              <a:ext uri="{FF2B5EF4-FFF2-40B4-BE49-F238E27FC236}">
                <a16:creationId xmlns:a16="http://schemas.microsoft.com/office/drawing/2014/main" id="{7AEF5254-3714-4F69-94D3-4937975820CE}"/>
              </a:ext>
            </a:extLst>
          </p:cNvPr>
          <p:cNvSpPr txBox="1"/>
          <p:nvPr/>
        </p:nvSpPr>
        <p:spPr>
          <a:xfrm>
            <a:off x="3770243" y="2439915"/>
            <a:ext cx="1843777" cy="646331"/>
          </a:xfrm>
          <a:prstGeom prst="rect">
            <a:avLst/>
          </a:prstGeom>
          <a:noFill/>
        </p:spPr>
        <p:txBody>
          <a:bodyPr wrap="square" rtlCol="0">
            <a:spAutoFit/>
          </a:bodyPr>
          <a:lstStyle/>
          <a:p>
            <a:r>
              <a:rPr lang="en-US" b="1" dirty="0">
                <a:solidFill>
                  <a:prstClr val="black"/>
                </a:solidFill>
                <a:latin typeface="Times New Roman" panose="02020603050405020304" pitchFamily="18" charset="0"/>
                <a:cs typeface="Times New Roman" panose="02020603050405020304" pitchFamily="18" charset="0"/>
              </a:rPr>
              <a:t>Reading</a:t>
            </a:r>
            <a:r>
              <a:rPr lang="uk-UA" b="1" dirty="0">
                <a:solidFill>
                  <a:prstClr val="black"/>
                </a:solidFill>
                <a:latin typeface="Times New Roman" panose="02020603050405020304" pitchFamily="18" charset="0"/>
                <a:cs typeface="Times New Roman" panose="02020603050405020304" pitchFamily="18" charset="0"/>
              </a:rPr>
              <a:t> 10% </a:t>
            </a:r>
            <a:r>
              <a:rPr lang="en-US" b="1" dirty="0">
                <a:solidFill>
                  <a:prstClr val="black"/>
                </a:solidFill>
                <a:latin typeface="Times New Roman" panose="02020603050405020304" pitchFamily="18" charset="0"/>
                <a:cs typeface="Times New Roman" panose="02020603050405020304" pitchFamily="18" charset="0"/>
              </a:rPr>
              <a:t>of the task</a:t>
            </a:r>
            <a:endParaRPr lang="ru-RU" b="1" dirty="0">
              <a:solidFill>
                <a:prstClr val="black"/>
              </a:solidFill>
              <a:latin typeface="Times New Roman" panose="02020603050405020304" pitchFamily="18" charset="0"/>
              <a:cs typeface="Times New Roman" panose="02020603050405020304" pitchFamily="18" charset="0"/>
            </a:endParaRPr>
          </a:p>
        </p:txBody>
      </p:sp>
      <p:sp>
        <p:nvSpPr>
          <p:cNvPr id="27" name="TextBox 26">
            <a:extLst>
              <a:ext uri="{FF2B5EF4-FFF2-40B4-BE49-F238E27FC236}">
                <a16:creationId xmlns:a16="http://schemas.microsoft.com/office/drawing/2014/main" id="{F52701D3-6581-4CBF-8084-009ABFE81746}"/>
              </a:ext>
            </a:extLst>
          </p:cNvPr>
          <p:cNvSpPr txBox="1"/>
          <p:nvPr/>
        </p:nvSpPr>
        <p:spPr>
          <a:xfrm>
            <a:off x="3431248" y="3057649"/>
            <a:ext cx="3432314" cy="646331"/>
          </a:xfrm>
          <a:prstGeom prst="rect">
            <a:avLst/>
          </a:prstGeom>
          <a:noFill/>
        </p:spPr>
        <p:txBody>
          <a:bodyPr wrap="square" rtlCol="0">
            <a:spAutoFit/>
          </a:bodyPr>
          <a:lstStyle/>
          <a:p>
            <a:r>
              <a:rPr lang="en-US" b="1" dirty="0">
                <a:solidFill>
                  <a:prstClr val="black"/>
                </a:solidFill>
                <a:latin typeface="Times New Roman" panose="02020603050405020304" pitchFamily="18" charset="0"/>
                <a:cs typeface="Times New Roman" panose="02020603050405020304" pitchFamily="18" charset="0"/>
              </a:rPr>
              <a:t>Video  and audio materials</a:t>
            </a:r>
            <a:r>
              <a:rPr lang="uk-UA" b="1" dirty="0">
                <a:solidFill>
                  <a:prstClr val="black"/>
                </a:solidFill>
                <a:latin typeface="Times New Roman" panose="02020603050405020304" pitchFamily="18" charset="0"/>
                <a:cs typeface="Times New Roman" panose="02020603050405020304" pitchFamily="18" charset="0"/>
              </a:rPr>
              <a:t> 20%</a:t>
            </a:r>
            <a:r>
              <a:rPr lang="en-US" b="1" dirty="0">
                <a:solidFill>
                  <a:prstClr val="black"/>
                </a:solidFill>
                <a:latin typeface="Times New Roman" panose="02020603050405020304" pitchFamily="18" charset="0"/>
                <a:cs typeface="Times New Roman" panose="02020603050405020304" pitchFamily="18" charset="0"/>
              </a:rPr>
              <a:t> of the task</a:t>
            </a:r>
            <a:endParaRPr lang="ru-RU" b="1" dirty="0">
              <a:solidFill>
                <a:prstClr val="black"/>
              </a:solidFill>
              <a:latin typeface="Times New Roman" panose="02020603050405020304" pitchFamily="18" charset="0"/>
              <a:cs typeface="Times New Roman" panose="02020603050405020304" pitchFamily="18" charset="0"/>
            </a:endParaRPr>
          </a:p>
        </p:txBody>
      </p:sp>
      <p:sp>
        <p:nvSpPr>
          <p:cNvPr id="28" name="TextBox 27">
            <a:extLst>
              <a:ext uri="{FF2B5EF4-FFF2-40B4-BE49-F238E27FC236}">
                <a16:creationId xmlns:a16="http://schemas.microsoft.com/office/drawing/2014/main" id="{716DC4D4-DCF7-4CE1-8717-8D02D78B1E24}"/>
              </a:ext>
            </a:extLst>
          </p:cNvPr>
          <p:cNvSpPr txBox="1"/>
          <p:nvPr/>
        </p:nvSpPr>
        <p:spPr>
          <a:xfrm>
            <a:off x="2988364" y="3776870"/>
            <a:ext cx="3538331" cy="707886"/>
          </a:xfrm>
          <a:prstGeom prst="rect">
            <a:avLst/>
          </a:prstGeom>
          <a:noFill/>
        </p:spPr>
        <p:txBody>
          <a:bodyPr wrap="square" rtlCol="0">
            <a:spAutoFit/>
          </a:bodyPr>
          <a:lstStyle/>
          <a:p>
            <a:r>
              <a:rPr lang="en-US" sz="2000" b="1" dirty="0">
                <a:solidFill>
                  <a:prstClr val="black"/>
                </a:solidFill>
                <a:latin typeface="Times New Roman" panose="02020603050405020304" pitchFamily="18" charset="0"/>
                <a:cs typeface="Times New Roman" panose="02020603050405020304" pitchFamily="18" charset="0"/>
              </a:rPr>
              <a:t>Demonstration </a:t>
            </a:r>
            <a:r>
              <a:rPr lang="uk-UA" sz="2000" b="1" dirty="0">
                <a:solidFill>
                  <a:prstClr val="black"/>
                </a:solidFill>
                <a:latin typeface="Times New Roman" panose="02020603050405020304" pitchFamily="18" charset="0"/>
                <a:cs typeface="Times New Roman" panose="02020603050405020304" pitchFamily="18" charset="0"/>
              </a:rPr>
              <a:t>30% </a:t>
            </a:r>
            <a:r>
              <a:rPr lang="en-US" sz="2000" b="1" dirty="0">
                <a:solidFill>
                  <a:prstClr val="black"/>
                </a:solidFill>
                <a:latin typeface="Times New Roman" panose="02020603050405020304" pitchFamily="18" charset="0"/>
                <a:cs typeface="Times New Roman" panose="02020603050405020304" pitchFamily="18" charset="0"/>
              </a:rPr>
              <a:t>of the task</a:t>
            </a:r>
            <a:endParaRPr lang="ru-RU" sz="2000" b="1" dirty="0">
              <a:solidFill>
                <a:prstClr val="black"/>
              </a:solidFill>
              <a:latin typeface="Times New Roman" panose="02020603050405020304" pitchFamily="18" charset="0"/>
              <a:cs typeface="Times New Roman" panose="02020603050405020304" pitchFamily="18" charset="0"/>
            </a:endParaRPr>
          </a:p>
        </p:txBody>
      </p:sp>
      <p:sp>
        <p:nvSpPr>
          <p:cNvPr id="29" name="TextBox 28">
            <a:extLst>
              <a:ext uri="{FF2B5EF4-FFF2-40B4-BE49-F238E27FC236}">
                <a16:creationId xmlns:a16="http://schemas.microsoft.com/office/drawing/2014/main" id="{818B1693-1BC3-40E0-948C-75F69380F634}"/>
              </a:ext>
            </a:extLst>
          </p:cNvPr>
          <p:cNvSpPr txBox="1"/>
          <p:nvPr/>
        </p:nvSpPr>
        <p:spPr>
          <a:xfrm>
            <a:off x="2423759" y="4474649"/>
            <a:ext cx="4016798" cy="400110"/>
          </a:xfrm>
          <a:prstGeom prst="rect">
            <a:avLst/>
          </a:prstGeom>
          <a:noFill/>
        </p:spPr>
        <p:txBody>
          <a:bodyPr wrap="square" rtlCol="0">
            <a:spAutoFit/>
          </a:bodyPr>
          <a:lstStyle/>
          <a:p>
            <a:r>
              <a:rPr lang="en-US" sz="2000" b="1" dirty="0">
                <a:solidFill>
                  <a:prstClr val="black"/>
                </a:solidFill>
                <a:latin typeface="Times New Roman" panose="02020603050405020304" pitchFamily="18" charset="0"/>
                <a:cs typeface="Times New Roman" panose="02020603050405020304" pitchFamily="18" charset="0"/>
              </a:rPr>
              <a:t>Discussion </a:t>
            </a:r>
            <a:r>
              <a:rPr lang="uk-UA" sz="2000" b="1" dirty="0">
                <a:solidFill>
                  <a:prstClr val="black"/>
                </a:solidFill>
                <a:latin typeface="Times New Roman" panose="02020603050405020304" pitchFamily="18" charset="0"/>
                <a:cs typeface="Times New Roman" panose="02020603050405020304" pitchFamily="18" charset="0"/>
              </a:rPr>
              <a:t> </a:t>
            </a:r>
            <a:r>
              <a:rPr lang="en-US" sz="2000" b="1" dirty="0">
                <a:solidFill>
                  <a:prstClr val="black"/>
                </a:solidFill>
                <a:latin typeface="Times New Roman" panose="02020603050405020304" pitchFamily="18" charset="0"/>
                <a:cs typeface="Times New Roman" panose="02020603050405020304" pitchFamily="18" charset="0"/>
              </a:rPr>
              <a:t>courses </a:t>
            </a:r>
            <a:r>
              <a:rPr lang="uk-UA" sz="2000" b="1" dirty="0">
                <a:solidFill>
                  <a:prstClr val="black"/>
                </a:solidFill>
                <a:latin typeface="Times New Roman" panose="02020603050405020304" pitchFamily="18" charset="0"/>
                <a:cs typeface="Times New Roman" panose="02020603050405020304" pitchFamily="18" charset="0"/>
              </a:rPr>
              <a:t>50%</a:t>
            </a:r>
            <a:r>
              <a:rPr lang="en-US" sz="2000" b="1" dirty="0">
                <a:solidFill>
                  <a:prstClr val="black"/>
                </a:solidFill>
                <a:latin typeface="Times New Roman" panose="02020603050405020304" pitchFamily="18" charset="0"/>
                <a:cs typeface="Times New Roman" panose="02020603050405020304" pitchFamily="18" charset="0"/>
              </a:rPr>
              <a:t> of the task</a:t>
            </a:r>
            <a:endParaRPr lang="ru-RU" sz="2000" b="1" dirty="0">
              <a:solidFill>
                <a:prstClr val="black"/>
              </a:solidFill>
              <a:latin typeface="Times New Roman" panose="02020603050405020304" pitchFamily="18" charset="0"/>
              <a:cs typeface="Times New Roman" panose="02020603050405020304" pitchFamily="18" charset="0"/>
            </a:endParaRPr>
          </a:p>
        </p:txBody>
      </p:sp>
      <p:sp>
        <p:nvSpPr>
          <p:cNvPr id="30" name="TextBox 29">
            <a:extLst>
              <a:ext uri="{FF2B5EF4-FFF2-40B4-BE49-F238E27FC236}">
                <a16:creationId xmlns:a16="http://schemas.microsoft.com/office/drawing/2014/main" id="{178E9910-C399-4695-BB9B-F9609D9C3A92}"/>
              </a:ext>
            </a:extLst>
          </p:cNvPr>
          <p:cNvSpPr txBox="1"/>
          <p:nvPr/>
        </p:nvSpPr>
        <p:spPr>
          <a:xfrm>
            <a:off x="2239615" y="5157137"/>
            <a:ext cx="4287080" cy="707886"/>
          </a:xfrm>
          <a:prstGeom prst="rect">
            <a:avLst/>
          </a:prstGeom>
          <a:noFill/>
        </p:spPr>
        <p:txBody>
          <a:bodyPr wrap="square" rtlCol="0">
            <a:spAutoFit/>
          </a:bodyPr>
          <a:lstStyle/>
          <a:p>
            <a:r>
              <a:rPr lang="en-US" sz="2000" b="1" dirty="0">
                <a:solidFill>
                  <a:prstClr val="black"/>
                </a:solidFill>
                <a:latin typeface="Times New Roman" panose="02020603050405020304" pitchFamily="18" charset="0"/>
                <a:cs typeface="Times New Roman" panose="02020603050405020304" pitchFamily="18" charset="0"/>
              </a:rPr>
              <a:t>Practice through action </a:t>
            </a:r>
            <a:r>
              <a:rPr lang="uk-UA" sz="2000" b="1" dirty="0">
                <a:solidFill>
                  <a:prstClr val="black"/>
                </a:solidFill>
                <a:latin typeface="Times New Roman" panose="02020603050405020304" pitchFamily="18" charset="0"/>
                <a:cs typeface="Times New Roman" panose="02020603050405020304" pitchFamily="18" charset="0"/>
              </a:rPr>
              <a:t>75%</a:t>
            </a:r>
            <a:r>
              <a:rPr lang="en-US" sz="2000" b="1" dirty="0">
                <a:solidFill>
                  <a:prstClr val="black"/>
                </a:solidFill>
                <a:latin typeface="Times New Roman" panose="02020603050405020304" pitchFamily="18" charset="0"/>
                <a:cs typeface="Times New Roman" panose="02020603050405020304" pitchFamily="18" charset="0"/>
              </a:rPr>
              <a:t> of the task</a:t>
            </a:r>
            <a:endParaRPr lang="ru-RU" sz="2000" b="1" dirty="0">
              <a:solidFill>
                <a:prstClr val="black"/>
              </a:solidFill>
              <a:latin typeface="Times New Roman" panose="02020603050405020304" pitchFamily="18" charset="0"/>
              <a:cs typeface="Times New Roman" panose="02020603050405020304" pitchFamily="18" charset="0"/>
            </a:endParaRPr>
          </a:p>
        </p:txBody>
      </p:sp>
      <p:sp>
        <p:nvSpPr>
          <p:cNvPr id="31" name="TextBox 30">
            <a:extLst>
              <a:ext uri="{FF2B5EF4-FFF2-40B4-BE49-F238E27FC236}">
                <a16:creationId xmlns:a16="http://schemas.microsoft.com/office/drawing/2014/main" id="{E4A5FA1B-1E12-466A-B777-4A8488E8878C}"/>
              </a:ext>
            </a:extLst>
          </p:cNvPr>
          <p:cNvSpPr txBox="1"/>
          <p:nvPr/>
        </p:nvSpPr>
        <p:spPr>
          <a:xfrm>
            <a:off x="1983119" y="5839625"/>
            <a:ext cx="4762237" cy="1015663"/>
          </a:xfrm>
          <a:prstGeom prst="rect">
            <a:avLst/>
          </a:prstGeom>
          <a:noFill/>
        </p:spPr>
        <p:txBody>
          <a:bodyPr wrap="square" rtlCol="0">
            <a:spAutoFit/>
          </a:bodyPr>
          <a:lstStyle/>
          <a:p>
            <a:r>
              <a:rPr lang="en-US" sz="2000" b="1" dirty="0">
                <a:solidFill>
                  <a:prstClr val="black"/>
                </a:solidFill>
                <a:latin typeface="Times New Roman" panose="02020603050405020304" pitchFamily="18" charset="0"/>
                <a:cs typeface="Times New Roman" panose="02020603050405020304" pitchFamily="18" charset="0"/>
              </a:rPr>
              <a:t>Teaching others </a:t>
            </a:r>
            <a:r>
              <a:rPr lang="uk-UA" sz="2000" b="1" dirty="0">
                <a:solidFill>
                  <a:prstClr val="black"/>
                </a:solidFill>
                <a:latin typeface="Times New Roman" panose="02020603050405020304" pitchFamily="18" charset="0"/>
                <a:cs typeface="Times New Roman" panose="02020603050405020304" pitchFamily="18" charset="0"/>
              </a:rPr>
              <a:t>/ </a:t>
            </a:r>
            <a:r>
              <a:rPr lang="en-US" sz="2000" b="1" dirty="0">
                <a:solidFill>
                  <a:prstClr val="black"/>
                </a:solidFill>
                <a:latin typeface="Times New Roman" panose="02020603050405020304" pitchFamily="18" charset="0"/>
                <a:cs typeface="Times New Roman" panose="02020603050405020304" pitchFamily="18" charset="0"/>
              </a:rPr>
              <a:t>application of the gained knowledge immediately </a:t>
            </a:r>
            <a:r>
              <a:rPr lang="uk-UA" sz="2000" b="1" dirty="0">
                <a:solidFill>
                  <a:prstClr val="black"/>
                </a:solidFill>
                <a:latin typeface="Times New Roman" panose="02020603050405020304" pitchFamily="18" charset="0"/>
                <a:cs typeface="Times New Roman" panose="02020603050405020304" pitchFamily="18" charset="0"/>
              </a:rPr>
              <a:t>90% </a:t>
            </a:r>
            <a:r>
              <a:rPr lang="en-US" sz="2000" b="1" dirty="0">
                <a:solidFill>
                  <a:prstClr val="black"/>
                </a:solidFill>
                <a:latin typeface="Times New Roman" panose="02020603050405020304" pitchFamily="18" charset="0"/>
                <a:cs typeface="Times New Roman" panose="02020603050405020304" pitchFamily="18" charset="0"/>
              </a:rPr>
              <a:t>of the task</a:t>
            </a:r>
            <a:endParaRPr lang="ru-RU" sz="2000" b="1" dirty="0">
              <a:solidFill>
                <a:prstClr val="black"/>
              </a:solidFill>
              <a:latin typeface="Times New Roman" panose="02020603050405020304" pitchFamily="18" charset="0"/>
              <a:cs typeface="Times New Roman" panose="02020603050405020304" pitchFamily="18" charset="0"/>
            </a:endParaRPr>
          </a:p>
        </p:txBody>
      </p:sp>
      <p:pic>
        <p:nvPicPr>
          <p:cNvPr id="37" name="Picture 2">
            <a:extLst>
              <a:ext uri="{FF2B5EF4-FFF2-40B4-BE49-F238E27FC236}">
                <a16:creationId xmlns:a16="http://schemas.microsoft.com/office/drawing/2014/main" id="{0E597F3F-965F-40BF-B1C5-4D5DF9D2B46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b="50000"/>
          <a:stretch>
            <a:fillRect/>
          </a:stretch>
        </p:blipFill>
        <p:spPr bwMode="auto">
          <a:xfrm>
            <a:off x="10533062" y="0"/>
            <a:ext cx="1658938" cy="1057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549873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D68DF04A-37F2-4365-A3A1-DC617BDAF1B2}"/>
              </a:ext>
            </a:extLst>
          </p:cNvPr>
          <p:cNvSpPr/>
          <p:nvPr/>
        </p:nvSpPr>
        <p:spPr>
          <a:xfrm>
            <a:off x="1474067" y="56201"/>
            <a:ext cx="8462305" cy="1477328"/>
          </a:xfrm>
          <a:prstGeom prst="rect">
            <a:avLst/>
          </a:prstGeom>
        </p:spPr>
        <p:txBody>
          <a:bodyPr wrap="square">
            <a:spAutoFit/>
          </a:bodyPr>
          <a:lstStyle/>
          <a:p>
            <a:pPr lvl="0" algn="ctr"/>
            <a:r>
              <a:rPr lang="en-US" sz="3600" u="sng" dirty="0">
                <a:solidFill>
                  <a:prstClr val="black"/>
                </a:solidFill>
                <a:latin typeface="Times New Roman" panose="02020603050405020304" pitchFamily="18" charset="0"/>
                <a:cs typeface="Times New Roman" panose="02020603050405020304" pitchFamily="18" charset="0"/>
              </a:rPr>
              <a:t>The concept of </a:t>
            </a:r>
            <a:r>
              <a:rPr lang="ru-RU" sz="3600" u="sng" dirty="0">
                <a:solidFill>
                  <a:prstClr val="black"/>
                </a:solidFill>
                <a:latin typeface="Times New Roman" panose="02020603050405020304" pitchFamily="18" charset="0"/>
                <a:cs typeface="Times New Roman" panose="02020603050405020304" pitchFamily="18" charset="0"/>
              </a:rPr>
              <a:t>«</a:t>
            </a:r>
            <a:r>
              <a:rPr lang="en-US" sz="3600" u="sng" dirty="0">
                <a:solidFill>
                  <a:prstClr val="black"/>
                </a:solidFill>
                <a:latin typeface="Times New Roman" panose="02020603050405020304" pitchFamily="18" charset="0"/>
                <a:cs typeface="Times New Roman" panose="02020603050405020304" pitchFamily="18" charset="0"/>
              </a:rPr>
              <a:t>quality of higher education</a:t>
            </a:r>
            <a:r>
              <a:rPr lang="ru-RU" sz="3600" u="sng" dirty="0">
                <a:solidFill>
                  <a:prstClr val="black"/>
                </a:solidFill>
                <a:latin typeface="Times New Roman" panose="02020603050405020304" pitchFamily="18" charset="0"/>
                <a:cs typeface="Times New Roman" panose="02020603050405020304" pitchFamily="18" charset="0"/>
              </a:rPr>
              <a:t>»</a:t>
            </a:r>
            <a:r>
              <a:rPr lang="en-US" sz="3600" u="sng" dirty="0">
                <a:solidFill>
                  <a:prstClr val="black"/>
                </a:solidFill>
                <a:latin typeface="Times New Roman" panose="02020603050405020304" pitchFamily="18" charset="0"/>
                <a:cs typeface="Times New Roman" panose="02020603050405020304" pitchFamily="18" charset="0"/>
              </a:rPr>
              <a:t> in modern scientific discourse</a:t>
            </a:r>
            <a:endParaRPr lang="ru-RU" dirty="0">
              <a:solidFill>
                <a:prstClr val="black"/>
              </a:solidFill>
            </a:endParaRPr>
          </a:p>
          <a:p>
            <a:pPr lvl="0" algn="ctr"/>
            <a:endParaRPr lang="ru-RU" dirty="0">
              <a:solidFill>
                <a:prstClr val="black"/>
              </a:solidFill>
            </a:endParaRPr>
          </a:p>
        </p:txBody>
      </p:sp>
      <p:sp>
        <p:nvSpPr>
          <p:cNvPr id="3" name="TextBox 2">
            <a:extLst>
              <a:ext uri="{FF2B5EF4-FFF2-40B4-BE49-F238E27FC236}">
                <a16:creationId xmlns:a16="http://schemas.microsoft.com/office/drawing/2014/main" id="{CAEBA08E-8851-4587-A39D-D6D1BA14513F}"/>
              </a:ext>
            </a:extLst>
          </p:cNvPr>
          <p:cNvSpPr txBox="1"/>
          <p:nvPr/>
        </p:nvSpPr>
        <p:spPr>
          <a:xfrm>
            <a:off x="6708370" y="2009782"/>
            <a:ext cx="5367130" cy="3785652"/>
          </a:xfrm>
          <a:prstGeom prst="rect">
            <a:avLst/>
          </a:prstGeom>
          <a:noFill/>
        </p:spPr>
        <p:txBody>
          <a:bodyPr wrap="square" rtlCol="0">
            <a:spAutoFit/>
          </a:bodyPr>
          <a:lstStyle/>
          <a:p>
            <a:r>
              <a:rPr lang="en-US" sz="2400" u="sng" dirty="0">
                <a:latin typeface="Times New Roman" panose="02020603050405020304" pitchFamily="18" charset="0"/>
                <a:cs typeface="Times New Roman" panose="02020603050405020304" pitchFamily="18" charset="0"/>
              </a:rPr>
              <a:t>Quality of higher education</a:t>
            </a:r>
            <a:r>
              <a:rPr lang="uk-UA" sz="2400"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is </a:t>
            </a:r>
            <a:r>
              <a:rPr lang="uk-UA" sz="2400"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a multifaceted concept that covers all types of activities of higher education institutions, educational and academic programs, academic and research work, faculty, material and technical base and other resources.</a:t>
            </a:r>
            <a:endParaRPr lang="uk-UA" sz="2400" dirty="0">
              <a:latin typeface="Times New Roman" panose="02020603050405020304" pitchFamily="18" charset="0"/>
              <a:cs typeface="Times New Roman" panose="02020603050405020304" pitchFamily="18" charset="0"/>
            </a:endParaRPr>
          </a:p>
          <a:p>
            <a:endParaRPr lang="uk-UA" sz="2400" u="sng" dirty="0">
              <a:latin typeface="Times New Roman" panose="02020603050405020304" pitchFamily="18" charset="0"/>
              <a:cs typeface="Times New Roman" panose="02020603050405020304" pitchFamily="18" charset="0"/>
            </a:endParaRPr>
          </a:p>
          <a:p>
            <a:pPr algn="r"/>
            <a:r>
              <a:rPr lang="uk-UA" sz="2400" dirty="0">
                <a:latin typeface="Times New Roman" panose="02020603050405020304" pitchFamily="18" charset="0"/>
                <a:cs typeface="Times New Roman" panose="02020603050405020304" pitchFamily="18" charset="0"/>
              </a:rPr>
              <a:t>(</a:t>
            </a:r>
            <a:r>
              <a:rPr lang="en-US" sz="2400" dirty="0">
                <a:latin typeface="Times New Roman" panose="02020603050405020304" pitchFamily="18" charset="0"/>
                <a:cs typeface="Times New Roman" panose="02020603050405020304" pitchFamily="18" charset="0"/>
              </a:rPr>
              <a:t>World Declaration on Higher</a:t>
            </a:r>
          </a:p>
          <a:p>
            <a:pPr algn="r"/>
            <a:r>
              <a:rPr lang="en-US" sz="2400" dirty="0">
                <a:latin typeface="Times New Roman" panose="02020603050405020304" pitchFamily="18" charset="0"/>
                <a:cs typeface="Times New Roman" panose="02020603050405020304" pitchFamily="18" charset="0"/>
              </a:rPr>
              <a:t> Education, </a:t>
            </a:r>
            <a:r>
              <a:rPr lang="ru-RU" sz="2400" dirty="0">
                <a:latin typeface="Times New Roman" panose="02020603050405020304" pitchFamily="18" charset="0"/>
                <a:cs typeface="Times New Roman" panose="02020603050405020304" pitchFamily="18" charset="0"/>
              </a:rPr>
              <a:t>1998</a:t>
            </a:r>
            <a:r>
              <a:rPr lang="uk-UA" sz="2400" dirty="0">
                <a:latin typeface="Times New Roman" panose="02020603050405020304" pitchFamily="18" charset="0"/>
                <a:cs typeface="Times New Roman" panose="02020603050405020304" pitchFamily="18" charset="0"/>
              </a:rPr>
              <a:t>)</a:t>
            </a:r>
            <a:endParaRPr lang="ru-RU" sz="2400" dirty="0">
              <a:latin typeface="Times New Roman" panose="02020603050405020304" pitchFamily="18" charset="0"/>
              <a:cs typeface="Times New Roman" panose="02020603050405020304" pitchFamily="18" charset="0"/>
            </a:endParaRPr>
          </a:p>
        </p:txBody>
      </p:sp>
      <p:pic>
        <p:nvPicPr>
          <p:cNvPr id="5" name="Рисунок 4" descr="Изображение выглядит как внутренний, стол, люди, наполненный&#10;&#10;Автоматически созданное описание">
            <a:extLst>
              <a:ext uri="{FF2B5EF4-FFF2-40B4-BE49-F238E27FC236}">
                <a16:creationId xmlns:a16="http://schemas.microsoft.com/office/drawing/2014/main" id="{D1400857-0847-455E-8EF0-401CEFE41BEC}"/>
              </a:ext>
            </a:extLst>
          </p:cNvPr>
          <p:cNvPicPr>
            <a:picLocks noChangeAspect="1"/>
          </p:cNvPicPr>
          <p:nvPr/>
        </p:nvPicPr>
        <p:blipFill>
          <a:blip r:embed="rId2"/>
          <a:stretch>
            <a:fillRect/>
          </a:stretch>
        </p:blipFill>
        <p:spPr>
          <a:xfrm>
            <a:off x="222913" y="2254650"/>
            <a:ext cx="6056243" cy="4128480"/>
          </a:xfrm>
          <a:prstGeom prst="rect">
            <a:avLst/>
          </a:prstGeom>
        </p:spPr>
      </p:pic>
      <p:pic>
        <p:nvPicPr>
          <p:cNvPr id="7" name="Picture 2">
            <a:extLst>
              <a:ext uri="{FF2B5EF4-FFF2-40B4-BE49-F238E27FC236}">
                <a16:creationId xmlns:a16="http://schemas.microsoft.com/office/drawing/2014/main" id="{5BD3FBB7-CA56-410A-818F-3E48D36A5E1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b="50000"/>
          <a:stretch>
            <a:fillRect/>
          </a:stretch>
        </p:blipFill>
        <p:spPr bwMode="auto">
          <a:xfrm>
            <a:off x="10533062" y="0"/>
            <a:ext cx="1658938" cy="1057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320158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6870748-2B67-4287-A7A6-2D6F2B805F60}"/>
              </a:ext>
            </a:extLst>
          </p:cNvPr>
          <p:cNvSpPr>
            <a:spLocks noGrp="1"/>
          </p:cNvSpPr>
          <p:nvPr>
            <p:ph type="title"/>
          </p:nvPr>
        </p:nvSpPr>
        <p:spPr>
          <a:xfrm>
            <a:off x="1037230" y="142461"/>
            <a:ext cx="8871045" cy="1123122"/>
          </a:xfrm>
        </p:spPr>
        <p:txBody>
          <a:bodyPr/>
          <a:lstStyle/>
          <a:p>
            <a:pPr algn="ctr"/>
            <a:r>
              <a:rPr lang="en-US" sz="3600" b="0" u="sng" dirty="0">
                <a:solidFill>
                  <a:schemeClr val="tx1"/>
                </a:solidFill>
                <a:latin typeface="Times New Roman" panose="02020603050405020304" pitchFamily="18" charset="0"/>
                <a:cs typeface="Times New Roman" panose="02020603050405020304" pitchFamily="18" charset="0"/>
              </a:rPr>
              <a:t>Approaches to quality assurance in higher education in the European educational space</a:t>
            </a:r>
            <a:endParaRPr lang="ru-RU" sz="3600" b="0" u="sng" dirty="0">
              <a:solidFill>
                <a:schemeClr val="tx1"/>
              </a:solidFill>
              <a:latin typeface="Times New Roman" panose="02020603050405020304" pitchFamily="18" charset="0"/>
              <a:cs typeface="Times New Roman" panose="02020603050405020304" pitchFamily="18" charset="0"/>
            </a:endParaRPr>
          </a:p>
        </p:txBody>
      </p:sp>
      <p:sp>
        <p:nvSpPr>
          <p:cNvPr id="3" name="Лента: изогнутая и наклоненная вверх 2">
            <a:extLst>
              <a:ext uri="{FF2B5EF4-FFF2-40B4-BE49-F238E27FC236}">
                <a16:creationId xmlns:a16="http://schemas.microsoft.com/office/drawing/2014/main" id="{27E1EBBC-915C-4295-86BB-1F291C56D395}"/>
              </a:ext>
            </a:extLst>
          </p:cNvPr>
          <p:cNvSpPr/>
          <p:nvPr/>
        </p:nvSpPr>
        <p:spPr>
          <a:xfrm>
            <a:off x="2696817" y="1444487"/>
            <a:ext cx="6798365" cy="1007165"/>
          </a:xfrm>
          <a:prstGeom prst="ellipseRibbon2">
            <a:avLst>
              <a:gd name="adj1" fmla="val 16604"/>
              <a:gd name="adj2" fmla="val 74779"/>
              <a:gd name="adj3" fmla="val 5357"/>
            </a:avLst>
          </a:prstGeom>
          <a:solidFill>
            <a:schemeClr val="accent3">
              <a:lumMod val="40000"/>
              <a:lumOff val="60000"/>
            </a:schemeClr>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1"/>
                </a:solidFill>
                <a:latin typeface="Times New Roman" panose="02020603050405020304" pitchFamily="18" charset="0"/>
                <a:cs typeface="Times New Roman" panose="02020603050405020304" pitchFamily="18" charset="0"/>
              </a:rPr>
              <a:t>Approaches to assurance of higher education quality</a:t>
            </a:r>
            <a:endParaRPr lang="ru-RU" sz="2000" dirty="0"/>
          </a:p>
        </p:txBody>
      </p:sp>
      <p:sp>
        <p:nvSpPr>
          <p:cNvPr id="4" name="Прямоугольник: багетная рамка 3">
            <a:extLst>
              <a:ext uri="{FF2B5EF4-FFF2-40B4-BE49-F238E27FC236}">
                <a16:creationId xmlns:a16="http://schemas.microsoft.com/office/drawing/2014/main" id="{AA9DAA2E-303E-400F-96AB-A216E3826AF0}"/>
              </a:ext>
            </a:extLst>
          </p:cNvPr>
          <p:cNvSpPr/>
          <p:nvPr/>
        </p:nvSpPr>
        <p:spPr>
          <a:xfrm>
            <a:off x="556591" y="2630556"/>
            <a:ext cx="3045877" cy="3352800"/>
          </a:xfrm>
          <a:prstGeom prst="bevel">
            <a:avLst>
              <a:gd name="adj" fmla="val 6165"/>
            </a:avLst>
          </a:prstGeom>
          <a:solidFill>
            <a:schemeClr val="accent3">
              <a:lumMod val="40000"/>
              <a:lumOff val="60000"/>
            </a:schemeClr>
          </a:solidFill>
          <a:ln>
            <a:solidFill>
              <a:schemeClr val="bg2">
                <a:lumMod val="50000"/>
              </a:schemeClr>
            </a:solidFill>
          </a:ln>
          <a:effectLst>
            <a:glow rad="139700">
              <a:schemeClr val="accent1">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2000" u="sng" dirty="0">
                <a:solidFill>
                  <a:schemeClr val="tx1"/>
                </a:solidFill>
                <a:latin typeface="Times New Roman" panose="02020603050405020304" pitchFamily="18" charset="0"/>
                <a:cs typeface="Times New Roman" panose="02020603050405020304" pitchFamily="18" charset="0"/>
              </a:rPr>
              <a:t>Objectivist approach</a:t>
            </a:r>
            <a:r>
              <a:rPr lang="uk-UA" sz="2000" u="sng" dirty="0">
                <a:solidFill>
                  <a:schemeClr val="tx1"/>
                </a:solidFill>
                <a:latin typeface="Times New Roman" panose="02020603050405020304" pitchFamily="18" charset="0"/>
                <a:cs typeface="Times New Roman" panose="02020603050405020304" pitchFamily="18" charset="0"/>
              </a:rPr>
              <a:t>:</a:t>
            </a:r>
            <a:endParaRPr lang="en-US" sz="2000" u="sng" dirty="0">
              <a:solidFill>
                <a:schemeClr val="tx1"/>
              </a:solidFill>
              <a:latin typeface="Times New Roman" panose="02020603050405020304" pitchFamily="18" charset="0"/>
              <a:cs typeface="Times New Roman" panose="02020603050405020304" pitchFamily="18" charset="0"/>
            </a:endParaRPr>
          </a:p>
          <a:p>
            <a:pPr algn="ctr"/>
            <a:r>
              <a:rPr lang="en-US" sz="2000" dirty="0">
                <a:solidFill>
                  <a:schemeClr val="tx1"/>
                </a:solidFill>
                <a:latin typeface="Times New Roman" panose="02020603050405020304" pitchFamily="18" charset="0"/>
                <a:cs typeface="Times New Roman" panose="02020603050405020304" pitchFamily="18" charset="0"/>
              </a:rPr>
              <a:t>analysis of the quality of higher education related to the characteristics of “entry” and “exit” in the educational system</a:t>
            </a:r>
            <a:endParaRPr lang="ru-RU" sz="2000" dirty="0">
              <a:solidFill>
                <a:schemeClr val="tx1"/>
              </a:solidFill>
              <a:latin typeface="Times New Roman" panose="02020603050405020304" pitchFamily="18" charset="0"/>
              <a:cs typeface="Times New Roman" panose="02020603050405020304" pitchFamily="18" charset="0"/>
            </a:endParaRPr>
          </a:p>
        </p:txBody>
      </p:sp>
      <p:sp>
        <p:nvSpPr>
          <p:cNvPr id="5" name="Прямоугольник: багетная рамка 4">
            <a:extLst>
              <a:ext uri="{FF2B5EF4-FFF2-40B4-BE49-F238E27FC236}">
                <a16:creationId xmlns:a16="http://schemas.microsoft.com/office/drawing/2014/main" id="{7308BA8F-8A45-4415-AF9B-0BCE0264F52C}"/>
              </a:ext>
            </a:extLst>
          </p:cNvPr>
          <p:cNvSpPr/>
          <p:nvPr/>
        </p:nvSpPr>
        <p:spPr>
          <a:xfrm>
            <a:off x="4733149" y="2630556"/>
            <a:ext cx="3045877" cy="3352800"/>
          </a:xfrm>
          <a:prstGeom prst="bevel">
            <a:avLst>
              <a:gd name="adj" fmla="val 6165"/>
            </a:avLst>
          </a:prstGeom>
          <a:solidFill>
            <a:schemeClr val="accent3">
              <a:lumMod val="40000"/>
              <a:lumOff val="60000"/>
            </a:schemeClr>
          </a:solidFill>
          <a:ln>
            <a:solidFill>
              <a:schemeClr val="bg2">
                <a:lumMod val="50000"/>
              </a:schemeClr>
            </a:solidFill>
          </a:ln>
          <a:effectLst>
            <a:glow rad="139700">
              <a:schemeClr val="accent1">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2000" u="sng" dirty="0">
                <a:solidFill>
                  <a:schemeClr val="tx1"/>
                </a:solidFill>
                <a:latin typeface="Times New Roman" panose="02020603050405020304" pitchFamily="18" charset="0"/>
                <a:cs typeface="Times New Roman" panose="02020603050405020304" pitchFamily="18" charset="0"/>
              </a:rPr>
              <a:t>Relativistic approach</a:t>
            </a:r>
            <a:r>
              <a:rPr lang="uk-UA" sz="2000" u="sng" dirty="0">
                <a:solidFill>
                  <a:schemeClr val="tx1"/>
                </a:solidFill>
                <a:latin typeface="Times New Roman" panose="02020603050405020304" pitchFamily="18" charset="0"/>
                <a:cs typeface="Times New Roman" panose="02020603050405020304" pitchFamily="18" charset="0"/>
              </a:rPr>
              <a:t> :</a:t>
            </a:r>
            <a:endParaRPr lang="en-US" sz="2000" u="sng" dirty="0">
              <a:solidFill>
                <a:schemeClr val="tx1"/>
              </a:solidFill>
              <a:latin typeface="Times New Roman" panose="02020603050405020304" pitchFamily="18" charset="0"/>
              <a:cs typeface="Times New Roman" panose="02020603050405020304" pitchFamily="18" charset="0"/>
            </a:endParaRPr>
          </a:p>
          <a:p>
            <a:pPr algn="ctr"/>
            <a:r>
              <a:rPr lang="en-US" sz="2000" dirty="0">
                <a:solidFill>
                  <a:schemeClr val="tx1"/>
                </a:solidFill>
                <a:latin typeface="Times New Roman" panose="02020603050405020304" pitchFamily="18" charset="0"/>
                <a:cs typeface="Times New Roman" panose="02020603050405020304" pitchFamily="18" charset="0"/>
              </a:rPr>
              <a:t>the absence of absolute criteria for evaluation of the educational process</a:t>
            </a:r>
            <a:endParaRPr lang="ru-RU" sz="2000" dirty="0">
              <a:solidFill>
                <a:schemeClr val="tx1"/>
              </a:solidFill>
              <a:latin typeface="Times New Roman" panose="02020603050405020304" pitchFamily="18" charset="0"/>
              <a:cs typeface="Times New Roman" panose="02020603050405020304" pitchFamily="18" charset="0"/>
            </a:endParaRPr>
          </a:p>
        </p:txBody>
      </p:sp>
      <p:sp>
        <p:nvSpPr>
          <p:cNvPr id="6" name="Прямоугольник: багетная рамка 5">
            <a:extLst>
              <a:ext uri="{FF2B5EF4-FFF2-40B4-BE49-F238E27FC236}">
                <a16:creationId xmlns:a16="http://schemas.microsoft.com/office/drawing/2014/main" id="{969E1475-57C0-41C6-9069-411517D6BF5A}"/>
              </a:ext>
            </a:extLst>
          </p:cNvPr>
          <p:cNvSpPr/>
          <p:nvPr/>
        </p:nvSpPr>
        <p:spPr>
          <a:xfrm>
            <a:off x="8909707" y="2630556"/>
            <a:ext cx="3045877" cy="3352800"/>
          </a:xfrm>
          <a:prstGeom prst="bevel">
            <a:avLst>
              <a:gd name="adj" fmla="val 6165"/>
            </a:avLst>
          </a:prstGeom>
          <a:solidFill>
            <a:schemeClr val="accent3">
              <a:lumMod val="40000"/>
              <a:lumOff val="60000"/>
            </a:schemeClr>
          </a:solidFill>
          <a:ln>
            <a:solidFill>
              <a:schemeClr val="bg2">
                <a:lumMod val="50000"/>
              </a:schemeClr>
            </a:solidFill>
          </a:ln>
          <a:effectLst>
            <a:glow rad="139700">
              <a:schemeClr val="accent1">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2000" u="sng" dirty="0">
                <a:solidFill>
                  <a:schemeClr val="tx1"/>
                </a:solidFill>
                <a:latin typeface="Times New Roman" panose="02020603050405020304" pitchFamily="18" charset="0"/>
                <a:cs typeface="Times New Roman" panose="02020603050405020304" pitchFamily="18" charset="0"/>
              </a:rPr>
              <a:t>Development concept</a:t>
            </a:r>
            <a:r>
              <a:rPr lang="uk-UA" sz="2000" u="sng" dirty="0">
                <a:solidFill>
                  <a:schemeClr val="tx1"/>
                </a:solidFill>
                <a:latin typeface="Times New Roman" panose="02020603050405020304" pitchFamily="18" charset="0"/>
                <a:cs typeface="Times New Roman" panose="02020603050405020304" pitchFamily="18" charset="0"/>
              </a:rPr>
              <a:t> :</a:t>
            </a:r>
            <a:endParaRPr lang="en-US" sz="2000" u="sng" dirty="0">
              <a:solidFill>
                <a:schemeClr val="tx1"/>
              </a:solidFill>
              <a:latin typeface="Times New Roman" panose="02020603050405020304" pitchFamily="18" charset="0"/>
              <a:cs typeface="Times New Roman" panose="02020603050405020304" pitchFamily="18" charset="0"/>
            </a:endParaRPr>
          </a:p>
          <a:p>
            <a:pPr algn="ctr"/>
            <a:r>
              <a:rPr lang="en-US" sz="2000" dirty="0">
                <a:solidFill>
                  <a:schemeClr val="tx1"/>
                </a:solidFill>
                <a:latin typeface="Times New Roman" panose="02020603050405020304" pitchFamily="18" charset="0"/>
                <a:cs typeface="Times New Roman" panose="02020603050405020304" pitchFamily="18" charset="0"/>
              </a:rPr>
              <a:t>development of an educational institution is a key position of quality assurance in higher education</a:t>
            </a:r>
            <a:endParaRPr lang="ru-RU" sz="2000" dirty="0">
              <a:solidFill>
                <a:schemeClr val="tx1"/>
              </a:solidFill>
              <a:latin typeface="Times New Roman" panose="02020603050405020304" pitchFamily="18" charset="0"/>
              <a:cs typeface="Times New Roman" panose="02020603050405020304" pitchFamily="18" charset="0"/>
            </a:endParaRPr>
          </a:p>
        </p:txBody>
      </p:sp>
      <p:sp>
        <p:nvSpPr>
          <p:cNvPr id="7" name="Блок-схема: альтернативный процесс 6">
            <a:extLst>
              <a:ext uri="{FF2B5EF4-FFF2-40B4-BE49-F238E27FC236}">
                <a16:creationId xmlns:a16="http://schemas.microsoft.com/office/drawing/2014/main" id="{16693F73-BAA8-42F4-9F92-F80FBB84A43F}"/>
              </a:ext>
            </a:extLst>
          </p:cNvPr>
          <p:cNvSpPr/>
          <p:nvPr/>
        </p:nvSpPr>
        <p:spPr>
          <a:xfrm>
            <a:off x="1903811" y="6153976"/>
            <a:ext cx="4386471" cy="642730"/>
          </a:xfrm>
          <a:prstGeom prst="flowChartAlternateProcess">
            <a:avLst/>
          </a:prstGeom>
          <a:solidFill>
            <a:schemeClr val="accent3">
              <a:lumMod val="40000"/>
              <a:lumOff val="60000"/>
            </a:schemeClr>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latin typeface="Times New Roman" panose="02020603050405020304" pitchFamily="18" charset="0"/>
                <a:cs typeface="Times New Roman" panose="02020603050405020304" pitchFamily="18" charset="0"/>
              </a:rPr>
              <a:t>The past time in work of an educational institution</a:t>
            </a:r>
            <a:endParaRPr lang="ru-RU" dirty="0">
              <a:solidFill>
                <a:schemeClr val="tx1"/>
              </a:solidFill>
              <a:latin typeface="Times New Roman" panose="02020603050405020304" pitchFamily="18" charset="0"/>
              <a:cs typeface="Times New Roman" panose="02020603050405020304" pitchFamily="18" charset="0"/>
            </a:endParaRPr>
          </a:p>
        </p:txBody>
      </p:sp>
      <p:cxnSp>
        <p:nvCxnSpPr>
          <p:cNvPr id="9" name="Соединитель: изогнутый 8">
            <a:extLst>
              <a:ext uri="{FF2B5EF4-FFF2-40B4-BE49-F238E27FC236}">
                <a16:creationId xmlns:a16="http://schemas.microsoft.com/office/drawing/2014/main" id="{F6C85EDB-9568-4B78-AB04-63370EA6F240}"/>
              </a:ext>
            </a:extLst>
          </p:cNvPr>
          <p:cNvCxnSpPr>
            <a:cxnSpLocks/>
            <a:stCxn id="4" idx="2"/>
            <a:endCxn id="7" idx="1"/>
          </p:cNvCxnSpPr>
          <p:nvPr/>
        </p:nvCxnSpPr>
        <p:spPr>
          <a:xfrm rot="5400000">
            <a:off x="1745679" y="6141489"/>
            <a:ext cx="491985" cy="175719"/>
          </a:xfrm>
          <a:prstGeom prst="curvedConnector4">
            <a:avLst>
              <a:gd name="adj1" fmla="val 17340"/>
              <a:gd name="adj2" fmla="val 230094"/>
            </a:avLst>
          </a:prstGeom>
          <a:ln w="38100">
            <a:solidFill>
              <a:schemeClr val="bg2">
                <a:lumMod val="50000"/>
              </a:schemeClr>
            </a:solidFill>
            <a:tailEnd type="triangle"/>
          </a:ln>
          <a:effectLst>
            <a:glow rad="228600">
              <a:schemeClr val="accent1">
                <a:satMod val="175000"/>
                <a:alpha val="40000"/>
              </a:schemeClr>
            </a:glow>
          </a:effectLst>
        </p:spPr>
        <p:style>
          <a:lnRef idx="1">
            <a:schemeClr val="accent1"/>
          </a:lnRef>
          <a:fillRef idx="0">
            <a:schemeClr val="accent1"/>
          </a:fillRef>
          <a:effectRef idx="0">
            <a:schemeClr val="accent1"/>
          </a:effectRef>
          <a:fontRef idx="minor">
            <a:schemeClr val="tx1"/>
          </a:fontRef>
        </p:style>
      </p:cxnSp>
      <p:cxnSp>
        <p:nvCxnSpPr>
          <p:cNvPr id="11" name="Соединитель: изогнутый 10">
            <a:extLst>
              <a:ext uri="{FF2B5EF4-FFF2-40B4-BE49-F238E27FC236}">
                <a16:creationId xmlns:a16="http://schemas.microsoft.com/office/drawing/2014/main" id="{C627F495-2F8B-4BD6-B509-23DB5D7E62CE}"/>
              </a:ext>
            </a:extLst>
          </p:cNvPr>
          <p:cNvCxnSpPr>
            <a:cxnSpLocks/>
            <a:stCxn id="5" idx="2"/>
            <a:endCxn id="7" idx="3"/>
          </p:cNvCxnSpPr>
          <p:nvPr/>
        </p:nvCxnSpPr>
        <p:spPr>
          <a:xfrm rot="16200000" flipH="1">
            <a:off x="6027193" y="6212251"/>
            <a:ext cx="491985" cy="34194"/>
          </a:xfrm>
          <a:prstGeom prst="curvedConnector4">
            <a:avLst>
              <a:gd name="adj1" fmla="val 20034"/>
              <a:gd name="adj2" fmla="val 742943"/>
            </a:avLst>
          </a:prstGeom>
          <a:ln w="38100">
            <a:solidFill>
              <a:schemeClr val="bg2">
                <a:lumMod val="50000"/>
              </a:schemeClr>
            </a:solidFill>
            <a:tailEnd type="triangle"/>
          </a:ln>
          <a:effectLst>
            <a:glow rad="228600">
              <a:schemeClr val="accent1">
                <a:satMod val="175000"/>
                <a:alpha val="40000"/>
              </a:schemeClr>
            </a:glow>
          </a:effectLst>
        </p:spPr>
        <p:style>
          <a:lnRef idx="1">
            <a:schemeClr val="accent1"/>
          </a:lnRef>
          <a:fillRef idx="0">
            <a:schemeClr val="accent1"/>
          </a:fillRef>
          <a:effectRef idx="0">
            <a:schemeClr val="accent1"/>
          </a:effectRef>
          <a:fontRef idx="minor">
            <a:schemeClr val="tx1"/>
          </a:fontRef>
        </p:style>
      </p:cxnSp>
      <p:sp>
        <p:nvSpPr>
          <p:cNvPr id="18" name="Блок-схема: альтернативный процесс 17">
            <a:extLst>
              <a:ext uri="{FF2B5EF4-FFF2-40B4-BE49-F238E27FC236}">
                <a16:creationId xmlns:a16="http://schemas.microsoft.com/office/drawing/2014/main" id="{E38320C5-2194-4CAB-8240-4957EBC832AC}"/>
              </a:ext>
            </a:extLst>
          </p:cNvPr>
          <p:cNvSpPr/>
          <p:nvPr/>
        </p:nvSpPr>
        <p:spPr>
          <a:xfrm>
            <a:off x="7203622" y="6153976"/>
            <a:ext cx="4850574" cy="642730"/>
          </a:xfrm>
          <a:prstGeom prst="flowChartAlternateProcess">
            <a:avLst/>
          </a:prstGeom>
          <a:solidFill>
            <a:schemeClr val="accent3">
              <a:lumMod val="40000"/>
              <a:lumOff val="60000"/>
            </a:schemeClr>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latin typeface="Times New Roman" panose="02020603050405020304" pitchFamily="18" charset="0"/>
                <a:cs typeface="Times New Roman" panose="02020603050405020304" pitchFamily="18" charset="0"/>
              </a:rPr>
              <a:t>Improving the quality of the educational process in the current period of time has creative nature</a:t>
            </a:r>
            <a:endParaRPr lang="ru-RU" dirty="0">
              <a:solidFill>
                <a:schemeClr val="tx1"/>
              </a:solidFill>
              <a:latin typeface="Times New Roman" panose="02020603050405020304" pitchFamily="18" charset="0"/>
              <a:cs typeface="Times New Roman" panose="02020603050405020304" pitchFamily="18" charset="0"/>
            </a:endParaRPr>
          </a:p>
        </p:txBody>
      </p:sp>
      <p:cxnSp>
        <p:nvCxnSpPr>
          <p:cNvPr id="20" name="Соединитель: изогнутый 19">
            <a:extLst>
              <a:ext uri="{FF2B5EF4-FFF2-40B4-BE49-F238E27FC236}">
                <a16:creationId xmlns:a16="http://schemas.microsoft.com/office/drawing/2014/main" id="{D07D0D06-0722-404E-9314-520E5A0766B7}"/>
              </a:ext>
            </a:extLst>
          </p:cNvPr>
          <p:cNvCxnSpPr>
            <a:cxnSpLocks/>
            <a:stCxn id="6" idx="4"/>
          </p:cNvCxnSpPr>
          <p:nvPr/>
        </p:nvCxnSpPr>
        <p:spPr>
          <a:xfrm rot="10800000" flipV="1">
            <a:off x="8189843" y="4306956"/>
            <a:ext cx="719864" cy="1847020"/>
          </a:xfrm>
          <a:prstGeom prst="curvedConnector2">
            <a:avLst/>
          </a:prstGeom>
          <a:ln w="38100">
            <a:solidFill>
              <a:schemeClr val="bg2">
                <a:lumMod val="50000"/>
              </a:schemeClr>
            </a:solidFill>
            <a:tailEnd type="triangle"/>
          </a:ln>
          <a:effectLst>
            <a:glow rad="228600">
              <a:schemeClr val="accent1">
                <a:satMod val="175000"/>
                <a:alpha val="40000"/>
              </a:schemeClr>
            </a:glow>
          </a:effectLst>
        </p:spPr>
        <p:style>
          <a:lnRef idx="1">
            <a:schemeClr val="accent1"/>
          </a:lnRef>
          <a:fillRef idx="0">
            <a:schemeClr val="accent1"/>
          </a:fillRef>
          <a:effectRef idx="0">
            <a:schemeClr val="accent1"/>
          </a:effectRef>
          <a:fontRef idx="minor">
            <a:schemeClr val="tx1"/>
          </a:fontRef>
        </p:style>
      </p:cxnSp>
      <p:pic>
        <p:nvPicPr>
          <p:cNvPr id="22" name="Picture 2">
            <a:extLst>
              <a:ext uri="{FF2B5EF4-FFF2-40B4-BE49-F238E27FC236}">
                <a16:creationId xmlns:a16="http://schemas.microsoft.com/office/drawing/2014/main" id="{9F778F17-DA23-4E00-9EAD-3A74193D63A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b="50000"/>
          <a:stretch>
            <a:fillRect/>
          </a:stretch>
        </p:blipFill>
        <p:spPr bwMode="auto">
          <a:xfrm>
            <a:off x="10533062" y="0"/>
            <a:ext cx="1658938" cy="1057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919084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1008671-4C67-4913-88B3-50299D9E7DCC}"/>
              </a:ext>
            </a:extLst>
          </p:cNvPr>
          <p:cNvSpPr>
            <a:spLocks noGrp="1"/>
          </p:cNvSpPr>
          <p:nvPr>
            <p:ph type="title"/>
          </p:nvPr>
        </p:nvSpPr>
        <p:spPr>
          <a:xfrm>
            <a:off x="1168054" y="227974"/>
            <a:ext cx="8454020" cy="1175167"/>
          </a:xfrm>
        </p:spPr>
        <p:txBody>
          <a:bodyPr/>
          <a:lstStyle/>
          <a:p>
            <a:pPr algn="ctr"/>
            <a:r>
              <a:rPr lang="ru-RU" b="0" u="sng" dirty="0">
                <a:solidFill>
                  <a:schemeClr val="tx1"/>
                </a:solidFill>
                <a:latin typeface="Times New Roman" panose="02020603050405020304" pitchFamily="18" charset="0"/>
                <a:cs typeface="Times New Roman" panose="02020603050405020304" pitchFamily="18" charset="0"/>
              </a:rPr>
              <a:t>«</a:t>
            </a:r>
            <a:r>
              <a:rPr lang="en-US" b="0" u="sng" dirty="0">
                <a:solidFill>
                  <a:schemeClr val="tx1"/>
                </a:solidFill>
                <a:latin typeface="Times New Roman" panose="02020603050405020304" pitchFamily="18" charset="0"/>
                <a:cs typeface="Times New Roman" panose="02020603050405020304" pitchFamily="18" charset="0"/>
              </a:rPr>
              <a:t>Quality of higher education</a:t>
            </a:r>
            <a:r>
              <a:rPr lang="ru-RU" b="0" u="sng" dirty="0">
                <a:solidFill>
                  <a:schemeClr val="tx1"/>
                </a:solidFill>
                <a:latin typeface="Times New Roman" panose="02020603050405020304" pitchFamily="18" charset="0"/>
                <a:cs typeface="Times New Roman" panose="02020603050405020304" pitchFamily="18" charset="0"/>
              </a:rPr>
              <a:t>»</a:t>
            </a:r>
            <a:r>
              <a:rPr lang="en-US" b="0" u="sng" dirty="0">
                <a:solidFill>
                  <a:schemeClr val="tx1"/>
                </a:solidFill>
                <a:latin typeface="Times New Roman" panose="02020603050405020304" pitchFamily="18" charset="0"/>
                <a:cs typeface="Times New Roman" panose="02020603050405020304" pitchFamily="18" charset="0"/>
              </a:rPr>
              <a:t> in contemporary scientific discourse</a:t>
            </a:r>
            <a:endParaRPr lang="ru-RU" b="0" u="sng" dirty="0">
              <a:solidFill>
                <a:schemeClr val="tx1"/>
              </a:solidFill>
              <a:latin typeface="Times New Roman" panose="02020603050405020304" pitchFamily="18" charset="0"/>
              <a:cs typeface="Times New Roman" panose="02020603050405020304" pitchFamily="18" charset="0"/>
            </a:endParaRPr>
          </a:p>
        </p:txBody>
      </p:sp>
      <p:pic>
        <p:nvPicPr>
          <p:cNvPr id="3" name="Picture 2">
            <a:extLst>
              <a:ext uri="{FF2B5EF4-FFF2-40B4-BE49-F238E27FC236}">
                <a16:creationId xmlns:a16="http://schemas.microsoft.com/office/drawing/2014/main" id="{DE31207B-0DF3-435C-831A-DFF0A99DCF5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b="50000"/>
          <a:stretch>
            <a:fillRect/>
          </a:stretch>
        </p:blipFill>
        <p:spPr bwMode="auto">
          <a:xfrm>
            <a:off x="10533062" y="0"/>
            <a:ext cx="1658938" cy="1057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Прямоугольник: скругленные углы 3">
            <a:extLst>
              <a:ext uri="{FF2B5EF4-FFF2-40B4-BE49-F238E27FC236}">
                <a16:creationId xmlns:a16="http://schemas.microsoft.com/office/drawing/2014/main" id="{CD9AF68D-0C80-4198-95D3-2955555BF87B}"/>
              </a:ext>
            </a:extLst>
          </p:cNvPr>
          <p:cNvSpPr/>
          <p:nvPr/>
        </p:nvSpPr>
        <p:spPr>
          <a:xfrm>
            <a:off x="832513" y="2579427"/>
            <a:ext cx="2169994" cy="1050877"/>
          </a:xfrm>
          <a:prstGeom prst="roundRect">
            <a:avLst>
              <a:gd name="adj" fmla="val 27057"/>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1"/>
                </a:solidFill>
                <a:latin typeface="Times New Roman" panose="02020603050405020304" pitchFamily="18" charset="0"/>
                <a:cs typeface="Times New Roman" panose="02020603050405020304" pitchFamily="18" charset="0"/>
              </a:rPr>
              <a:t>Williams Harris</a:t>
            </a:r>
            <a:endParaRPr lang="ru-RU" sz="2000" dirty="0">
              <a:solidFill>
                <a:schemeClr val="tx1"/>
              </a:solidFill>
              <a:latin typeface="Times New Roman" panose="02020603050405020304" pitchFamily="18" charset="0"/>
              <a:cs typeface="Times New Roman" panose="02020603050405020304" pitchFamily="18" charset="0"/>
            </a:endParaRPr>
          </a:p>
        </p:txBody>
      </p:sp>
      <p:sp>
        <p:nvSpPr>
          <p:cNvPr id="5" name="Свиток: вертикальный 4">
            <a:extLst>
              <a:ext uri="{FF2B5EF4-FFF2-40B4-BE49-F238E27FC236}">
                <a16:creationId xmlns:a16="http://schemas.microsoft.com/office/drawing/2014/main" id="{9E9F9BF9-A2F8-484E-9434-AA15C726D854}"/>
              </a:ext>
            </a:extLst>
          </p:cNvPr>
          <p:cNvSpPr/>
          <p:nvPr/>
        </p:nvSpPr>
        <p:spPr>
          <a:xfrm>
            <a:off x="5163403" y="2210938"/>
            <a:ext cx="6196084" cy="3821373"/>
          </a:xfrm>
          <a:prstGeom prst="verticalScroll">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1"/>
                </a:solidFill>
                <a:latin typeface="Times New Roman" panose="02020603050405020304" pitchFamily="18" charset="0"/>
                <a:cs typeface="Times New Roman" panose="02020603050405020304" pitchFamily="18" charset="0"/>
              </a:rPr>
              <a:t>Assessment of the quality of the educational process is a collective and multifactorial process, the purpose of which is not only the assessment itself but also monitoring the compliance with the standards system, tracking changes and news; it should be obvious and based on real phenomena and facts relating to specific higher education institutions.</a:t>
            </a:r>
            <a:endParaRPr lang="ru-RU" sz="2000" dirty="0">
              <a:solidFill>
                <a:schemeClr val="tx1"/>
              </a:solidFill>
              <a:latin typeface="Times New Roman" panose="02020603050405020304" pitchFamily="18" charset="0"/>
              <a:cs typeface="Times New Roman" panose="02020603050405020304" pitchFamily="18" charset="0"/>
            </a:endParaRPr>
          </a:p>
        </p:txBody>
      </p:sp>
      <p:cxnSp>
        <p:nvCxnSpPr>
          <p:cNvPr id="18" name="Прямая со стрелкой 17">
            <a:extLst>
              <a:ext uri="{FF2B5EF4-FFF2-40B4-BE49-F238E27FC236}">
                <a16:creationId xmlns:a16="http://schemas.microsoft.com/office/drawing/2014/main" id="{41F9F412-4971-47D0-8742-6C9AD45BE7F0}"/>
              </a:ext>
            </a:extLst>
          </p:cNvPr>
          <p:cNvCxnSpPr>
            <a:cxnSpLocks/>
            <a:stCxn id="4" idx="3"/>
            <a:endCxn id="5" idx="1"/>
          </p:cNvCxnSpPr>
          <p:nvPr/>
        </p:nvCxnSpPr>
        <p:spPr>
          <a:xfrm>
            <a:off x="3002507" y="3104866"/>
            <a:ext cx="2638568" cy="1016759"/>
          </a:xfrm>
          <a:prstGeom prst="straightConnector1">
            <a:avLst/>
          </a:prstGeom>
          <a:ln w="38100">
            <a:solidFill>
              <a:schemeClr val="accent1">
                <a:lumMod val="50000"/>
              </a:schemeClr>
            </a:solidFill>
            <a:tailEnd type="triangle"/>
          </a:ln>
          <a:effectLst>
            <a:glow rad="228600">
              <a:schemeClr val="accent5">
                <a:satMod val="175000"/>
                <a:alpha val="40000"/>
              </a:schemeClr>
            </a:glow>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181137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1008671-4C67-4913-88B3-50299D9E7DCC}"/>
              </a:ext>
            </a:extLst>
          </p:cNvPr>
          <p:cNvSpPr>
            <a:spLocks noGrp="1"/>
          </p:cNvSpPr>
          <p:nvPr>
            <p:ph type="title"/>
          </p:nvPr>
        </p:nvSpPr>
        <p:spPr>
          <a:xfrm>
            <a:off x="1154607" y="185467"/>
            <a:ext cx="8454020" cy="1175167"/>
          </a:xfrm>
        </p:spPr>
        <p:txBody>
          <a:bodyPr/>
          <a:lstStyle/>
          <a:p>
            <a:pPr algn="ctr"/>
            <a:r>
              <a:rPr lang="ru-RU" b="0" u="sng" dirty="0">
                <a:solidFill>
                  <a:prstClr val="black"/>
                </a:solidFill>
                <a:latin typeface="Times New Roman" panose="02020603050405020304" pitchFamily="18" charset="0"/>
                <a:cs typeface="Times New Roman" panose="02020603050405020304" pitchFamily="18" charset="0"/>
              </a:rPr>
              <a:t>«</a:t>
            </a:r>
            <a:r>
              <a:rPr lang="en-US" b="0" u="sng" dirty="0">
                <a:solidFill>
                  <a:prstClr val="black"/>
                </a:solidFill>
                <a:latin typeface="Times New Roman" panose="02020603050405020304" pitchFamily="18" charset="0"/>
                <a:cs typeface="Times New Roman" panose="02020603050405020304" pitchFamily="18" charset="0"/>
              </a:rPr>
              <a:t>Quality of higher education</a:t>
            </a:r>
            <a:r>
              <a:rPr lang="ru-RU" b="0" u="sng" dirty="0">
                <a:solidFill>
                  <a:prstClr val="black"/>
                </a:solidFill>
                <a:latin typeface="Times New Roman" panose="02020603050405020304" pitchFamily="18" charset="0"/>
                <a:cs typeface="Times New Roman" panose="02020603050405020304" pitchFamily="18" charset="0"/>
              </a:rPr>
              <a:t>»</a:t>
            </a:r>
            <a:r>
              <a:rPr lang="en-US" b="0" u="sng" dirty="0">
                <a:solidFill>
                  <a:prstClr val="black"/>
                </a:solidFill>
                <a:latin typeface="Times New Roman" panose="02020603050405020304" pitchFamily="18" charset="0"/>
                <a:cs typeface="Times New Roman" panose="02020603050405020304" pitchFamily="18" charset="0"/>
              </a:rPr>
              <a:t> in contemporary scientific discourse</a:t>
            </a:r>
            <a:endParaRPr lang="ru-RU" b="0" u="sng" dirty="0">
              <a:solidFill>
                <a:schemeClr val="tx1"/>
              </a:solidFill>
              <a:latin typeface="Times New Roman" panose="02020603050405020304" pitchFamily="18" charset="0"/>
              <a:cs typeface="Times New Roman" panose="02020603050405020304" pitchFamily="18" charset="0"/>
            </a:endParaRPr>
          </a:p>
        </p:txBody>
      </p:sp>
      <p:pic>
        <p:nvPicPr>
          <p:cNvPr id="3" name="Picture 2">
            <a:extLst>
              <a:ext uri="{FF2B5EF4-FFF2-40B4-BE49-F238E27FC236}">
                <a16:creationId xmlns:a16="http://schemas.microsoft.com/office/drawing/2014/main" id="{DE31207B-0DF3-435C-831A-DFF0A99DCF5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b="50000"/>
          <a:stretch>
            <a:fillRect/>
          </a:stretch>
        </p:blipFill>
        <p:spPr bwMode="auto">
          <a:xfrm>
            <a:off x="10533062" y="0"/>
            <a:ext cx="1658938" cy="1057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Прямоугольник: скругленные углы 3">
            <a:extLst>
              <a:ext uri="{FF2B5EF4-FFF2-40B4-BE49-F238E27FC236}">
                <a16:creationId xmlns:a16="http://schemas.microsoft.com/office/drawing/2014/main" id="{CD9AF68D-0C80-4198-95D3-2955555BF87B}"/>
              </a:ext>
            </a:extLst>
          </p:cNvPr>
          <p:cNvSpPr/>
          <p:nvPr/>
        </p:nvSpPr>
        <p:spPr>
          <a:xfrm>
            <a:off x="832513" y="2579427"/>
            <a:ext cx="2169994" cy="1050877"/>
          </a:xfrm>
          <a:prstGeom prst="roundRect">
            <a:avLst>
              <a:gd name="adj" fmla="val 27057"/>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1"/>
                </a:solidFill>
                <a:latin typeface="Times New Roman" panose="02020603050405020304" pitchFamily="18" charset="0"/>
                <a:cs typeface="Times New Roman" panose="02020603050405020304" pitchFamily="18" charset="0"/>
              </a:rPr>
              <a:t>P. </a:t>
            </a:r>
            <a:r>
              <a:rPr lang="en-US" sz="2000" dirty="0" err="1">
                <a:solidFill>
                  <a:schemeClr val="tx1"/>
                </a:solidFill>
                <a:latin typeface="Times New Roman" panose="02020603050405020304" pitchFamily="18" charset="0"/>
                <a:cs typeface="Times New Roman" panose="02020603050405020304" pitchFamily="18" charset="0"/>
              </a:rPr>
              <a:t>Jacobsson</a:t>
            </a:r>
            <a:endParaRPr lang="ru-RU" sz="2000" dirty="0">
              <a:solidFill>
                <a:schemeClr val="tx1"/>
              </a:solidFill>
              <a:latin typeface="Times New Roman" panose="02020603050405020304" pitchFamily="18" charset="0"/>
              <a:cs typeface="Times New Roman" panose="02020603050405020304" pitchFamily="18" charset="0"/>
            </a:endParaRPr>
          </a:p>
        </p:txBody>
      </p:sp>
      <p:sp>
        <p:nvSpPr>
          <p:cNvPr id="5" name="Свиток: вертикальный 4">
            <a:extLst>
              <a:ext uri="{FF2B5EF4-FFF2-40B4-BE49-F238E27FC236}">
                <a16:creationId xmlns:a16="http://schemas.microsoft.com/office/drawing/2014/main" id="{9E9F9BF9-A2F8-484E-9434-AA15C726D854}"/>
              </a:ext>
            </a:extLst>
          </p:cNvPr>
          <p:cNvSpPr/>
          <p:nvPr/>
        </p:nvSpPr>
        <p:spPr>
          <a:xfrm>
            <a:off x="5166447" y="2210937"/>
            <a:ext cx="6196084" cy="3821373"/>
          </a:xfrm>
          <a:prstGeom prst="verticalScroll">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1"/>
                </a:solidFill>
                <a:latin typeface="Times New Roman" panose="02020603050405020304" pitchFamily="18" charset="0"/>
                <a:cs typeface="Times New Roman" panose="02020603050405020304" pitchFamily="18" charset="0"/>
              </a:rPr>
              <a:t>Different approaches to determination of quality are based on ideas such as customer satisfaction, usability and good level.</a:t>
            </a:r>
          </a:p>
          <a:p>
            <a:pPr algn="ctr"/>
            <a:r>
              <a:rPr lang="en-US" sz="2000" dirty="0">
                <a:solidFill>
                  <a:schemeClr val="tx1"/>
                </a:solidFill>
                <a:latin typeface="Times New Roman" panose="02020603050405020304" pitchFamily="18" charset="0"/>
                <a:cs typeface="Times New Roman" panose="02020603050405020304" pitchFamily="18" charset="0"/>
              </a:rPr>
              <a:t>The main areas :</a:t>
            </a:r>
          </a:p>
          <a:p>
            <a:pPr marL="342900" indent="-342900" algn="ctr">
              <a:buFont typeface="Wingdings" panose="05000000000000000000" pitchFamily="2" charset="2"/>
              <a:buChar char="§"/>
            </a:pPr>
            <a:r>
              <a:rPr lang="en-US" sz="2000" dirty="0">
                <a:solidFill>
                  <a:schemeClr val="tx1"/>
                </a:solidFill>
                <a:latin typeface="Times New Roman" panose="02020603050405020304" pitchFamily="18" charset="0"/>
                <a:cs typeface="Times New Roman" panose="02020603050405020304" pitchFamily="18" charset="0"/>
              </a:rPr>
              <a:t>quality of entrants;</a:t>
            </a:r>
          </a:p>
          <a:p>
            <a:pPr marL="342900" indent="-342900" algn="ctr">
              <a:buFont typeface="Wingdings" panose="05000000000000000000" pitchFamily="2" charset="2"/>
              <a:buChar char="§"/>
            </a:pPr>
            <a:r>
              <a:rPr lang="en-US" sz="2000" dirty="0">
                <a:solidFill>
                  <a:schemeClr val="tx1"/>
                </a:solidFill>
                <a:latin typeface="Times New Roman" panose="02020603050405020304" pitchFamily="18" charset="0"/>
                <a:cs typeface="Times New Roman" panose="02020603050405020304" pitchFamily="18" charset="0"/>
              </a:rPr>
              <a:t>quality of the learning process;</a:t>
            </a:r>
          </a:p>
          <a:p>
            <a:pPr marL="342900" indent="-342900" algn="ctr">
              <a:buFont typeface="Wingdings" panose="05000000000000000000" pitchFamily="2" charset="2"/>
              <a:buChar char="§"/>
            </a:pPr>
            <a:r>
              <a:rPr lang="en-US" sz="2000" dirty="0">
                <a:solidFill>
                  <a:schemeClr val="tx1"/>
                </a:solidFill>
                <a:latin typeface="Times New Roman" panose="02020603050405020304" pitchFamily="18" charset="0"/>
                <a:cs typeface="Times New Roman" panose="02020603050405020304" pitchFamily="18" charset="0"/>
              </a:rPr>
              <a:t>quality of exams;</a:t>
            </a:r>
          </a:p>
          <a:p>
            <a:pPr marL="342900" indent="-342900" algn="ctr">
              <a:buFont typeface="Wingdings" panose="05000000000000000000" pitchFamily="2" charset="2"/>
              <a:buChar char="§"/>
            </a:pPr>
            <a:r>
              <a:rPr lang="en-US" sz="2000" dirty="0">
                <a:solidFill>
                  <a:schemeClr val="tx1"/>
                </a:solidFill>
                <a:latin typeface="Times New Roman" panose="02020603050405020304" pitchFamily="18" charset="0"/>
                <a:cs typeface="Times New Roman" panose="02020603050405020304" pitchFamily="18" charset="0"/>
              </a:rPr>
              <a:t>quality and level of funding in education</a:t>
            </a:r>
            <a:endParaRPr lang="ru-RU" sz="2000" dirty="0">
              <a:solidFill>
                <a:schemeClr val="tx1"/>
              </a:solidFill>
              <a:latin typeface="Times New Roman" panose="02020603050405020304" pitchFamily="18" charset="0"/>
              <a:cs typeface="Times New Roman" panose="02020603050405020304" pitchFamily="18" charset="0"/>
            </a:endParaRPr>
          </a:p>
        </p:txBody>
      </p:sp>
      <p:cxnSp>
        <p:nvCxnSpPr>
          <p:cNvPr id="18" name="Прямая со стрелкой 17">
            <a:extLst>
              <a:ext uri="{FF2B5EF4-FFF2-40B4-BE49-F238E27FC236}">
                <a16:creationId xmlns:a16="http://schemas.microsoft.com/office/drawing/2014/main" id="{41F9F412-4971-47D0-8742-6C9AD45BE7F0}"/>
              </a:ext>
            </a:extLst>
          </p:cNvPr>
          <p:cNvCxnSpPr>
            <a:cxnSpLocks/>
            <a:stCxn id="4" idx="3"/>
            <a:endCxn id="5" idx="1"/>
          </p:cNvCxnSpPr>
          <p:nvPr/>
        </p:nvCxnSpPr>
        <p:spPr>
          <a:xfrm>
            <a:off x="3002507" y="3104866"/>
            <a:ext cx="2641612" cy="1016758"/>
          </a:xfrm>
          <a:prstGeom prst="straightConnector1">
            <a:avLst/>
          </a:prstGeom>
          <a:ln w="38100">
            <a:solidFill>
              <a:schemeClr val="accent1">
                <a:lumMod val="50000"/>
              </a:schemeClr>
            </a:solidFill>
            <a:tailEnd type="triangle"/>
          </a:ln>
          <a:effectLst>
            <a:glow rad="228600">
              <a:schemeClr val="accent5">
                <a:satMod val="175000"/>
                <a:alpha val="40000"/>
              </a:schemeClr>
            </a:glow>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272093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1008671-4C67-4913-88B3-50299D9E7DCC}"/>
              </a:ext>
            </a:extLst>
          </p:cNvPr>
          <p:cNvSpPr>
            <a:spLocks noGrp="1"/>
          </p:cNvSpPr>
          <p:nvPr>
            <p:ph type="title"/>
          </p:nvPr>
        </p:nvSpPr>
        <p:spPr>
          <a:xfrm>
            <a:off x="1194948" y="0"/>
            <a:ext cx="8454020" cy="1175167"/>
          </a:xfrm>
        </p:spPr>
        <p:txBody>
          <a:bodyPr/>
          <a:lstStyle/>
          <a:p>
            <a:pPr algn="ctr"/>
            <a:r>
              <a:rPr lang="en-US" b="0" u="sng" dirty="0">
                <a:solidFill>
                  <a:prstClr val="black"/>
                </a:solidFill>
                <a:latin typeface="Times New Roman" panose="02020603050405020304" pitchFamily="18" charset="0"/>
                <a:cs typeface="Times New Roman" panose="02020603050405020304" pitchFamily="18" charset="0"/>
              </a:rPr>
              <a:t>“Quality of higher education” in contemporary scientific discourse</a:t>
            </a:r>
            <a:endParaRPr lang="ru-RU" b="0" u="sng" dirty="0">
              <a:solidFill>
                <a:schemeClr val="tx1"/>
              </a:solidFill>
              <a:latin typeface="Times New Roman" panose="02020603050405020304" pitchFamily="18" charset="0"/>
              <a:cs typeface="Times New Roman" panose="02020603050405020304" pitchFamily="18" charset="0"/>
            </a:endParaRPr>
          </a:p>
        </p:txBody>
      </p:sp>
      <p:pic>
        <p:nvPicPr>
          <p:cNvPr id="3" name="Picture 2">
            <a:extLst>
              <a:ext uri="{FF2B5EF4-FFF2-40B4-BE49-F238E27FC236}">
                <a16:creationId xmlns:a16="http://schemas.microsoft.com/office/drawing/2014/main" id="{DE31207B-0DF3-435C-831A-DFF0A99DCF5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b="50000"/>
          <a:stretch>
            <a:fillRect/>
          </a:stretch>
        </p:blipFill>
        <p:spPr bwMode="auto">
          <a:xfrm>
            <a:off x="10533062" y="0"/>
            <a:ext cx="1658938" cy="1057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Прямоугольник: скругленные углы 3">
            <a:extLst>
              <a:ext uri="{FF2B5EF4-FFF2-40B4-BE49-F238E27FC236}">
                <a16:creationId xmlns:a16="http://schemas.microsoft.com/office/drawing/2014/main" id="{CD9AF68D-0C80-4198-95D3-2955555BF87B}"/>
              </a:ext>
            </a:extLst>
          </p:cNvPr>
          <p:cNvSpPr/>
          <p:nvPr/>
        </p:nvSpPr>
        <p:spPr>
          <a:xfrm>
            <a:off x="832513" y="2579427"/>
            <a:ext cx="2169994" cy="1050877"/>
          </a:xfrm>
          <a:prstGeom prst="roundRect">
            <a:avLst>
              <a:gd name="adj" fmla="val 27057"/>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1"/>
                </a:solidFill>
                <a:latin typeface="Times New Roman" panose="02020603050405020304" pitchFamily="18" charset="0"/>
                <a:cs typeface="Times New Roman" panose="02020603050405020304" pitchFamily="18" charset="0"/>
              </a:rPr>
              <a:t>Harvey </a:t>
            </a:r>
            <a:r>
              <a:rPr lang="ru-RU" sz="2000" dirty="0">
                <a:solidFill>
                  <a:schemeClr val="tx1"/>
                </a:solidFill>
                <a:latin typeface="Times New Roman" panose="02020603050405020304" pitchFamily="18" charset="0"/>
                <a:cs typeface="Times New Roman" panose="02020603050405020304" pitchFamily="18" charset="0"/>
              </a:rPr>
              <a:t>і</a:t>
            </a:r>
            <a:r>
              <a:rPr lang="en-US" sz="2000" dirty="0">
                <a:solidFill>
                  <a:schemeClr val="tx1"/>
                </a:solidFill>
                <a:latin typeface="Times New Roman" panose="02020603050405020304" pitchFamily="18" charset="0"/>
                <a:cs typeface="Times New Roman" panose="02020603050405020304" pitchFamily="18" charset="0"/>
              </a:rPr>
              <a:t> Green</a:t>
            </a:r>
            <a:endParaRPr lang="ru-RU" sz="2000" dirty="0">
              <a:solidFill>
                <a:schemeClr val="tx1"/>
              </a:solidFill>
              <a:latin typeface="Times New Roman" panose="02020603050405020304" pitchFamily="18" charset="0"/>
              <a:cs typeface="Times New Roman" panose="02020603050405020304" pitchFamily="18" charset="0"/>
            </a:endParaRPr>
          </a:p>
        </p:txBody>
      </p:sp>
      <p:sp>
        <p:nvSpPr>
          <p:cNvPr id="5" name="Свиток: вертикальный 4">
            <a:extLst>
              <a:ext uri="{FF2B5EF4-FFF2-40B4-BE49-F238E27FC236}">
                <a16:creationId xmlns:a16="http://schemas.microsoft.com/office/drawing/2014/main" id="{9E9F9BF9-A2F8-484E-9434-AA15C726D854}"/>
              </a:ext>
            </a:extLst>
          </p:cNvPr>
          <p:cNvSpPr/>
          <p:nvPr/>
        </p:nvSpPr>
        <p:spPr>
          <a:xfrm>
            <a:off x="5163403" y="2210938"/>
            <a:ext cx="6196084" cy="3821373"/>
          </a:xfrm>
          <a:prstGeom prst="verticalScroll">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1"/>
                </a:solidFill>
                <a:latin typeface="Times New Roman" panose="02020603050405020304" pitchFamily="18" charset="0"/>
                <a:cs typeface="Times New Roman" panose="02020603050405020304" pitchFamily="18" charset="0"/>
              </a:rPr>
              <a:t>System of quality in higher education:</a:t>
            </a:r>
          </a:p>
          <a:p>
            <a:pPr marL="342900" indent="-342900" algn="ctr">
              <a:buFont typeface="Wingdings" panose="05000000000000000000" pitchFamily="2" charset="2"/>
              <a:buChar char="q"/>
            </a:pPr>
            <a:r>
              <a:rPr lang="en-US" sz="2000" dirty="0">
                <a:solidFill>
                  <a:schemeClr val="tx1"/>
                </a:solidFill>
                <a:latin typeface="Times New Roman" panose="02020603050405020304" pitchFamily="18" charset="0"/>
                <a:cs typeface="Times New Roman" panose="02020603050405020304" pitchFamily="18" charset="0"/>
              </a:rPr>
              <a:t>a special process aimed at a positive outcome at the </a:t>
            </a:r>
            <a:r>
              <a:rPr lang="ru-RU" sz="2000" dirty="0">
                <a:solidFill>
                  <a:schemeClr val="tx1"/>
                </a:solidFill>
                <a:latin typeface="Times New Roman" panose="02020603050405020304" pitchFamily="18" charset="0"/>
                <a:cs typeface="Times New Roman" panose="02020603050405020304" pitchFamily="18" charset="0"/>
              </a:rPr>
              <a:t>«</a:t>
            </a:r>
            <a:r>
              <a:rPr lang="en-US" sz="2000" dirty="0">
                <a:solidFill>
                  <a:schemeClr val="tx1"/>
                </a:solidFill>
                <a:latin typeface="Times New Roman" panose="02020603050405020304" pitchFamily="18" charset="0"/>
                <a:cs typeface="Times New Roman" panose="02020603050405020304" pitchFamily="18" charset="0"/>
              </a:rPr>
              <a:t>exit</a:t>
            </a:r>
            <a:r>
              <a:rPr lang="ru-RU" sz="2000" dirty="0">
                <a:solidFill>
                  <a:schemeClr val="tx1"/>
                </a:solidFill>
                <a:latin typeface="Times New Roman" panose="02020603050405020304" pitchFamily="18" charset="0"/>
                <a:cs typeface="Times New Roman" panose="02020603050405020304" pitchFamily="18" charset="0"/>
              </a:rPr>
              <a:t>»</a:t>
            </a:r>
            <a:r>
              <a:rPr lang="en-US" sz="2000" dirty="0">
                <a:solidFill>
                  <a:schemeClr val="tx1"/>
                </a:solidFill>
                <a:latin typeface="Times New Roman" panose="02020603050405020304" pitchFamily="18" charset="0"/>
                <a:cs typeface="Times New Roman" panose="02020603050405020304" pitchFamily="18" charset="0"/>
              </a:rPr>
              <a:t>;</a:t>
            </a:r>
          </a:p>
          <a:p>
            <a:pPr marL="342900" indent="-342900" algn="ctr">
              <a:buFont typeface="Wingdings" panose="05000000000000000000" pitchFamily="2" charset="2"/>
              <a:buChar char="q"/>
            </a:pPr>
            <a:r>
              <a:rPr lang="en-US" sz="2000" dirty="0">
                <a:solidFill>
                  <a:schemeClr val="tx1"/>
                </a:solidFill>
                <a:latin typeface="Times New Roman" panose="02020603050405020304" pitchFamily="18" charset="0"/>
                <a:cs typeface="Times New Roman" panose="02020603050405020304" pitchFamily="18" charset="0"/>
              </a:rPr>
              <a:t>the process of improvement within the educational process;</a:t>
            </a:r>
          </a:p>
          <a:p>
            <a:pPr marL="342900" indent="-342900" algn="ctr">
              <a:buFont typeface="Wingdings" panose="05000000000000000000" pitchFamily="2" charset="2"/>
              <a:buChar char="q"/>
            </a:pPr>
            <a:r>
              <a:rPr lang="en-US" sz="2000" dirty="0">
                <a:solidFill>
                  <a:schemeClr val="tx1"/>
                </a:solidFill>
                <a:latin typeface="Times New Roman" panose="02020603050405020304" pitchFamily="18" charset="0"/>
                <a:cs typeface="Times New Roman" panose="02020603050405020304" pitchFamily="18" charset="0"/>
              </a:rPr>
              <a:t>compliance with the objectives which means fulfilling customers’ requests, requirements and expectations;</a:t>
            </a:r>
          </a:p>
          <a:p>
            <a:pPr marL="342900" indent="-342900" algn="ctr">
              <a:buFont typeface="Wingdings" panose="05000000000000000000" pitchFamily="2" charset="2"/>
              <a:buChar char="q"/>
            </a:pPr>
            <a:r>
              <a:rPr lang="en-US" sz="2000" dirty="0">
                <a:solidFill>
                  <a:schemeClr val="tx1"/>
                </a:solidFill>
                <a:latin typeface="Times New Roman" panose="02020603050405020304" pitchFamily="18" charset="0"/>
                <a:cs typeface="Times New Roman" panose="02020603050405020304" pitchFamily="18" charset="0"/>
              </a:rPr>
              <a:t>the result of investments;</a:t>
            </a:r>
          </a:p>
          <a:p>
            <a:pPr marL="342900" indent="-342900" algn="ctr">
              <a:buFont typeface="Wingdings" panose="05000000000000000000" pitchFamily="2" charset="2"/>
              <a:buChar char="q"/>
            </a:pPr>
            <a:r>
              <a:rPr lang="en-US" sz="2000" dirty="0">
                <a:solidFill>
                  <a:schemeClr val="tx1"/>
                </a:solidFill>
                <a:latin typeface="Times New Roman" panose="02020603050405020304" pitchFamily="18" charset="0"/>
                <a:cs typeface="Times New Roman" panose="02020603050405020304" pitchFamily="18" charset="0"/>
              </a:rPr>
              <a:t>transformations that mean changes and improvements in the educational process</a:t>
            </a:r>
            <a:endParaRPr lang="ru-RU" sz="2000" dirty="0">
              <a:solidFill>
                <a:schemeClr val="tx1"/>
              </a:solidFill>
              <a:latin typeface="Times New Roman" panose="02020603050405020304" pitchFamily="18" charset="0"/>
              <a:cs typeface="Times New Roman" panose="02020603050405020304" pitchFamily="18" charset="0"/>
            </a:endParaRPr>
          </a:p>
        </p:txBody>
      </p:sp>
      <p:cxnSp>
        <p:nvCxnSpPr>
          <p:cNvPr id="18" name="Прямая со стрелкой 17">
            <a:extLst>
              <a:ext uri="{FF2B5EF4-FFF2-40B4-BE49-F238E27FC236}">
                <a16:creationId xmlns:a16="http://schemas.microsoft.com/office/drawing/2014/main" id="{41F9F412-4971-47D0-8742-6C9AD45BE7F0}"/>
              </a:ext>
            </a:extLst>
          </p:cNvPr>
          <p:cNvCxnSpPr>
            <a:cxnSpLocks/>
            <a:stCxn id="4" idx="3"/>
            <a:endCxn id="5" idx="1"/>
          </p:cNvCxnSpPr>
          <p:nvPr/>
        </p:nvCxnSpPr>
        <p:spPr>
          <a:xfrm>
            <a:off x="3002507" y="3104866"/>
            <a:ext cx="2638568" cy="1016759"/>
          </a:xfrm>
          <a:prstGeom prst="straightConnector1">
            <a:avLst/>
          </a:prstGeom>
          <a:ln w="38100">
            <a:solidFill>
              <a:schemeClr val="accent1">
                <a:lumMod val="50000"/>
              </a:schemeClr>
            </a:solidFill>
            <a:tailEnd type="triangle"/>
          </a:ln>
          <a:effectLst>
            <a:glow rad="228600">
              <a:schemeClr val="accent5">
                <a:satMod val="175000"/>
                <a:alpha val="40000"/>
              </a:schemeClr>
            </a:glow>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533834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a:extLst>
              <a:ext uri="{FF2B5EF4-FFF2-40B4-BE49-F238E27FC236}">
                <a16:creationId xmlns:a16="http://schemas.microsoft.com/office/drawing/2014/main" id="{7E512F6D-4F4D-40DA-A57E-ADAAEA547CDD}"/>
              </a:ext>
            </a:extLst>
          </p:cNvPr>
          <p:cNvSpPr/>
          <p:nvPr/>
        </p:nvSpPr>
        <p:spPr>
          <a:xfrm>
            <a:off x="1301086" y="0"/>
            <a:ext cx="8474926" cy="1323439"/>
          </a:xfrm>
          <a:prstGeom prst="rect">
            <a:avLst/>
          </a:prstGeom>
        </p:spPr>
        <p:txBody>
          <a:bodyPr wrap="square">
            <a:spAutoFit/>
          </a:bodyPr>
          <a:lstStyle/>
          <a:p>
            <a:pPr algn="ctr"/>
            <a:r>
              <a:rPr lang="ru-RU" sz="4000" u="sng" dirty="0">
                <a:solidFill>
                  <a:prstClr val="black"/>
                </a:solidFill>
                <a:latin typeface="Times New Roman" panose="02020603050405020304" pitchFamily="18" charset="0"/>
                <a:ea typeface="+mj-ea"/>
                <a:cs typeface="Times New Roman" panose="02020603050405020304" pitchFamily="18" charset="0"/>
              </a:rPr>
              <a:t>«</a:t>
            </a:r>
            <a:r>
              <a:rPr lang="en-US" sz="4000" u="sng" dirty="0">
                <a:solidFill>
                  <a:prstClr val="black"/>
                </a:solidFill>
                <a:latin typeface="Times New Roman" panose="02020603050405020304" pitchFamily="18" charset="0"/>
                <a:ea typeface="+mj-ea"/>
                <a:cs typeface="Times New Roman" panose="02020603050405020304" pitchFamily="18" charset="0"/>
              </a:rPr>
              <a:t>Quality of higher education</a:t>
            </a:r>
            <a:r>
              <a:rPr lang="ru-RU" sz="4000" u="sng" dirty="0">
                <a:solidFill>
                  <a:prstClr val="black"/>
                </a:solidFill>
                <a:latin typeface="Times New Roman" panose="02020603050405020304" pitchFamily="18" charset="0"/>
                <a:ea typeface="+mj-ea"/>
                <a:cs typeface="Times New Roman" panose="02020603050405020304" pitchFamily="18" charset="0"/>
              </a:rPr>
              <a:t>»</a:t>
            </a:r>
            <a:r>
              <a:rPr lang="en-US" sz="4000" u="sng" dirty="0">
                <a:solidFill>
                  <a:prstClr val="black"/>
                </a:solidFill>
                <a:latin typeface="Times New Roman" panose="02020603050405020304" pitchFamily="18" charset="0"/>
                <a:ea typeface="+mj-ea"/>
                <a:cs typeface="Times New Roman" panose="02020603050405020304" pitchFamily="18" charset="0"/>
              </a:rPr>
              <a:t> in contemporary scientific discourse</a:t>
            </a:r>
            <a:endParaRPr lang="ru-RU" dirty="0"/>
          </a:p>
        </p:txBody>
      </p:sp>
      <p:pic>
        <p:nvPicPr>
          <p:cNvPr id="4" name="Picture 2">
            <a:extLst>
              <a:ext uri="{FF2B5EF4-FFF2-40B4-BE49-F238E27FC236}">
                <a16:creationId xmlns:a16="http://schemas.microsoft.com/office/drawing/2014/main" id="{19136790-B1B7-4C16-9DDF-395C37FFB5F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b="50000"/>
          <a:stretch>
            <a:fillRect/>
          </a:stretch>
        </p:blipFill>
        <p:spPr bwMode="auto">
          <a:xfrm>
            <a:off x="10533062" y="0"/>
            <a:ext cx="1658938" cy="1057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Блок-схема: узел 4">
            <a:extLst>
              <a:ext uri="{FF2B5EF4-FFF2-40B4-BE49-F238E27FC236}">
                <a16:creationId xmlns:a16="http://schemas.microsoft.com/office/drawing/2014/main" id="{413D3EAC-9885-41D0-A199-7ECE0566DA40}"/>
              </a:ext>
            </a:extLst>
          </p:cNvPr>
          <p:cNvSpPr/>
          <p:nvPr/>
        </p:nvSpPr>
        <p:spPr>
          <a:xfrm>
            <a:off x="4708477" y="2865637"/>
            <a:ext cx="2292824" cy="2115403"/>
          </a:xfrm>
          <a:prstGeom prst="flowChartConnector">
            <a:avLst/>
          </a:prstGeom>
          <a:effectLst>
            <a:glow rad="228600">
              <a:schemeClr val="accent5">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1"/>
                </a:solidFill>
                <a:latin typeface="Times New Roman" panose="02020603050405020304" pitchFamily="18" charset="0"/>
                <a:cs typeface="Times New Roman" panose="02020603050405020304" pitchFamily="18" charset="0"/>
              </a:rPr>
              <a:t>Quality of higher education</a:t>
            </a:r>
            <a:endParaRPr lang="ru-RU" sz="2000" dirty="0">
              <a:solidFill>
                <a:schemeClr val="tx1"/>
              </a:solidFill>
              <a:latin typeface="Times New Roman" panose="02020603050405020304" pitchFamily="18" charset="0"/>
              <a:cs typeface="Times New Roman" panose="02020603050405020304" pitchFamily="18" charset="0"/>
            </a:endParaRPr>
          </a:p>
        </p:txBody>
      </p:sp>
      <p:sp>
        <p:nvSpPr>
          <p:cNvPr id="6" name="Блок-схема: альтернативный процесс 5">
            <a:extLst>
              <a:ext uri="{FF2B5EF4-FFF2-40B4-BE49-F238E27FC236}">
                <a16:creationId xmlns:a16="http://schemas.microsoft.com/office/drawing/2014/main" id="{645CCB37-1CB3-4483-A55B-D71535C8E47A}"/>
              </a:ext>
            </a:extLst>
          </p:cNvPr>
          <p:cNvSpPr/>
          <p:nvPr/>
        </p:nvSpPr>
        <p:spPr>
          <a:xfrm>
            <a:off x="7995313" y="2276901"/>
            <a:ext cx="3166281" cy="818865"/>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1"/>
                </a:solidFill>
                <a:latin typeface="Times New Roman" panose="02020603050405020304" pitchFamily="18" charset="0"/>
                <a:cs typeface="Times New Roman" panose="02020603050405020304" pitchFamily="18" charset="0"/>
              </a:rPr>
              <a:t>Quality audit</a:t>
            </a:r>
            <a:endParaRPr lang="ru-RU" sz="2000" dirty="0">
              <a:solidFill>
                <a:schemeClr val="tx1"/>
              </a:solidFill>
              <a:latin typeface="Times New Roman" panose="02020603050405020304" pitchFamily="18" charset="0"/>
              <a:cs typeface="Times New Roman" panose="02020603050405020304" pitchFamily="18" charset="0"/>
            </a:endParaRPr>
          </a:p>
        </p:txBody>
      </p:sp>
      <p:sp>
        <p:nvSpPr>
          <p:cNvPr id="7" name="Блок-схема: альтернативный процесс 6">
            <a:extLst>
              <a:ext uri="{FF2B5EF4-FFF2-40B4-BE49-F238E27FC236}">
                <a16:creationId xmlns:a16="http://schemas.microsoft.com/office/drawing/2014/main" id="{0BB6F7D4-DFC3-4207-B154-4CAC7835B336}"/>
              </a:ext>
            </a:extLst>
          </p:cNvPr>
          <p:cNvSpPr/>
          <p:nvPr/>
        </p:nvSpPr>
        <p:spPr>
          <a:xfrm>
            <a:off x="7617722" y="3921062"/>
            <a:ext cx="3166281" cy="818865"/>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1"/>
                </a:solidFill>
                <a:latin typeface="Times New Roman" panose="02020603050405020304" pitchFamily="18" charset="0"/>
                <a:cs typeface="Times New Roman" panose="02020603050405020304" pitchFamily="18" charset="0"/>
              </a:rPr>
              <a:t>Quality assurance</a:t>
            </a:r>
            <a:endParaRPr lang="ru-RU" sz="2000" dirty="0">
              <a:solidFill>
                <a:schemeClr val="tx1"/>
              </a:solidFill>
              <a:latin typeface="Times New Roman" panose="02020603050405020304" pitchFamily="18" charset="0"/>
              <a:cs typeface="Times New Roman" panose="02020603050405020304" pitchFamily="18" charset="0"/>
            </a:endParaRPr>
          </a:p>
        </p:txBody>
      </p:sp>
      <p:sp>
        <p:nvSpPr>
          <p:cNvPr id="8" name="Блок-схема: альтернативный процесс 7">
            <a:extLst>
              <a:ext uri="{FF2B5EF4-FFF2-40B4-BE49-F238E27FC236}">
                <a16:creationId xmlns:a16="http://schemas.microsoft.com/office/drawing/2014/main" id="{FBF725DF-A1AA-4B11-8706-D46291275F72}"/>
              </a:ext>
            </a:extLst>
          </p:cNvPr>
          <p:cNvSpPr/>
          <p:nvPr/>
        </p:nvSpPr>
        <p:spPr>
          <a:xfrm>
            <a:off x="7617722" y="5396903"/>
            <a:ext cx="3166281" cy="818865"/>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1"/>
                </a:solidFill>
                <a:latin typeface="Times New Roman" panose="02020603050405020304" pitchFamily="18" charset="0"/>
                <a:cs typeface="Times New Roman" panose="02020603050405020304" pitchFamily="18" charset="0"/>
              </a:rPr>
              <a:t>Quality </a:t>
            </a:r>
            <a:r>
              <a:rPr lang="en-US" sz="2000" dirty="0" err="1">
                <a:solidFill>
                  <a:schemeClr val="tx1"/>
                </a:solidFill>
                <a:latin typeface="Times New Roman" panose="02020603050405020304" pitchFamily="18" charset="0"/>
                <a:cs typeface="Times New Roman" panose="02020603050405020304" pitchFamily="18" charset="0"/>
              </a:rPr>
              <a:t>evalution</a:t>
            </a:r>
            <a:endParaRPr lang="ru-RU" sz="2000" dirty="0">
              <a:solidFill>
                <a:schemeClr val="tx1"/>
              </a:solidFill>
              <a:latin typeface="Times New Roman" panose="02020603050405020304" pitchFamily="18" charset="0"/>
              <a:cs typeface="Times New Roman" panose="02020603050405020304" pitchFamily="18" charset="0"/>
            </a:endParaRPr>
          </a:p>
        </p:txBody>
      </p:sp>
      <p:sp>
        <p:nvSpPr>
          <p:cNvPr id="9" name="Блок-схема: альтернативный процесс 8">
            <a:extLst>
              <a:ext uri="{FF2B5EF4-FFF2-40B4-BE49-F238E27FC236}">
                <a16:creationId xmlns:a16="http://schemas.microsoft.com/office/drawing/2014/main" id="{5D7F5303-9C05-45EC-8AE8-019E3447E878}"/>
              </a:ext>
            </a:extLst>
          </p:cNvPr>
          <p:cNvSpPr/>
          <p:nvPr/>
        </p:nvSpPr>
        <p:spPr>
          <a:xfrm>
            <a:off x="2131324" y="5396903"/>
            <a:ext cx="3166281" cy="818865"/>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1"/>
                </a:solidFill>
                <a:latin typeface="Times New Roman" panose="02020603050405020304" pitchFamily="18" charset="0"/>
                <a:cs typeface="Times New Roman" panose="02020603050405020304" pitchFamily="18" charset="0"/>
              </a:rPr>
              <a:t>Quality system</a:t>
            </a:r>
            <a:endParaRPr lang="ru-RU" sz="2000" dirty="0">
              <a:solidFill>
                <a:schemeClr val="tx1"/>
              </a:solidFill>
              <a:latin typeface="Times New Roman" panose="02020603050405020304" pitchFamily="18" charset="0"/>
              <a:cs typeface="Times New Roman" panose="02020603050405020304" pitchFamily="18" charset="0"/>
            </a:endParaRPr>
          </a:p>
        </p:txBody>
      </p:sp>
      <p:sp>
        <p:nvSpPr>
          <p:cNvPr id="10" name="Блок-схема: альтернативный процесс 9">
            <a:extLst>
              <a:ext uri="{FF2B5EF4-FFF2-40B4-BE49-F238E27FC236}">
                <a16:creationId xmlns:a16="http://schemas.microsoft.com/office/drawing/2014/main" id="{F3D53DE5-8BE8-45E9-90C1-6FD459AF86AA}"/>
              </a:ext>
            </a:extLst>
          </p:cNvPr>
          <p:cNvSpPr/>
          <p:nvPr/>
        </p:nvSpPr>
        <p:spPr>
          <a:xfrm>
            <a:off x="925775" y="3921063"/>
            <a:ext cx="3166281" cy="818865"/>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1"/>
                </a:solidFill>
                <a:latin typeface="Times New Roman" panose="02020603050405020304" pitchFamily="18" charset="0"/>
                <a:cs typeface="Times New Roman" panose="02020603050405020304" pitchFamily="18" charset="0"/>
              </a:rPr>
              <a:t>Theory of quality</a:t>
            </a:r>
            <a:endParaRPr lang="ru-RU" sz="2000" dirty="0">
              <a:solidFill>
                <a:schemeClr val="tx1"/>
              </a:solidFill>
              <a:latin typeface="Times New Roman" panose="02020603050405020304" pitchFamily="18" charset="0"/>
              <a:cs typeface="Times New Roman" panose="02020603050405020304" pitchFamily="18" charset="0"/>
            </a:endParaRPr>
          </a:p>
        </p:txBody>
      </p:sp>
      <p:sp>
        <p:nvSpPr>
          <p:cNvPr id="11" name="Блок-схема: альтернативный процесс 10">
            <a:extLst>
              <a:ext uri="{FF2B5EF4-FFF2-40B4-BE49-F238E27FC236}">
                <a16:creationId xmlns:a16="http://schemas.microsoft.com/office/drawing/2014/main" id="{1E144EC5-5D93-4C56-92B9-9664988607AE}"/>
              </a:ext>
            </a:extLst>
          </p:cNvPr>
          <p:cNvSpPr/>
          <p:nvPr/>
        </p:nvSpPr>
        <p:spPr>
          <a:xfrm>
            <a:off x="4339447" y="1938992"/>
            <a:ext cx="3166281" cy="926645"/>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1"/>
                </a:solidFill>
                <a:latin typeface="Times New Roman" panose="02020603050405020304" pitchFamily="18" charset="0"/>
                <a:cs typeface="Times New Roman" panose="02020603050405020304" pitchFamily="18" charset="0"/>
              </a:rPr>
              <a:t>Quality monitoring</a:t>
            </a:r>
            <a:endParaRPr lang="ru-RU" sz="2000" dirty="0">
              <a:solidFill>
                <a:schemeClr val="tx1"/>
              </a:solidFill>
              <a:latin typeface="Times New Roman" panose="02020603050405020304" pitchFamily="18" charset="0"/>
              <a:cs typeface="Times New Roman" panose="02020603050405020304" pitchFamily="18" charset="0"/>
            </a:endParaRPr>
          </a:p>
        </p:txBody>
      </p:sp>
      <p:sp>
        <p:nvSpPr>
          <p:cNvPr id="12" name="Блок-схема: альтернативный процесс 11">
            <a:extLst>
              <a:ext uri="{FF2B5EF4-FFF2-40B4-BE49-F238E27FC236}">
                <a16:creationId xmlns:a16="http://schemas.microsoft.com/office/drawing/2014/main" id="{5539EFC7-C589-40A5-AC07-25C9052ABF31}"/>
              </a:ext>
            </a:extLst>
          </p:cNvPr>
          <p:cNvSpPr/>
          <p:nvPr/>
        </p:nvSpPr>
        <p:spPr>
          <a:xfrm>
            <a:off x="548184" y="2276902"/>
            <a:ext cx="3166281" cy="818865"/>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1"/>
                </a:solidFill>
                <a:latin typeface="Times New Roman" panose="02020603050405020304" pitchFamily="18" charset="0"/>
                <a:cs typeface="Times New Roman" panose="02020603050405020304" pitchFamily="18" charset="0"/>
              </a:rPr>
              <a:t>Quality control</a:t>
            </a:r>
            <a:endParaRPr lang="ru-RU" sz="2000" dirty="0">
              <a:solidFill>
                <a:schemeClr val="tx1"/>
              </a:solidFill>
              <a:latin typeface="Times New Roman" panose="02020603050405020304" pitchFamily="18" charset="0"/>
              <a:cs typeface="Times New Roman" panose="02020603050405020304" pitchFamily="18" charset="0"/>
            </a:endParaRPr>
          </a:p>
        </p:txBody>
      </p:sp>
      <p:cxnSp>
        <p:nvCxnSpPr>
          <p:cNvPr id="14" name="Прямая со стрелкой 13">
            <a:extLst>
              <a:ext uri="{FF2B5EF4-FFF2-40B4-BE49-F238E27FC236}">
                <a16:creationId xmlns:a16="http://schemas.microsoft.com/office/drawing/2014/main" id="{38701D0F-5439-44BC-AA4A-CF5BC28482D8}"/>
              </a:ext>
            </a:extLst>
          </p:cNvPr>
          <p:cNvCxnSpPr>
            <a:cxnSpLocks/>
            <a:stCxn id="5" idx="2"/>
            <a:endCxn id="12" idx="3"/>
          </p:cNvCxnSpPr>
          <p:nvPr/>
        </p:nvCxnSpPr>
        <p:spPr>
          <a:xfrm flipH="1" flipV="1">
            <a:off x="3714465" y="2686335"/>
            <a:ext cx="994012" cy="1237004"/>
          </a:xfrm>
          <a:prstGeom prst="straightConnector1">
            <a:avLst/>
          </a:prstGeom>
          <a:ln w="38100">
            <a:solidFill>
              <a:schemeClr val="tx2">
                <a:lumMod val="90000"/>
                <a:lumOff val="10000"/>
              </a:schemeClr>
            </a:solidFill>
            <a:tailEnd type="triangle"/>
          </a:ln>
          <a:effectLst>
            <a:glow rad="228600">
              <a:schemeClr val="accent3">
                <a:satMod val="175000"/>
                <a:alpha val="40000"/>
              </a:schemeClr>
            </a:glow>
          </a:effectLst>
        </p:spPr>
        <p:style>
          <a:lnRef idx="1">
            <a:schemeClr val="accent1"/>
          </a:lnRef>
          <a:fillRef idx="0">
            <a:schemeClr val="accent1"/>
          </a:fillRef>
          <a:effectRef idx="0">
            <a:schemeClr val="accent1"/>
          </a:effectRef>
          <a:fontRef idx="minor">
            <a:schemeClr val="tx1"/>
          </a:fontRef>
        </p:style>
      </p:cxnSp>
      <p:cxnSp>
        <p:nvCxnSpPr>
          <p:cNvPr id="15" name="Прямая со стрелкой 14">
            <a:extLst>
              <a:ext uri="{FF2B5EF4-FFF2-40B4-BE49-F238E27FC236}">
                <a16:creationId xmlns:a16="http://schemas.microsoft.com/office/drawing/2014/main" id="{D977DD56-EC9D-49EA-A845-7CC2D890BF1C}"/>
              </a:ext>
            </a:extLst>
          </p:cNvPr>
          <p:cNvCxnSpPr>
            <a:cxnSpLocks/>
            <a:stCxn id="5" idx="3"/>
            <a:endCxn id="10" idx="3"/>
          </p:cNvCxnSpPr>
          <p:nvPr/>
        </p:nvCxnSpPr>
        <p:spPr>
          <a:xfrm flipH="1" flipV="1">
            <a:off x="4092056" y="4330496"/>
            <a:ext cx="952197" cy="340750"/>
          </a:xfrm>
          <a:prstGeom prst="straightConnector1">
            <a:avLst/>
          </a:prstGeom>
          <a:ln w="38100">
            <a:solidFill>
              <a:schemeClr val="tx2">
                <a:lumMod val="90000"/>
                <a:lumOff val="10000"/>
              </a:schemeClr>
            </a:solidFill>
            <a:tailEnd type="triangle"/>
          </a:ln>
          <a:effectLst>
            <a:glow rad="228600">
              <a:schemeClr val="accent3">
                <a:satMod val="175000"/>
                <a:alpha val="40000"/>
              </a:schemeClr>
            </a:glow>
          </a:effectLst>
        </p:spPr>
        <p:style>
          <a:lnRef idx="1">
            <a:schemeClr val="accent1"/>
          </a:lnRef>
          <a:fillRef idx="0">
            <a:schemeClr val="accent1"/>
          </a:fillRef>
          <a:effectRef idx="0">
            <a:schemeClr val="accent1"/>
          </a:effectRef>
          <a:fontRef idx="minor">
            <a:schemeClr val="tx1"/>
          </a:fontRef>
        </p:style>
      </p:cxnSp>
      <p:cxnSp>
        <p:nvCxnSpPr>
          <p:cNvPr id="16" name="Прямая со стрелкой 15">
            <a:extLst>
              <a:ext uri="{FF2B5EF4-FFF2-40B4-BE49-F238E27FC236}">
                <a16:creationId xmlns:a16="http://schemas.microsoft.com/office/drawing/2014/main" id="{3894931D-665C-4E35-87B2-A339504927D4}"/>
              </a:ext>
            </a:extLst>
          </p:cNvPr>
          <p:cNvCxnSpPr>
            <a:cxnSpLocks/>
            <a:stCxn id="5" idx="4"/>
            <a:endCxn id="9" idx="3"/>
          </p:cNvCxnSpPr>
          <p:nvPr/>
        </p:nvCxnSpPr>
        <p:spPr>
          <a:xfrm flipH="1">
            <a:off x="5297605" y="4981040"/>
            <a:ext cx="557284" cy="825296"/>
          </a:xfrm>
          <a:prstGeom prst="straightConnector1">
            <a:avLst/>
          </a:prstGeom>
          <a:ln w="38100">
            <a:solidFill>
              <a:schemeClr val="tx2">
                <a:lumMod val="90000"/>
                <a:lumOff val="10000"/>
              </a:schemeClr>
            </a:solidFill>
            <a:tailEnd type="triangle"/>
          </a:ln>
          <a:effectLst>
            <a:glow rad="228600">
              <a:schemeClr val="accent3">
                <a:satMod val="175000"/>
                <a:alpha val="40000"/>
              </a:schemeClr>
            </a:glow>
          </a:effectLst>
        </p:spPr>
        <p:style>
          <a:lnRef idx="1">
            <a:schemeClr val="accent1"/>
          </a:lnRef>
          <a:fillRef idx="0">
            <a:schemeClr val="accent1"/>
          </a:fillRef>
          <a:effectRef idx="0">
            <a:schemeClr val="accent1"/>
          </a:effectRef>
          <a:fontRef idx="minor">
            <a:schemeClr val="tx1"/>
          </a:fontRef>
        </p:style>
      </p:cxnSp>
      <p:cxnSp>
        <p:nvCxnSpPr>
          <p:cNvPr id="17" name="Прямая со стрелкой 16">
            <a:extLst>
              <a:ext uri="{FF2B5EF4-FFF2-40B4-BE49-F238E27FC236}">
                <a16:creationId xmlns:a16="http://schemas.microsoft.com/office/drawing/2014/main" id="{0625DB2E-9A49-4876-9CDD-D4F7A959DD92}"/>
              </a:ext>
            </a:extLst>
          </p:cNvPr>
          <p:cNvCxnSpPr>
            <a:cxnSpLocks/>
            <a:stCxn id="5" idx="5"/>
            <a:endCxn id="8" idx="1"/>
          </p:cNvCxnSpPr>
          <p:nvPr/>
        </p:nvCxnSpPr>
        <p:spPr>
          <a:xfrm>
            <a:off x="6665525" y="4671246"/>
            <a:ext cx="952197" cy="1135090"/>
          </a:xfrm>
          <a:prstGeom prst="straightConnector1">
            <a:avLst/>
          </a:prstGeom>
          <a:ln w="38100">
            <a:solidFill>
              <a:schemeClr val="tx2">
                <a:lumMod val="90000"/>
                <a:lumOff val="10000"/>
              </a:schemeClr>
            </a:solidFill>
            <a:tailEnd type="triangle"/>
          </a:ln>
          <a:effectLst>
            <a:glow rad="228600">
              <a:schemeClr val="accent3">
                <a:satMod val="175000"/>
                <a:alpha val="40000"/>
              </a:schemeClr>
            </a:glow>
          </a:effectLst>
        </p:spPr>
        <p:style>
          <a:lnRef idx="1">
            <a:schemeClr val="accent1"/>
          </a:lnRef>
          <a:fillRef idx="0">
            <a:schemeClr val="accent1"/>
          </a:fillRef>
          <a:effectRef idx="0">
            <a:schemeClr val="accent1"/>
          </a:effectRef>
          <a:fontRef idx="minor">
            <a:schemeClr val="tx1"/>
          </a:fontRef>
        </p:style>
      </p:cxnSp>
      <p:cxnSp>
        <p:nvCxnSpPr>
          <p:cNvPr id="18" name="Прямая со стрелкой 17">
            <a:extLst>
              <a:ext uri="{FF2B5EF4-FFF2-40B4-BE49-F238E27FC236}">
                <a16:creationId xmlns:a16="http://schemas.microsoft.com/office/drawing/2014/main" id="{D1AA30AF-921E-4CA3-BC1D-CAA3E81F37B1}"/>
              </a:ext>
            </a:extLst>
          </p:cNvPr>
          <p:cNvCxnSpPr>
            <a:cxnSpLocks/>
            <a:stCxn id="5" idx="6"/>
            <a:endCxn id="7" idx="1"/>
          </p:cNvCxnSpPr>
          <p:nvPr/>
        </p:nvCxnSpPr>
        <p:spPr>
          <a:xfrm>
            <a:off x="7001301" y="3923339"/>
            <a:ext cx="616421" cy="407156"/>
          </a:xfrm>
          <a:prstGeom prst="straightConnector1">
            <a:avLst/>
          </a:prstGeom>
          <a:ln w="38100">
            <a:solidFill>
              <a:schemeClr val="tx2">
                <a:lumMod val="90000"/>
                <a:lumOff val="10000"/>
              </a:schemeClr>
            </a:solidFill>
            <a:tailEnd type="triangle"/>
          </a:ln>
          <a:effectLst>
            <a:glow rad="228600">
              <a:schemeClr val="accent3">
                <a:satMod val="175000"/>
                <a:alpha val="40000"/>
              </a:schemeClr>
            </a:glow>
          </a:effectLst>
        </p:spPr>
        <p:style>
          <a:lnRef idx="1">
            <a:schemeClr val="accent1"/>
          </a:lnRef>
          <a:fillRef idx="0">
            <a:schemeClr val="accent1"/>
          </a:fillRef>
          <a:effectRef idx="0">
            <a:schemeClr val="accent1"/>
          </a:effectRef>
          <a:fontRef idx="minor">
            <a:schemeClr val="tx1"/>
          </a:fontRef>
        </p:style>
      </p:cxnSp>
      <p:cxnSp>
        <p:nvCxnSpPr>
          <p:cNvPr id="19" name="Прямая со стрелкой 18">
            <a:extLst>
              <a:ext uri="{FF2B5EF4-FFF2-40B4-BE49-F238E27FC236}">
                <a16:creationId xmlns:a16="http://schemas.microsoft.com/office/drawing/2014/main" id="{8AD53D55-F2A6-482B-85E2-DA5981DCB38C}"/>
              </a:ext>
            </a:extLst>
          </p:cNvPr>
          <p:cNvCxnSpPr>
            <a:cxnSpLocks/>
            <a:stCxn id="5" idx="7"/>
            <a:endCxn id="6" idx="1"/>
          </p:cNvCxnSpPr>
          <p:nvPr/>
        </p:nvCxnSpPr>
        <p:spPr>
          <a:xfrm flipV="1">
            <a:off x="6665525" y="2686334"/>
            <a:ext cx="1329788" cy="489097"/>
          </a:xfrm>
          <a:prstGeom prst="straightConnector1">
            <a:avLst/>
          </a:prstGeom>
          <a:ln w="38100">
            <a:solidFill>
              <a:schemeClr val="tx2">
                <a:lumMod val="90000"/>
                <a:lumOff val="10000"/>
              </a:schemeClr>
            </a:solidFill>
            <a:tailEnd type="triangle"/>
          </a:ln>
          <a:effectLst>
            <a:glow rad="228600">
              <a:schemeClr val="accent3">
                <a:satMod val="175000"/>
                <a:alpha val="40000"/>
              </a:schemeClr>
            </a:glow>
          </a:effectLst>
        </p:spPr>
        <p:style>
          <a:lnRef idx="1">
            <a:schemeClr val="accent1"/>
          </a:lnRef>
          <a:fillRef idx="0">
            <a:schemeClr val="accent1"/>
          </a:fillRef>
          <a:effectRef idx="0">
            <a:schemeClr val="accent1"/>
          </a:effectRef>
          <a:fontRef idx="minor">
            <a:schemeClr val="tx1"/>
          </a:fontRef>
        </p:style>
      </p:cxnSp>
      <p:cxnSp>
        <p:nvCxnSpPr>
          <p:cNvPr id="20" name="Прямая со стрелкой 19">
            <a:extLst>
              <a:ext uri="{FF2B5EF4-FFF2-40B4-BE49-F238E27FC236}">
                <a16:creationId xmlns:a16="http://schemas.microsoft.com/office/drawing/2014/main" id="{66E1B747-32F5-4A8C-A9B7-79924C6AE077}"/>
              </a:ext>
            </a:extLst>
          </p:cNvPr>
          <p:cNvCxnSpPr>
            <a:cxnSpLocks/>
            <a:stCxn id="5" idx="0"/>
            <a:endCxn id="11" idx="2"/>
          </p:cNvCxnSpPr>
          <p:nvPr/>
        </p:nvCxnSpPr>
        <p:spPr>
          <a:xfrm>
            <a:off x="5854889" y="2865637"/>
            <a:ext cx="67699" cy="0"/>
          </a:xfrm>
          <a:prstGeom prst="straightConnector1">
            <a:avLst/>
          </a:prstGeom>
          <a:ln w="38100">
            <a:solidFill>
              <a:schemeClr val="tx2">
                <a:lumMod val="90000"/>
                <a:lumOff val="10000"/>
              </a:schemeClr>
            </a:solidFill>
            <a:tailEnd type="triangle"/>
          </a:ln>
          <a:effectLst>
            <a:glow rad="228600">
              <a:schemeClr val="accent3">
                <a:satMod val="175000"/>
                <a:alpha val="40000"/>
              </a:schemeClr>
            </a:glow>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1854092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849DAD3-27D9-4DEF-B444-82FE11BB89C9}"/>
              </a:ext>
            </a:extLst>
          </p:cNvPr>
          <p:cNvSpPr>
            <a:spLocks noGrp="1"/>
          </p:cNvSpPr>
          <p:nvPr>
            <p:ph type="title"/>
          </p:nvPr>
        </p:nvSpPr>
        <p:spPr>
          <a:xfrm>
            <a:off x="1119118" y="0"/>
            <a:ext cx="7929350" cy="1828800"/>
          </a:xfrm>
        </p:spPr>
        <p:txBody>
          <a:bodyPr/>
          <a:lstStyle/>
          <a:p>
            <a:pPr algn="ctr"/>
            <a:r>
              <a:rPr lang="en-US" b="0" u="sng" dirty="0">
                <a:solidFill>
                  <a:schemeClr val="tx1"/>
                </a:solidFill>
                <a:latin typeface="Times New Roman" panose="02020603050405020304" pitchFamily="18" charset="0"/>
                <a:cs typeface="Times New Roman" panose="02020603050405020304" pitchFamily="18" charset="0"/>
              </a:rPr>
              <a:t>System for assessing the quality of educational process in the European space</a:t>
            </a:r>
            <a:endParaRPr lang="ru-RU" b="0" u="sng" dirty="0">
              <a:solidFill>
                <a:schemeClr val="tx1"/>
              </a:solidFill>
              <a:latin typeface="Times New Roman" panose="02020603050405020304" pitchFamily="18" charset="0"/>
              <a:cs typeface="Times New Roman" panose="02020603050405020304" pitchFamily="18" charset="0"/>
            </a:endParaRPr>
          </a:p>
        </p:txBody>
      </p:sp>
      <p:sp>
        <p:nvSpPr>
          <p:cNvPr id="3" name="TextBox 2">
            <a:extLst>
              <a:ext uri="{FF2B5EF4-FFF2-40B4-BE49-F238E27FC236}">
                <a16:creationId xmlns:a16="http://schemas.microsoft.com/office/drawing/2014/main" id="{F350D45F-FEF3-4AE9-A422-29EB42193479}"/>
              </a:ext>
            </a:extLst>
          </p:cNvPr>
          <p:cNvSpPr txBox="1"/>
          <p:nvPr/>
        </p:nvSpPr>
        <p:spPr>
          <a:xfrm>
            <a:off x="493594" y="2183642"/>
            <a:ext cx="11204812" cy="769441"/>
          </a:xfrm>
          <a:prstGeom prst="rect">
            <a:avLst/>
          </a:prstGeom>
          <a:noFill/>
        </p:spPr>
        <p:txBody>
          <a:bodyPr wrap="square" rtlCol="0">
            <a:spAutoFit/>
          </a:bodyPr>
          <a:lstStyle/>
          <a:p>
            <a:r>
              <a:rPr lang="en-US" sz="2200" dirty="0">
                <a:latin typeface="Times New Roman" panose="02020603050405020304" pitchFamily="18" charset="0"/>
                <a:cs typeface="Times New Roman" panose="02020603050405020304" pitchFamily="18" charset="0"/>
              </a:rPr>
              <a:t>The main objects in assessing the higher education system is </a:t>
            </a:r>
            <a:r>
              <a:rPr lang="ru-RU" sz="2200" dirty="0">
                <a:latin typeface="Times New Roman" panose="02020603050405020304" pitchFamily="18" charset="0"/>
                <a:cs typeface="Times New Roman" panose="02020603050405020304" pitchFamily="18" charset="0"/>
              </a:rPr>
              <a:t>«</a:t>
            </a:r>
            <a:r>
              <a:rPr lang="en-US" sz="2200" dirty="0">
                <a:latin typeface="Times New Roman" panose="02020603050405020304" pitchFamily="18" charset="0"/>
                <a:cs typeface="Times New Roman" panose="02020603050405020304" pitchFamily="18" charset="0"/>
              </a:rPr>
              <a:t>quality</a:t>
            </a:r>
            <a:r>
              <a:rPr lang="ru-RU" sz="2200" dirty="0">
                <a:latin typeface="Times New Roman" panose="02020603050405020304" pitchFamily="18" charset="0"/>
                <a:cs typeface="Times New Roman" panose="02020603050405020304" pitchFamily="18" charset="0"/>
              </a:rPr>
              <a:t>»</a:t>
            </a:r>
            <a:r>
              <a:rPr lang="en-US" sz="2200" dirty="0">
                <a:latin typeface="Times New Roman" panose="02020603050405020304" pitchFamily="18" charset="0"/>
                <a:cs typeface="Times New Roman" panose="02020603050405020304" pitchFamily="18" charset="0"/>
              </a:rPr>
              <a:t> and </a:t>
            </a:r>
            <a:r>
              <a:rPr lang="ru-RU" sz="2200" dirty="0">
                <a:latin typeface="Times New Roman" panose="02020603050405020304" pitchFamily="18" charset="0"/>
                <a:cs typeface="Times New Roman" panose="02020603050405020304" pitchFamily="18" charset="0"/>
              </a:rPr>
              <a:t>«</a:t>
            </a:r>
            <a:r>
              <a:rPr lang="en-US" sz="2200" dirty="0">
                <a:latin typeface="Times New Roman" panose="02020603050405020304" pitchFamily="18" charset="0"/>
                <a:cs typeface="Times New Roman" panose="02020603050405020304" pitchFamily="18" charset="0"/>
              </a:rPr>
              <a:t>investment</a:t>
            </a:r>
            <a:r>
              <a:rPr lang="ru-RU" sz="2200" dirty="0">
                <a:latin typeface="Times New Roman" panose="02020603050405020304" pitchFamily="18" charset="0"/>
                <a:cs typeface="Times New Roman" panose="02020603050405020304" pitchFamily="18" charset="0"/>
              </a:rPr>
              <a:t>»</a:t>
            </a:r>
            <a:endParaRPr lang="en-US" sz="2200" dirty="0">
              <a:latin typeface="Times New Roman" panose="02020603050405020304" pitchFamily="18" charset="0"/>
              <a:cs typeface="Times New Roman" panose="02020603050405020304" pitchFamily="18" charset="0"/>
            </a:endParaRPr>
          </a:p>
          <a:p>
            <a:pPr algn="r"/>
            <a:r>
              <a:rPr lang="en-US" sz="2200" dirty="0">
                <a:latin typeface="Times New Roman" panose="02020603050405020304" pitchFamily="18" charset="0"/>
                <a:cs typeface="Times New Roman" panose="02020603050405020304" pitchFamily="18" charset="0"/>
              </a:rPr>
              <a:t>(R. Joseph, 1984 p.)</a:t>
            </a:r>
            <a:endParaRPr lang="ru-RU" sz="2200" dirty="0">
              <a:latin typeface="Times New Roman" panose="02020603050405020304" pitchFamily="18" charset="0"/>
              <a:cs typeface="Times New Roman" panose="02020603050405020304" pitchFamily="18" charset="0"/>
            </a:endParaRPr>
          </a:p>
        </p:txBody>
      </p:sp>
      <p:sp>
        <p:nvSpPr>
          <p:cNvPr id="4" name="Блок-схема: альтернативный процесс 3">
            <a:extLst>
              <a:ext uri="{FF2B5EF4-FFF2-40B4-BE49-F238E27FC236}">
                <a16:creationId xmlns:a16="http://schemas.microsoft.com/office/drawing/2014/main" id="{FB09276E-2A79-4C34-9862-E5F23F37E7EA}"/>
              </a:ext>
            </a:extLst>
          </p:cNvPr>
          <p:cNvSpPr/>
          <p:nvPr/>
        </p:nvSpPr>
        <p:spPr>
          <a:xfrm>
            <a:off x="4076131" y="2953083"/>
            <a:ext cx="4039738" cy="475917"/>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1"/>
                </a:solidFill>
                <a:latin typeface="Times New Roman" panose="02020603050405020304" pitchFamily="18" charset="0"/>
                <a:cs typeface="Times New Roman" panose="02020603050405020304" pitchFamily="18" charset="0"/>
              </a:rPr>
              <a:t>Approaches to quality policy in Europe</a:t>
            </a:r>
            <a:endParaRPr lang="ru-RU" sz="2000" dirty="0">
              <a:solidFill>
                <a:schemeClr val="tx1"/>
              </a:solidFill>
              <a:latin typeface="Times New Roman" panose="02020603050405020304" pitchFamily="18" charset="0"/>
              <a:cs typeface="Times New Roman" panose="02020603050405020304" pitchFamily="18" charset="0"/>
            </a:endParaRPr>
          </a:p>
        </p:txBody>
      </p:sp>
      <p:sp>
        <p:nvSpPr>
          <p:cNvPr id="5" name="Блок-схема: альтернативный процесс 4">
            <a:extLst>
              <a:ext uri="{FF2B5EF4-FFF2-40B4-BE49-F238E27FC236}">
                <a16:creationId xmlns:a16="http://schemas.microsoft.com/office/drawing/2014/main" id="{2B386167-86C3-43F5-8F8B-8FCC373501F8}"/>
              </a:ext>
            </a:extLst>
          </p:cNvPr>
          <p:cNvSpPr/>
          <p:nvPr/>
        </p:nvSpPr>
        <p:spPr>
          <a:xfrm>
            <a:off x="7797422" y="3581399"/>
            <a:ext cx="4039738" cy="475917"/>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1"/>
                </a:solidFill>
                <a:latin typeface="Times New Roman" panose="02020603050405020304" pitchFamily="18" charset="0"/>
                <a:cs typeface="Times New Roman" panose="02020603050405020304" pitchFamily="18" charset="0"/>
              </a:rPr>
              <a:t>British </a:t>
            </a:r>
            <a:endParaRPr lang="ru-RU" sz="2000" dirty="0">
              <a:solidFill>
                <a:schemeClr val="tx1"/>
              </a:solidFill>
              <a:latin typeface="Times New Roman" panose="02020603050405020304" pitchFamily="18" charset="0"/>
              <a:cs typeface="Times New Roman" panose="02020603050405020304" pitchFamily="18" charset="0"/>
            </a:endParaRPr>
          </a:p>
        </p:txBody>
      </p:sp>
      <p:sp>
        <p:nvSpPr>
          <p:cNvPr id="6" name="Блок-схема: альтернативный процесс 5">
            <a:extLst>
              <a:ext uri="{FF2B5EF4-FFF2-40B4-BE49-F238E27FC236}">
                <a16:creationId xmlns:a16="http://schemas.microsoft.com/office/drawing/2014/main" id="{796CF9A7-A7AD-460C-AB7C-4991E4A4B05C}"/>
              </a:ext>
            </a:extLst>
          </p:cNvPr>
          <p:cNvSpPr/>
          <p:nvPr/>
        </p:nvSpPr>
        <p:spPr>
          <a:xfrm>
            <a:off x="354840" y="3581399"/>
            <a:ext cx="4039738" cy="475917"/>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1"/>
                </a:solidFill>
                <a:latin typeface="Times New Roman" panose="02020603050405020304" pitchFamily="18" charset="0"/>
                <a:cs typeface="Times New Roman" panose="02020603050405020304" pitchFamily="18" charset="0"/>
              </a:rPr>
              <a:t>Continental</a:t>
            </a:r>
            <a:endParaRPr lang="ru-RU" sz="2000" dirty="0">
              <a:solidFill>
                <a:schemeClr val="tx1"/>
              </a:solidFill>
              <a:latin typeface="Times New Roman" panose="02020603050405020304" pitchFamily="18" charset="0"/>
              <a:cs typeface="Times New Roman" panose="02020603050405020304" pitchFamily="18" charset="0"/>
            </a:endParaRPr>
          </a:p>
        </p:txBody>
      </p:sp>
      <p:sp>
        <p:nvSpPr>
          <p:cNvPr id="7" name="Блок-схема: альтернативный процесс 6">
            <a:extLst>
              <a:ext uri="{FF2B5EF4-FFF2-40B4-BE49-F238E27FC236}">
                <a16:creationId xmlns:a16="http://schemas.microsoft.com/office/drawing/2014/main" id="{D9EDF222-D861-49B2-A650-C7AA8EFDD464}"/>
              </a:ext>
            </a:extLst>
          </p:cNvPr>
          <p:cNvSpPr/>
          <p:nvPr/>
        </p:nvSpPr>
        <p:spPr>
          <a:xfrm>
            <a:off x="7037695" y="4353018"/>
            <a:ext cx="4039738" cy="2504982"/>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u="sng" dirty="0">
                <a:solidFill>
                  <a:prstClr val="black"/>
                </a:solidFill>
                <a:latin typeface="Times New Roman" panose="02020603050405020304" pitchFamily="18" charset="0"/>
                <a:cs typeface="Times New Roman" panose="02020603050405020304" pitchFamily="18" charset="0"/>
              </a:rPr>
              <a:t>Relevant:</a:t>
            </a:r>
            <a:r>
              <a:rPr lang="en-US" sz="2000" dirty="0">
                <a:solidFill>
                  <a:prstClr val="black"/>
                </a:solidFill>
                <a:latin typeface="Times New Roman" panose="02020603050405020304" pitchFamily="18" charset="0"/>
                <a:cs typeface="Times New Roman" panose="02020603050405020304" pitchFamily="18" charset="0"/>
              </a:rPr>
              <a:t> internal side (quality is characterized by greater independence and autonomy, since British universities are free in their development and choice of control)</a:t>
            </a:r>
            <a:endParaRPr lang="ru-RU" sz="2000" dirty="0">
              <a:solidFill>
                <a:schemeClr val="tx1"/>
              </a:solidFill>
              <a:latin typeface="Times New Roman" panose="02020603050405020304" pitchFamily="18" charset="0"/>
              <a:cs typeface="Times New Roman" panose="02020603050405020304" pitchFamily="18" charset="0"/>
            </a:endParaRPr>
          </a:p>
        </p:txBody>
      </p:sp>
      <p:sp>
        <p:nvSpPr>
          <p:cNvPr id="8" name="Блок-схема: альтернативный процесс 7">
            <a:extLst>
              <a:ext uri="{FF2B5EF4-FFF2-40B4-BE49-F238E27FC236}">
                <a16:creationId xmlns:a16="http://schemas.microsoft.com/office/drawing/2014/main" id="{F344AB0B-136A-42A3-834B-1F5A88471B82}"/>
              </a:ext>
            </a:extLst>
          </p:cNvPr>
          <p:cNvSpPr/>
          <p:nvPr/>
        </p:nvSpPr>
        <p:spPr>
          <a:xfrm>
            <a:off x="1119118" y="4353018"/>
            <a:ext cx="4039738" cy="2504982"/>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u="sng" dirty="0">
                <a:solidFill>
                  <a:schemeClr val="tx1"/>
                </a:solidFill>
                <a:latin typeface="Times New Roman" panose="02020603050405020304" pitchFamily="18" charset="0"/>
                <a:cs typeface="Times New Roman" panose="02020603050405020304" pitchFamily="18" charset="0"/>
              </a:rPr>
              <a:t>Relevant:</a:t>
            </a:r>
            <a:r>
              <a:rPr lang="en-US" sz="2000" dirty="0">
                <a:solidFill>
                  <a:schemeClr val="tx1"/>
                </a:solidFill>
                <a:latin typeface="Times New Roman" panose="02020603050405020304" pitchFamily="18" charset="0"/>
                <a:cs typeface="Times New Roman" panose="02020603050405020304" pitchFamily="18" charset="0"/>
              </a:rPr>
              <a:t> external side (to what extent graduates of higher education institutions are prepared to participate in the national economy of the country). Higher education institutions are mainly funded by the government.</a:t>
            </a:r>
            <a:endParaRPr lang="ru-RU" sz="2000" u="sng" dirty="0">
              <a:solidFill>
                <a:schemeClr val="tx1"/>
              </a:solidFill>
              <a:latin typeface="Times New Roman" panose="02020603050405020304" pitchFamily="18" charset="0"/>
              <a:cs typeface="Times New Roman" panose="02020603050405020304" pitchFamily="18" charset="0"/>
            </a:endParaRPr>
          </a:p>
        </p:txBody>
      </p:sp>
      <p:cxnSp>
        <p:nvCxnSpPr>
          <p:cNvPr id="10" name="Прямая со стрелкой 9">
            <a:extLst>
              <a:ext uri="{FF2B5EF4-FFF2-40B4-BE49-F238E27FC236}">
                <a16:creationId xmlns:a16="http://schemas.microsoft.com/office/drawing/2014/main" id="{2DA68BE4-48CE-4C3B-BEA2-859179BD2BCD}"/>
              </a:ext>
            </a:extLst>
          </p:cNvPr>
          <p:cNvCxnSpPr>
            <a:cxnSpLocks/>
            <a:stCxn id="5" idx="2"/>
            <a:endCxn id="7" idx="0"/>
          </p:cNvCxnSpPr>
          <p:nvPr/>
        </p:nvCxnSpPr>
        <p:spPr>
          <a:xfrm flipH="1">
            <a:off x="9057564" y="4057316"/>
            <a:ext cx="759727" cy="295702"/>
          </a:xfrm>
          <a:prstGeom prst="straightConnector1">
            <a:avLst/>
          </a:prstGeom>
          <a:ln w="38100">
            <a:solidFill>
              <a:schemeClr val="tx1">
                <a:lumMod val="95000"/>
                <a:lumOff val="5000"/>
              </a:schemeClr>
            </a:solidFill>
            <a:tailEnd type="triangle"/>
          </a:ln>
          <a:effectLst>
            <a:glow rad="228600">
              <a:schemeClr val="accent6">
                <a:satMod val="175000"/>
                <a:alpha val="40000"/>
              </a:schemeClr>
            </a:glow>
          </a:effectLst>
        </p:spPr>
        <p:style>
          <a:lnRef idx="1">
            <a:schemeClr val="accent1"/>
          </a:lnRef>
          <a:fillRef idx="0">
            <a:schemeClr val="accent1"/>
          </a:fillRef>
          <a:effectRef idx="0">
            <a:schemeClr val="accent1"/>
          </a:effectRef>
          <a:fontRef idx="minor">
            <a:schemeClr val="tx1"/>
          </a:fontRef>
        </p:style>
      </p:cxnSp>
      <p:cxnSp>
        <p:nvCxnSpPr>
          <p:cNvPr id="11" name="Прямая со стрелкой 10">
            <a:extLst>
              <a:ext uri="{FF2B5EF4-FFF2-40B4-BE49-F238E27FC236}">
                <a16:creationId xmlns:a16="http://schemas.microsoft.com/office/drawing/2014/main" id="{1F2D6BC6-3891-4867-9E5A-4ADF05730BA0}"/>
              </a:ext>
            </a:extLst>
          </p:cNvPr>
          <p:cNvCxnSpPr>
            <a:cxnSpLocks/>
            <a:stCxn id="6" idx="2"/>
            <a:endCxn id="8" idx="0"/>
          </p:cNvCxnSpPr>
          <p:nvPr/>
        </p:nvCxnSpPr>
        <p:spPr>
          <a:xfrm>
            <a:off x="2374709" y="4057316"/>
            <a:ext cx="764278" cy="295702"/>
          </a:xfrm>
          <a:prstGeom prst="straightConnector1">
            <a:avLst/>
          </a:prstGeom>
          <a:ln w="38100">
            <a:solidFill>
              <a:schemeClr val="tx1">
                <a:lumMod val="95000"/>
                <a:lumOff val="5000"/>
              </a:schemeClr>
            </a:solidFill>
            <a:tailEnd type="triangle"/>
          </a:ln>
          <a:effectLst>
            <a:glow rad="228600">
              <a:schemeClr val="accent6">
                <a:satMod val="175000"/>
                <a:alpha val="40000"/>
              </a:schemeClr>
            </a:glow>
          </a:effectLst>
        </p:spPr>
        <p:style>
          <a:lnRef idx="1">
            <a:schemeClr val="accent1"/>
          </a:lnRef>
          <a:fillRef idx="0">
            <a:schemeClr val="accent1"/>
          </a:fillRef>
          <a:effectRef idx="0">
            <a:schemeClr val="accent1"/>
          </a:effectRef>
          <a:fontRef idx="minor">
            <a:schemeClr val="tx1"/>
          </a:fontRef>
        </p:style>
      </p:cxnSp>
      <p:cxnSp>
        <p:nvCxnSpPr>
          <p:cNvPr id="12" name="Прямая со стрелкой 11">
            <a:extLst>
              <a:ext uri="{FF2B5EF4-FFF2-40B4-BE49-F238E27FC236}">
                <a16:creationId xmlns:a16="http://schemas.microsoft.com/office/drawing/2014/main" id="{5FEC9A2A-1667-46EC-9DF6-B412A259B564}"/>
              </a:ext>
            </a:extLst>
          </p:cNvPr>
          <p:cNvCxnSpPr>
            <a:cxnSpLocks/>
            <a:endCxn id="6" idx="3"/>
          </p:cNvCxnSpPr>
          <p:nvPr/>
        </p:nvCxnSpPr>
        <p:spPr>
          <a:xfrm flipH="1">
            <a:off x="4394578" y="3429000"/>
            <a:ext cx="759727" cy="390358"/>
          </a:xfrm>
          <a:prstGeom prst="straightConnector1">
            <a:avLst/>
          </a:prstGeom>
          <a:ln w="38100">
            <a:solidFill>
              <a:schemeClr val="tx1">
                <a:lumMod val="95000"/>
                <a:lumOff val="5000"/>
              </a:schemeClr>
            </a:solidFill>
            <a:tailEnd type="triangle"/>
          </a:ln>
          <a:effectLst>
            <a:glow rad="228600">
              <a:schemeClr val="accent6">
                <a:satMod val="175000"/>
                <a:alpha val="40000"/>
              </a:schemeClr>
            </a:glow>
          </a:effectLst>
        </p:spPr>
        <p:style>
          <a:lnRef idx="1">
            <a:schemeClr val="accent1"/>
          </a:lnRef>
          <a:fillRef idx="0">
            <a:schemeClr val="accent1"/>
          </a:fillRef>
          <a:effectRef idx="0">
            <a:schemeClr val="accent1"/>
          </a:effectRef>
          <a:fontRef idx="minor">
            <a:schemeClr val="tx1"/>
          </a:fontRef>
        </p:style>
      </p:cxnSp>
      <p:cxnSp>
        <p:nvCxnSpPr>
          <p:cNvPr id="13" name="Прямая со стрелкой 12">
            <a:extLst>
              <a:ext uri="{FF2B5EF4-FFF2-40B4-BE49-F238E27FC236}">
                <a16:creationId xmlns:a16="http://schemas.microsoft.com/office/drawing/2014/main" id="{63764CF9-2875-44B0-BC56-99A94D5CA7BD}"/>
              </a:ext>
            </a:extLst>
          </p:cNvPr>
          <p:cNvCxnSpPr>
            <a:cxnSpLocks/>
            <a:endCxn id="5" idx="1"/>
          </p:cNvCxnSpPr>
          <p:nvPr/>
        </p:nvCxnSpPr>
        <p:spPr>
          <a:xfrm>
            <a:off x="7037695" y="3429000"/>
            <a:ext cx="759727" cy="390358"/>
          </a:xfrm>
          <a:prstGeom prst="straightConnector1">
            <a:avLst/>
          </a:prstGeom>
          <a:ln w="38100">
            <a:solidFill>
              <a:schemeClr val="tx1">
                <a:lumMod val="95000"/>
                <a:lumOff val="5000"/>
              </a:schemeClr>
            </a:solidFill>
            <a:tailEnd type="triangle"/>
          </a:ln>
          <a:effectLst>
            <a:glow rad="228600">
              <a:schemeClr val="accent6">
                <a:satMod val="175000"/>
                <a:alpha val="40000"/>
              </a:schemeClr>
            </a:glow>
          </a:effectLst>
        </p:spPr>
        <p:style>
          <a:lnRef idx="1">
            <a:schemeClr val="accent1"/>
          </a:lnRef>
          <a:fillRef idx="0">
            <a:schemeClr val="accent1"/>
          </a:fillRef>
          <a:effectRef idx="0">
            <a:schemeClr val="accent1"/>
          </a:effectRef>
          <a:fontRef idx="minor">
            <a:schemeClr val="tx1"/>
          </a:fontRef>
        </p:style>
      </p:cxnSp>
      <p:pic>
        <p:nvPicPr>
          <p:cNvPr id="23" name="Picture 2">
            <a:extLst>
              <a:ext uri="{FF2B5EF4-FFF2-40B4-BE49-F238E27FC236}">
                <a16:creationId xmlns:a16="http://schemas.microsoft.com/office/drawing/2014/main" id="{D90F697E-F913-4588-A11B-C21639187F5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b="50000"/>
          <a:stretch>
            <a:fillRect/>
          </a:stretch>
        </p:blipFill>
        <p:spPr bwMode="auto">
          <a:xfrm>
            <a:off x="10533062" y="0"/>
            <a:ext cx="1658938" cy="1057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6875836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ECA454C-601E-4CA6-9679-DFEE9B2A0E9E}"/>
              </a:ext>
            </a:extLst>
          </p:cNvPr>
          <p:cNvSpPr>
            <a:spLocks noGrp="1"/>
          </p:cNvSpPr>
          <p:nvPr>
            <p:ph type="title"/>
          </p:nvPr>
        </p:nvSpPr>
        <p:spPr>
          <a:xfrm>
            <a:off x="1455821" y="197466"/>
            <a:ext cx="8834592" cy="1719617"/>
          </a:xfrm>
        </p:spPr>
        <p:txBody>
          <a:bodyPr/>
          <a:lstStyle/>
          <a:p>
            <a:pPr algn="ctr"/>
            <a:r>
              <a:rPr lang="en-US" b="0" u="sng" dirty="0">
                <a:solidFill>
                  <a:schemeClr val="tx1"/>
                </a:solidFill>
                <a:latin typeface="Times New Roman" panose="02020603050405020304" pitchFamily="18" charset="0"/>
                <a:cs typeface="Times New Roman" panose="02020603050405020304" pitchFamily="18" charset="0"/>
              </a:rPr>
              <a:t>External and internal evaluation of higher education </a:t>
            </a:r>
            <a:r>
              <a:rPr lang="en-US" b="0" u="sng" dirty="0">
                <a:solidFill>
                  <a:prstClr val="black"/>
                </a:solidFill>
                <a:latin typeface="Times New Roman" panose="02020603050405020304" pitchFamily="18" charset="0"/>
                <a:cs typeface="Times New Roman" panose="02020603050405020304" pitchFamily="18" charset="0"/>
              </a:rPr>
              <a:t>quality </a:t>
            </a:r>
            <a:r>
              <a:rPr lang="en-US" b="0" u="sng" dirty="0">
                <a:solidFill>
                  <a:schemeClr val="tx1"/>
                </a:solidFill>
                <a:latin typeface="Times New Roman" panose="02020603050405020304" pitchFamily="18" charset="0"/>
                <a:cs typeface="Times New Roman" panose="02020603050405020304" pitchFamily="18" charset="0"/>
              </a:rPr>
              <a:t>in the context of European practices </a:t>
            </a:r>
            <a:endParaRPr lang="ru-RU" b="0" u="sng" dirty="0">
              <a:solidFill>
                <a:schemeClr val="tx1"/>
              </a:solidFill>
              <a:latin typeface="Times New Roman" panose="02020603050405020304" pitchFamily="18" charset="0"/>
              <a:cs typeface="Times New Roman" panose="02020603050405020304" pitchFamily="18" charset="0"/>
            </a:endParaRPr>
          </a:p>
        </p:txBody>
      </p:sp>
      <p:pic>
        <p:nvPicPr>
          <p:cNvPr id="3" name="Picture 2">
            <a:extLst>
              <a:ext uri="{FF2B5EF4-FFF2-40B4-BE49-F238E27FC236}">
                <a16:creationId xmlns:a16="http://schemas.microsoft.com/office/drawing/2014/main" id="{134031CB-C672-459B-A54B-3FC32A1247A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b="50000"/>
          <a:stretch>
            <a:fillRect/>
          </a:stretch>
        </p:blipFill>
        <p:spPr bwMode="auto">
          <a:xfrm>
            <a:off x="10533062" y="0"/>
            <a:ext cx="1658938" cy="1057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Box 3">
            <a:extLst>
              <a:ext uri="{FF2B5EF4-FFF2-40B4-BE49-F238E27FC236}">
                <a16:creationId xmlns:a16="http://schemas.microsoft.com/office/drawing/2014/main" id="{90B78F52-14E2-4E2C-9B17-7C3D25B5F039}"/>
              </a:ext>
            </a:extLst>
          </p:cNvPr>
          <p:cNvSpPr txBox="1"/>
          <p:nvPr/>
        </p:nvSpPr>
        <p:spPr>
          <a:xfrm>
            <a:off x="272955" y="2033516"/>
            <a:ext cx="11627893" cy="2800767"/>
          </a:xfrm>
          <a:prstGeom prst="rect">
            <a:avLst/>
          </a:prstGeom>
          <a:noFill/>
        </p:spPr>
        <p:txBody>
          <a:bodyPr wrap="square" rtlCol="0">
            <a:spAutoFit/>
          </a:bodyPr>
          <a:lstStyle/>
          <a:p>
            <a:pPr algn="ctr"/>
            <a:r>
              <a:rPr lang="en-US" sz="2200" b="1" u="sng" dirty="0">
                <a:latin typeface="Times New Roman" panose="02020603050405020304" pitchFamily="18" charset="0"/>
                <a:cs typeface="Times New Roman" panose="02020603050405020304" pitchFamily="18" charset="0"/>
              </a:rPr>
              <a:t>Major trends in external and internal evaluation of the quality of higher education in Europe</a:t>
            </a:r>
          </a:p>
          <a:p>
            <a:pPr algn="ctr"/>
            <a:endParaRPr lang="en-US" sz="2200" u="sng" dirty="0">
              <a:latin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ü"/>
            </a:pPr>
            <a:r>
              <a:rPr lang="en-US" sz="2200" u="sng" dirty="0">
                <a:latin typeface="Times New Roman" panose="02020603050405020304" pitchFamily="18" charset="0"/>
                <a:cs typeface="Times New Roman" panose="02020603050405020304" pitchFamily="18" charset="0"/>
              </a:rPr>
              <a:t>Self-evaluation</a:t>
            </a:r>
            <a:r>
              <a:rPr lang="en-US" sz="2200" dirty="0">
                <a:latin typeface="Times New Roman" panose="02020603050405020304" pitchFamily="18" charset="0"/>
                <a:cs typeface="Times New Roman" panose="02020603050405020304" pitchFamily="18" charset="0"/>
              </a:rPr>
              <a:t> is a separate process and a part of the overall cycle of assessing the quality of higher education aimed at development-oriented improvement.</a:t>
            </a:r>
          </a:p>
          <a:p>
            <a:r>
              <a:rPr lang="en-US" sz="2200" dirty="0">
                <a:latin typeface="Times New Roman" panose="02020603050405020304" pitchFamily="18" charset="0"/>
                <a:cs typeface="Times New Roman" panose="02020603050405020304" pitchFamily="18" charset="0"/>
              </a:rPr>
              <a:t>(The development of internal mechanisms is associated with the transition from state regulation to market orientation, increased attention to improvements and development of the quality of curricula)</a:t>
            </a:r>
          </a:p>
          <a:p>
            <a:endParaRPr lang="en-US" sz="2200" dirty="0">
              <a:latin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ü"/>
            </a:pPr>
            <a:r>
              <a:rPr lang="en-US" sz="2200" u="sng" dirty="0">
                <a:latin typeface="Times New Roman" panose="02020603050405020304" pitchFamily="18" charset="0"/>
                <a:cs typeface="Times New Roman" panose="02020603050405020304" pitchFamily="18" charset="0"/>
              </a:rPr>
              <a:t>External system</a:t>
            </a:r>
            <a:r>
              <a:rPr lang="en-US" sz="2200" dirty="0">
                <a:latin typeface="Times New Roman" panose="02020603050405020304" pitchFamily="18" charset="0"/>
                <a:cs typeface="Times New Roman" panose="02020603050405020304" pitchFamily="18" charset="0"/>
              </a:rPr>
              <a:t> of quality assessment is connected with standards and cost-effectiveness</a:t>
            </a:r>
            <a:r>
              <a:rPr lang="en-US" sz="2200" u="sng" dirty="0">
                <a:latin typeface="Times New Roman" panose="02020603050405020304" pitchFamily="18" charset="0"/>
                <a:cs typeface="Times New Roman" panose="02020603050405020304" pitchFamily="18" charset="0"/>
              </a:rPr>
              <a:t>.</a:t>
            </a:r>
            <a:r>
              <a:rPr lang="en-US" sz="2200" dirty="0">
                <a:latin typeface="Times New Roman" panose="02020603050405020304" pitchFamily="18" charset="0"/>
                <a:cs typeface="Times New Roman" panose="02020603050405020304" pitchFamily="18" charset="0"/>
              </a:rPr>
              <a:t> </a:t>
            </a:r>
            <a:endParaRPr lang="ru-RU" sz="2200" u="sng" dirty="0">
              <a:latin typeface="Times New Roman" panose="02020603050405020304" pitchFamily="18" charset="0"/>
              <a:cs typeface="Times New Roman" panose="02020603050405020304" pitchFamily="18" charset="0"/>
            </a:endParaRPr>
          </a:p>
        </p:txBody>
      </p:sp>
      <p:sp>
        <p:nvSpPr>
          <p:cNvPr id="5" name="Прямоугольник: багетная рамка 4">
            <a:extLst>
              <a:ext uri="{FF2B5EF4-FFF2-40B4-BE49-F238E27FC236}">
                <a16:creationId xmlns:a16="http://schemas.microsoft.com/office/drawing/2014/main" id="{C68D636C-64CD-4C71-9F12-432BE04C9635}"/>
              </a:ext>
            </a:extLst>
          </p:cNvPr>
          <p:cNvSpPr/>
          <p:nvPr/>
        </p:nvSpPr>
        <p:spPr>
          <a:xfrm>
            <a:off x="627797" y="5281684"/>
            <a:ext cx="11273051" cy="1132764"/>
          </a:xfrm>
          <a:prstGeom prst="bevel">
            <a:avLst/>
          </a:prstGeom>
          <a:effectLst>
            <a:glow rad="228600">
              <a:schemeClr val="accent5">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u="sng" dirty="0">
                <a:solidFill>
                  <a:schemeClr val="tx1"/>
                </a:solidFill>
                <a:latin typeface="Times New Roman" panose="02020603050405020304" pitchFamily="18" charset="0"/>
                <a:cs typeface="Times New Roman" panose="02020603050405020304" pitchFamily="18" charset="0"/>
              </a:rPr>
              <a:t>Nota </a:t>
            </a:r>
            <a:r>
              <a:rPr lang="en-US" sz="2000" u="sng" dirty="0" err="1">
                <a:solidFill>
                  <a:schemeClr val="tx1"/>
                </a:solidFill>
                <a:latin typeface="Times New Roman" panose="02020603050405020304" pitchFamily="18" charset="0"/>
                <a:cs typeface="Times New Roman" panose="02020603050405020304" pitchFamily="18" charset="0"/>
              </a:rPr>
              <a:t>bene</a:t>
            </a:r>
            <a:r>
              <a:rPr lang="en-US" sz="2000" u="sng" dirty="0">
                <a:solidFill>
                  <a:schemeClr val="tx1"/>
                </a:solidFill>
                <a:latin typeface="Times New Roman" panose="02020603050405020304" pitchFamily="18" charset="0"/>
                <a:cs typeface="Times New Roman" panose="02020603050405020304" pitchFamily="18" charset="0"/>
              </a:rPr>
              <a:t>!</a:t>
            </a:r>
            <a:r>
              <a:rPr lang="en-US" sz="2000" dirty="0">
                <a:solidFill>
                  <a:schemeClr val="tx1"/>
                </a:solidFill>
                <a:latin typeface="Times New Roman" panose="02020603050405020304" pitchFamily="18" charset="0"/>
                <a:cs typeface="Times New Roman" panose="02020603050405020304" pitchFamily="18" charset="0"/>
              </a:rPr>
              <a:t> In European systems for assessing the quality of higher education as a whole, the prevailing tendency is a shift in emphasis from control and monitoring to development, improvement and self-regulation.</a:t>
            </a:r>
            <a:endParaRPr lang="ru-RU" sz="2000" u="sng"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1297528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30423CD-D1CA-46B9-AF22-E4461C9024C6}"/>
              </a:ext>
            </a:extLst>
          </p:cNvPr>
          <p:cNvSpPr>
            <a:spLocks noGrp="1"/>
          </p:cNvSpPr>
          <p:nvPr>
            <p:ph type="title"/>
          </p:nvPr>
        </p:nvSpPr>
        <p:spPr>
          <a:xfrm>
            <a:off x="1703709" y="-126455"/>
            <a:ext cx="7434237" cy="1310184"/>
          </a:xfrm>
        </p:spPr>
        <p:txBody>
          <a:bodyPr/>
          <a:lstStyle/>
          <a:p>
            <a:pPr algn="ctr"/>
            <a:br>
              <a:rPr lang="en-US" b="0" u="sng" dirty="0">
                <a:solidFill>
                  <a:schemeClr val="tx1"/>
                </a:solidFill>
                <a:latin typeface="Times New Roman" panose="02020603050405020304" pitchFamily="18" charset="0"/>
                <a:cs typeface="Times New Roman" panose="02020603050405020304" pitchFamily="18" charset="0"/>
              </a:rPr>
            </a:br>
            <a:br>
              <a:rPr lang="en-US" b="0" u="sng" dirty="0">
                <a:solidFill>
                  <a:schemeClr val="tx1"/>
                </a:solidFill>
                <a:latin typeface="Times New Roman" panose="02020603050405020304" pitchFamily="18" charset="0"/>
                <a:cs typeface="Times New Roman" panose="02020603050405020304" pitchFamily="18" charset="0"/>
              </a:rPr>
            </a:br>
            <a:br>
              <a:rPr lang="en-US" b="0" u="sng" dirty="0">
                <a:solidFill>
                  <a:schemeClr val="tx1"/>
                </a:solidFill>
                <a:latin typeface="Times New Roman" panose="02020603050405020304" pitchFamily="18" charset="0"/>
                <a:cs typeface="Times New Roman" panose="02020603050405020304" pitchFamily="18" charset="0"/>
              </a:rPr>
            </a:br>
            <a:br>
              <a:rPr lang="en-US" b="0" u="sng" dirty="0">
                <a:solidFill>
                  <a:schemeClr val="tx1"/>
                </a:solidFill>
                <a:latin typeface="Times New Roman" panose="02020603050405020304" pitchFamily="18" charset="0"/>
                <a:cs typeface="Times New Roman" panose="02020603050405020304" pitchFamily="18" charset="0"/>
              </a:rPr>
            </a:br>
            <a:br>
              <a:rPr lang="en-US" b="0" u="sng" dirty="0">
                <a:solidFill>
                  <a:schemeClr val="tx1"/>
                </a:solidFill>
                <a:latin typeface="Times New Roman" panose="02020603050405020304" pitchFamily="18" charset="0"/>
                <a:cs typeface="Times New Roman" panose="02020603050405020304" pitchFamily="18" charset="0"/>
              </a:rPr>
            </a:br>
            <a:r>
              <a:rPr lang="en-US" b="0" u="sng" dirty="0">
                <a:solidFill>
                  <a:prstClr val="black"/>
                </a:solidFill>
                <a:latin typeface="Times New Roman" panose="02020603050405020304" pitchFamily="18" charset="0"/>
                <a:cs typeface="Times New Roman" panose="02020603050405020304" pitchFamily="18" charset="0"/>
              </a:rPr>
              <a:t>Quality Management </a:t>
            </a:r>
            <a:r>
              <a:rPr lang="en-US" b="0" u="sng" dirty="0">
                <a:solidFill>
                  <a:schemeClr val="tx1"/>
                </a:solidFill>
                <a:latin typeface="Times New Roman" panose="02020603050405020304" pitchFamily="18" charset="0"/>
                <a:cs typeface="Times New Roman" panose="02020603050405020304" pitchFamily="18" charset="0"/>
              </a:rPr>
              <a:t>System of Higher Education</a:t>
            </a:r>
            <a:endParaRPr lang="ru-RU" b="0" u="sng" dirty="0">
              <a:solidFill>
                <a:schemeClr val="tx1"/>
              </a:solidFill>
              <a:latin typeface="Times New Roman" panose="02020603050405020304" pitchFamily="18" charset="0"/>
              <a:cs typeface="Times New Roman" panose="02020603050405020304" pitchFamily="18" charset="0"/>
            </a:endParaRPr>
          </a:p>
        </p:txBody>
      </p:sp>
      <p:pic>
        <p:nvPicPr>
          <p:cNvPr id="3" name="Picture 2">
            <a:extLst>
              <a:ext uri="{FF2B5EF4-FFF2-40B4-BE49-F238E27FC236}">
                <a16:creationId xmlns:a16="http://schemas.microsoft.com/office/drawing/2014/main" id="{EE8E0861-1678-471B-81D5-574ACAEB223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b="50000"/>
          <a:stretch>
            <a:fillRect/>
          </a:stretch>
        </p:blipFill>
        <p:spPr bwMode="auto">
          <a:xfrm>
            <a:off x="10533062" y="0"/>
            <a:ext cx="1658938" cy="1057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Прямоугольник: усеченные верхние углы 3">
            <a:extLst>
              <a:ext uri="{FF2B5EF4-FFF2-40B4-BE49-F238E27FC236}">
                <a16:creationId xmlns:a16="http://schemas.microsoft.com/office/drawing/2014/main" id="{B0254399-DAED-4F3E-807D-AAAFDA0ED24F}"/>
              </a:ext>
            </a:extLst>
          </p:cNvPr>
          <p:cNvSpPr/>
          <p:nvPr/>
        </p:nvSpPr>
        <p:spPr>
          <a:xfrm>
            <a:off x="1214649" y="1302837"/>
            <a:ext cx="2224585" cy="1753125"/>
          </a:xfrm>
          <a:prstGeom prst="snip2Same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1"/>
                </a:solidFill>
                <a:latin typeface="Times New Roman" panose="02020603050405020304" pitchFamily="18" charset="0"/>
                <a:cs typeface="Times New Roman" panose="02020603050405020304" pitchFamily="18" charset="0"/>
              </a:rPr>
              <a:t>The basic principles of the overall quality management of higher education</a:t>
            </a:r>
            <a:endParaRPr lang="ru-RU" sz="2000" dirty="0">
              <a:solidFill>
                <a:schemeClr val="tx1"/>
              </a:solidFill>
              <a:latin typeface="Times New Roman" panose="02020603050405020304" pitchFamily="18" charset="0"/>
              <a:cs typeface="Times New Roman" panose="02020603050405020304" pitchFamily="18" charset="0"/>
            </a:endParaRPr>
          </a:p>
        </p:txBody>
      </p:sp>
      <p:sp>
        <p:nvSpPr>
          <p:cNvPr id="5" name="Прямоугольник: усеченные верхние углы 4">
            <a:extLst>
              <a:ext uri="{FF2B5EF4-FFF2-40B4-BE49-F238E27FC236}">
                <a16:creationId xmlns:a16="http://schemas.microsoft.com/office/drawing/2014/main" id="{7B710753-C2E6-4667-B83C-E76CE48E3577}"/>
              </a:ext>
            </a:extLst>
          </p:cNvPr>
          <p:cNvSpPr/>
          <p:nvPr/>
        </p:nvSpPr>
        <p:spPr>
          <a:xfrm>
            <a:off x="5176297" y="1319901"/>
            <a:ext cx="2224585" cy="1531344"/>
          </a:xfrm>
          <a:prstGeom prst="snip2Same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1"/>
                </a:solidFill>
                <a:latin typeface="Times New Roman" panose="02020603050405020304" pitchFamily="18" charset="0"/>
                <a:cs typeface="Times New Roman" panose="02020603050405020304" pitchFamily="18" charset="0"/>
              </a:rPr>
              <a:t>Scientific approaches to quality management in higher education</a:t>
            </a:r>
          </a:p>
          <a:p>
            <a:pPr algn="ctr"/>
            <a:endParaRPr lang="ru-RU" sz="2000" dirty="0">
              <a:solidFill>
                <a:schemeClr val="tx1"/>
              </a:solidFill>
              <a:latin typeface="Times New Roman" panose="02020603050405020304" pitchFamily="18" charset="0"/>
              <a:cs typeface="Times New Roman" panose="02020603050405020304" pitchFamily="18" charset="0"/>
            </a:endParaRPr>
          </a:p>
        </p:txBody>
      </p:sp>
      <p:sp>
        <p:nvSpPr>
          <p:cNvPr id="6" name="Прямоугольник: усеченные верхние углы 5">
            <a:extLst>
              <a:ext uri="{FF2B5EF4-FFF2-40B4-BE49-F238E27FC236}">
                <a16:creationId xmlns:a16="http://schemas.microsoft.com/office/drawing/2014/main" id="{5DC4DEC2-B087-4422-9A39-5F5165D333C2}"/>
              </a:ext>
            </a:extLst>
          </p:cNvPr>
          <p:cNvSpPr/>
          <p:nvPr/>
        </p:nvSpPr>
        <p:spPr>
          <a:xfrm>
            <a:off x="9137946" y="1310184"/>
            <a:ext cx="2224585" cy="1541061"/>
          </a:xfrm>
          <a:prstGeom prst="snip2Same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1"/>
                </a:solidFill>
                <a:latin typeface="Times New Roman" panose="02020603050405020304" pitchFamily="18" charset="0"/>
                <a:cs typeface="Times New Roman" panose="02020603050405020304" pitchFamily="18" charset="0"/>
              </a:rPr>
              <a:t>Higher Education Quality Management Toolkit</a:t>
            </a:r>
            <a:endParaRPr lang="ru-RU" sz="2000" dirty="0">
              <a:solidFill>
                <a:schemeClr val="tx1"/>
              </a:solidFill>
              <a:latin typeface="Times New Roman" panose="02020603050405020304" pitchFamily="18" charset="0"/>
              <a:cs typeface="Times New Roman" panose="02020603050405020304" pitchFamily="18" charset="0"/>
            </a:endParaRPr>
          </a:p>
        </p:txBody>
      </p:sp>
      <p:cxnSp>
        <p:nvCxnSpPr>
          <p:cNvPr id="8" name="Прямая со стрелкой 7">
            <a:extLst>
              <a:ext uri="{FF2B5EF4-FFF2-40B4-BE49-F238E27FC236}">
                <a16:creationId xmlns:a16="http://schemas.microsoft.com/office/drawing/2014/main" id="{E566DD72-D343-4FDA-863A-E50F02E7971F}"/>
              </a:ext>
            </a:extLst>
          </p:cNvPr>
          <p:cNvCxnSpPr/>
          <p:nvPr/>
        </p:nvCxnSpPr>
        <p:spPr>
          <a:xfrm>
            <a:off x="2353860" y="2848972"/>
            <a:ext cx="0" cy="450376"/>
          </a:xfrm>
          <a:prstGeom prst="straightConnector1">
            <a:avLst/>
          </a:prstGeom>
          <a:ln w="38100">
            <a:solidFill>
              <a:schemeClr val="accent1">
                <a:lumMod val="75000"/>
              </a:schemeClr>
            </a:solidFill>
            <a:tailEnd type="triangle"/>
          </a:ln>
          <a:effectLst>
            <a:glow rad="101600">
              <a:schemeClr val="accent4">
                <a:satMod val="175000"/>
                <a:alpha val="40000"/>
              </a:schemeClr>
            </a:glow>
          </a:effectLst>
        </p:spPr>
        <p:style>
          <a:lnRef idx="1">
            <a:schemeClr val="accent1"/>
          </a:lnRef>
          <a:fillRef idx="0">
            <a:schemeClr val="accent1"/>
          </a:fillRef>
          <a:effectRef idx="0">
            <a:schemeClr val="accent1"/>
          </a:effectRef>
          <a:fontRef idx="minor">
            <a:schemeClr val="tx1"/>
          </a:fontRef>
        </p:style>
      </p:cxnSp>
      <p:cxnSp>
        <p:nvCxnSpPr>
          <p:cNvPr id="9" name="Прямая со стрелкой 8">
            <a:extLst>
              <a:ext uri="{FF2B5EF4-FFF2-40B4-BE49-F238E27FC236}">
                <a16:creationId xmlns:a16="http://schemas.microsoft.com/office/drawing/2014/main" id="{4E8BDDEB-FBBA-4AAB-8A5B-A764E1E0A421}"/>
              </a:ext>
            </a:extLst>
          </p:cNvPr>
          <p:cNvCxnSpPr/>
          <p:nvPr/>
        </p:nvCxnSpPr>
        <p:spPr>
          <a:xfrm>
            <a:off x="6315508" y="2830775"/>
            <a:ext cx="0" cy="450376"/>
          </a:xfrm>
          <a:prstGeom prst="straightConnector1">
            <a:avLst/>
          </a:prstGeom>
          <a:ln w="38100">
            <a:solidFill>
              <a:schemeClr val="accent1">
                <a:lumMod val="75000"/>
              </a:schemeClr>
            </a:solidFill>
            <a:tailEnd type="triangle"/>
          </a:ln>
          <a:effectLst>
            <a:glow rad="101600">
              <a:schemeClr val="accent4">
                <a:satMod val="175000"/>
                <a:alpha val="40000"/>
              </a:schemeClr>
            </a:glow>
          </a:effectLst>
        </p:spPr>
        <p:style>
          <a:lnRef idx="1">
            <a:schemeClr val="accent1"/>
          </a:lnRef>
          <a:fillRef idx="0">
            <a:schemeClr val="accent1"/>
          </a:fillRef>
          <a:effectRef idx="0">
            <a:schemeClr val="accent1"/>
          </a:effectRef>
          <a:fontRef idx="minor">
            <a:schemeClr val="tx1"/>
          </a:fontRef>
        </p:style>
      </p:cxnSp>
      <p:cxnSp>
        <p:nvCxnSpPr>
          <p:cNvPr id="10" name="Прямая со стрелкой 9">
            <a:extLst>
              <a:ext uri="{FF2B5EF4-FFF2-40B4-BE49-F238E27FC236}">
                <a16:creationId xmlns:a16="http://schemas.microsoft.com/office/drawing/2014/main" id="{1C8E99CE-9C95-40DE-9E04-BFACC19292BF}"/>
              </a:ext>
            </a:extLst>
          </p:cNvPr>
          <p:cNvCxnSpPr/>
          <p:nvPr/>
        </p:nvCxnSpPr>
        <p:spPr>
          <a:xfrm>
            <a:off x="10403765" y="2830775"/>
            <a:ext cx="0" cy="450376"/>
          </a:xfrm>
          <a:prstGeom prst="straightConnector1">
            <a:avLst/>
          </a:prstGeom>
          <a:ln w="38100">
            <a:solidFill>
              <a:schemeClr val="accent1">
                <a:lumMod val="75000"/>
              </a:schemeClr>
            </a:solidFill>
            <a:tailEnd type="triangle"/>
          </a:ln>
          <a:effectLst>
            <a:glow rad="101600">
              <a:schemeClr val="accent4">
                <a:satMod val="175000"/>
                <a:alpha val="40000"/>
              </a:schemeClr>
            </a:glow>
          </a:effectLst>
        </p:spPr>
        <p:style>
          <a:lnRef idx="1">
            <a:schemeClr val="accent1"/>
          </a:lnRef>
          <a:fillRef idx="0">
            <a:schemeClr val="accent1"/>
          </a:fillRef>
          <a:effectRef idx="0">
            <a:schemeClr val="accent1"/>
          </a:effectRef>
          <a:fontRef idx="minor">
            <a:schemeClr val="tx1"/>
          </a:fontRef>
        </p:style>
      </p:cxnSp>
      <p:cxnSp>
        <p:nvCxnSpPr>
          <p:cNvPr id="12" name="Прямая соединительная линия 11">
            <a:extLst>
              <a:ext uri="{FF2B5EF4-FFF2-40B4-BE49-F238E27FC236}">
                <a16:creationId xmlns:a16="http://schemas.microsoft.com/office/drawing/2014/main" id="{3565D86E-95A4-4E55-95A7-2585402597F2}"/>
              </a:ext>
            </a:extLst>
          </p:cNvPr>
          <p:cNvCxnSpPr/>
          <p:nvPr/>
        </p:nvCxnSpPr>
        <p:spPr>
          <a:xfrm>
            <a:off x="2353860" y="3299348"/>
            <a:ext cx="8049905" cy="0"/>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13" name="Стрелка: вниз 12">
            <a:extLst>
              <a:ext uri="{FF2B5EF4-FFF2-40B4-BE49-F238E27FC236}">
                <a16:creationId xmlns:a16="http://schemas.microsoft.com/office/drawing/2014/main" id="{19A6542E-D575-4F99-B781-1113790C5EAE}"/>
              </a:ext>
            </a:extLst>
          </p:cNvPr>
          <p:cNvSpPr/>
          <p:nvPr/>
        </p:nvSpPr>
        <p:spPr>
          <a:xfrm>
            <a:off x="6103967" y="3317546"/>
            <a:ext cx="423081" cy="504965"/>
          </a:xfrm>
          <a:prstGeom prst="downArrow">
            <a:avLst/>
          </a:prstGeom>
          <a:solidFill>
            <a:schemeClr val="accent3">
              <a:lumMod val="60000"/>
              <a:lumOff val="40000"/>
            </a:schemeClr>
          </a:solidFill>
          <a:effectLst>
            <a:glow rad="139700">
              <a:schemeClr val="accent6">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4" name="Стрелка: вниз 13">
            <a:extLst>
              <a:ext uri="{FF2B5EF4-FFF2-40B4-BE49-F238E27FC236}">
                <a16:creationId xmlns:a16="http://schemas.microsoft.com/office/drawing/2014/main" id="{9ACA8010-B371-43A3-AE9D-E74CFB75B78D}"/>
              </a:ext>
            </a:extLst>
          </p:cNvPr>
          <p:cNvSpPr/>
          <p:nvPr/>
        </p:nvSpPr>
        <p:spPr>
          <a:xfrm>
            <a:off x="6130885" y="5149702"/>
            <a:ext cx="396163" cy="336611"/>
          </a:xfrm>
          <a:prstGeom prst="downArrow">
            <a:avLst/>
          </a:prstGeom>
          <a:solidFill>
            <a:schemeClr val="accent3">
              <a:lumMod val="60000"/>
              <a:lumOff val="40000"/>
            </a:schemeClr>
          </a:solidFill>
          <a:effectLst>
            <a:glow rad="139700">
              <a:schemeClr val="accent6">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5" name="Стрелка: вниз 14">
            <a:extLst>
              <a:ext uri="{FF2B5EF4-FFF2-40B4-BE49-F238E27FC236}">
                <a16:creationId xmlns:a16="http://schemas.microsoft.com/office/drawing/2014/main" id="{B84104E9-A4B7-4752-B5D4-E318CD6A3877}"/>
              </a:ext>
            </a:extLst>
          </p:cNvPr>
          <p:cNvSpPr/>
          <p:nvPr/>
        </p:nvSpPr>
        <p:spPr>
          <a:xfrm>
            <a:off x="6130885" y="4329724"/>
            <a:ext cx="369243" cy="311616"/>
          </a:xfrm>
          <a:prstGeom prst="downArrow">
            <a:avLst/>
          </a:prstGeom>
          <a:solidFill>
            <a:schemeClr val="accent3">
              <a:lumMod val="60000"/>
              <a:lumOff val="40000"/>
            </a:schemeClr>
          </a:solidFill>
          <a:effectLst>
            <a:glow rad="139700">
              <a:schemeClr val="accent6">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6" name="Прямоугольник: скругленные противолежащие углы 15">
            <a:extLst>
              <a:ext uri="{FF2B5EF4-FFF2-40B4-BE49-F238E27FC236}">
                <a16:creationId xmlns:a16="http://schemas.microsoft.com/office/drawing/2014/main" id="{F0AEB9DB-CF0A-4A4C-91B2-D6899DBC4843}"/>
              </a:ext>
            </a:extLst>
          </p:cNvPr>
          <p:cNvSpPr/>
          <p:nvPr/>
        </p:nvSpPr>
        <p:spPr>
          <a:xfrm>
            <a:off x="4582620" y="3848655"/>
            <a:ext cx="3411940" cy="454925"/>
          </a:xfrm>
          <a:prstGeom prst="round2Diag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2000" dirty="0">
                <a:solidFill>
                  <a:schemeClr val="tx1"/>
                </a:solidFill>
                <a:latin typeface="Times New Roman" panose="02020603050405020304" pitchFamily="18" charset="0"/>
                <a:cs typeface="Times New Roman" panose="02020603050405020304" pitchFamily="18" charset="0"/>
              </a:rPr>
              <a:t>Innovation</a:t>
            </a:r>
            <a:endParaRPr lang="ru-RU" sz="2000" dirty="0">
              <a:solidFill>
                <a:schemeClr val="tx1"/>
              </a:solidFill>
              <a:latin typeface="Times New Roman" panose="02020603050405020304" pitchFamily="18" charset="0"/>
              <a:cs typeface="Times New Roman" panose="02020603050405020304" pitchFamily="18" charset="0"/>
            </a:endParaRPr>
          </a:p>
        </p:txBody>
      </p:sp>
      <p:sp>
        <p:nvSpPr>
          <p:cNvPr id="17" name="Прямоугольник: скругленные противолежащие углы 16">
            <a:extLst>
              <a:ext uri="{FF2B5EF4-FFF2-40B4-BE49-F238E27FC236}">
                <a16:creationId xmlns:a16="http://schemas.microsoft.com/office/drawing/2014/main" id="{446D36DE-2430-437D-8F27-E203441445D1}"/>
              </a:ext>
            </a:extLst>
          </p:cNvPr>
          <p:cNvSpPr/>
          <p:nvPr/>
        </p:nvSpPr>
        <p:spPr>
          <a:xfrm>
            <a:off x="3624247" y="4667484"/>
            <a:ext cx="5342331" cy="454925"/>
          </a:xfrm>
          <a:prstGeom prst="round2Diag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1"/>
                </a:solidFill>
                <a:latin typeface="Times New Roman" panose="02020603050405020304" pitchFamily="18" charset="0"/>
                <a:cs typeface="Times New Roman" panose="02020603050405020304" pitchFamily="18" charset="0"/>
              </a:rPr>
              <a:t>Quality management system of higher education</a:t>
            </a:r>
            <a:endParaRPr lang="ru-RU" sz="2000" dirty="0">
              <a:solidFill>
                <a:schemeClr val="tx1"/>
              </a:solidFill>
              <a:latin typeface="Times New Roman" panose="02020603050405020304" pitchFamily="18" charset="0"/>
              <a:cs typeface="Times New Roman" panose="02020603050405020304" pitchFamily="18" charset="0"/>
            </a:endParaRPr>
          </a:p>
        </p:txBody>
      </p:sp>
      <p:sp>
        <p:nvSpPr>
          <p:cNvPr id="18" name="Блок-схема: знак завершения 17">
            <a:extLst>
              <a:ext uri="{FF2B5EF4-FFF2-40B4-BE49-F238E27FC236}">
                <a16:creationId xmlns:a16="http://schemas.microsoft.com/office/drawing/2014/main" id="{45EBE07E-D371-473E-A751-4112C235D90E}"/>
              </a:ext>
            </a:extLst>
          </p:cNvPr>
          <p:cNvSpPr/>
          <p:nvPr/>
        </p:nvSpPr>
        <p:spPr>
          <a:xfrm>
            <a:off x="1577084" y="6023049"/>
            <a:ext cx="2047163" cy="545978"/>
          </a:xfrm>
          <a:prstGeom prst="flowChartTerminator">
            <a:avLst/>
          </a:prstGeom>
          <a:effectLst>
            <a:glow rad="228600">
              <a:schemeClr val="accent3">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1"/>
                </a:solidFill>
                <a:latin typeface="Times New Roman" panose="02020603050405020304" pitchFamily="18" charset="0"/>
                <a:cs typeface="Times New Roman" panose="02020603050405020304" pitchFamily="18" charset="0"/>
              </a:rPr>
              <a:t>Planning</a:t>
            </a:r>
            <a:endParaRPr lang="ru-RU" sz="2000" dirty="0">
              <a:solidFill>
                <a:schemeClr val="tx1"/>
              </a:solidFill>
              <a:latin typeface="Times New Roman" panose="02020603050405020304" pitchFamily="18" charset="0"/>
              <a:cs typeface="Times New Roman" panose="02020603050405020304" pitchFamily="18" charset="0"/>
            </a:endParaRPr>
          </a:p>
        </p:txBody>
      </p:sp>
      <p:sp>
        <p:nvSpPr>
          <p:cNvPr id="19" name="Блок-схема: знак завершения 18">
            <a:extLst>
              <a:ext uri="{FF2B5EF4-FFF2-40B4-BE49-F238E27FC236}">
                <a16:creationId xmlns:a16="http://schemas.microsoft.com/office/drawing/2014/main" id="{FD632101-0F0E-4F72-A150-A152C6662872}"/>
              </a:ext>
            </a:extLst>
          </p:cNvPr>
          <p:cNvSpPr/>
          <p:nvPr/>
        </p:nvSpPr>
        <p:spPr>
          <a:xfrm>
            <a:off x="5305384" y="6296038"/>
            <a:ext cx="2047163" cy="545978"/>
          </a:xfrm>
          <a:prstGeom prst="flowChartTerminator">
            <a:avLst/>
          </a:prstGeom>
          <a:effectLst>
            <a:glow rad="228600">
              <a:schemeClr val="accent3">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1"/>
                </a:solidFill>
                <a:latin typeface="Times New Roman" panose="02020603050405020304" pitchFamily="18" charset="0"/>
                <a:cs typeface="Times New Roman" panose="02020603050405020304" pitchFamily="18" charset="0"/>
              </a:rPr>
              <a:t>Realization</a:t>
            </a:r>
            <a:endParaRPr lang="ru-RU" sz="2000" dirty="0">
              <a:solidFill>
                <a:schemeClr val="tx1"/>
              </a:solidFill>
              <a:latin typeface="Times New Roman" panose="02020603050405020304" pitchFamily="18" charset="0"/>
              <a:cs typeface="Times New Roman" panose="02020603050405020304" pitchFamily="18" charset="0"/>
            </a:endParaRPr>
          </a:p>
        </p:txBody>
      </p:sp>
      <p:sp>
        <p:nvSpPr>
          <p:cNvPr id="20" name="Блок-схема: знак завершения 19">
            <a:extLst>
              <a:ext uri="{FF2B5EF4-FFF2-40B4-BE49-F238E27FC236}">
                <a16:creationId xmlns:a16="http://schemas.microsoft.com/office/drawing/2014/main" id="{421F5A1C-2966-4664-881E-27CF5E925523}"/>
              </a:ext>
            </a:extLst>
          </p:cNvPr>
          <p:cNvSpPr/>
          <p:nvPr/>
        </p:nvSpPr>
        <p:spPr>
          <a:xfrm>
            <a:off x="9315368" y="6023139"/>
            <a:ext cx="2047163" cy="545978"/>
          </a:xfrm>
          <a:prstGeom prst="flowChartTerminator">
            <a:avLst/>
          </a:prstGeom>
          <a:effectLst>
            <a:glow rad="228600">
              <a:schemeClr val="accent3">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1"/>
                </a:solidFill>
                <a:latin typeface="Times New Roman" panose="02020603050405020304" pitchFamily="18" charset="0"/>
                <a:cs typeface="Times New Roman" panose="02020603050405020304" pitchFamily="18" charset="0"/>
              </a:rPr>
              <a:t>Analysis</a:t>
            </a:r>
            <a:endParaRPr lang="ru-RU" sz="2000" dirty="0">
              <a:solidFill>
                <a:schemeClr val="tx1"/>
              </a:solidFill>
              <a:latin typeface="Times New Roman" panose="02020603050405020304" pitchFamily="18" charset="0"/>
              <a:cs typeface="Times New Roman" panose="02020603050405020304" pitchFamily="18" charset="0"/>
            </a:endParaRPr>
          </a:p>
        </p:txBody>
      </p:sp>
      <p:sp>
        <p:nvSpPr>
          <p:cNvPr id="21" name="Блок-схема: знак завершения 20">
            <a:extLst>
              <a:ext uri="{FF2B5EF4-FFF2-40B4-BE49-F238E27FC236}">
                <a16:creationId xmlns:a16="http://schemas.microsoft.com/office/drawing/2014/main" id="{D9F78D6C-7CB7-4B07-A092-FBDD86630087}"/>
              </a:ext>
            </a:extLst>
          </p:cNvPr>
          <p:cNvSpPr/>
          <p:nvPr/>
        </p:nvSpPr>
        <p:spPr>
          <a:xfrm>
            <a:off x="5305384" y="5572729"/>
            <a:ext cx="2047163" cy="545978"/>
          </a:xfrm>
          <a:prstGeom prst="flowChartTerminator">
            <a:avLst/>
          </a:prstGeom>
          <a:effectLst>
            <a:glow rad="228600">
              <a:schemeClr val="accent3">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1"/>
                </a:solidFill>
                <a:latin typeface="Times New Roman" panose="02020603050405020304" pitchFamily="18" charset="0"/>
                <a:cs typeface="Times New Roman" panose="02020603050405020304" pitchFamily="18" charset="0"/>
              </a:rPr>
              <a:t>Improvement</a:t>
            </a:r>
            <a:endParaRPr lang="ru-RU" sz="2000" dirty="0">
              <a:solidFill>
                <a:schemeClr val="tx1"/>
              </a:solidFill>
              <a:latin typeface="Times New Roman" panose="02020603050405020304" pitchFamily="18" charset="0"/>
              <a:cs typeface="Times New Roman" panose="02020603050405020304" pitchFamily="18" charset="0"/>
            </a:endParaRPr>
          </a:p>
        </p:txBody>
      </p:sp>
      <p:cxnSp>
        <p:nvCxnSpPr>
          <p:cNvPr id="24" name="Соединитель: изогнутый 22">
            <a:extLst>
              <a:ext uri="{FF2B5EF4-FFF2-40B4-BE49-F238E27FC236}">
                <a16:creationId xmlns:a16="http://schemas.microsoft.com/office/drawing/2014/main" id="{B3462EEB-F310-4A61-962A-EE8EF33FDEDF}"/>
              </a:ext>
            </a:extLst>
          </p:cNvPr>
          <p:cNvCxnSpPr>
            <a:cxnSpLocks/>
          </p:cNvCxnSpPr>
          <p:nvPr/>
        </p:nvCxnSpPr>
        <p:spPr>
          <a:xfrm rot="10800000" flipV="1">
            <a:off x="2600667" y="5716520"/>
            <a:ext cx="2704717" cy="203623"/>
          </a:xfrm>
          <a:prstGeom prst="curvedConnector2">
            <a:avLst/>
          </a:prstGeom>
          <a:ln w="28575">
            <a:solidFill>
              <a:schemeClr val="tx1">
                <a:lumMod val="95000"/>
                <a:lumOff val="5000"/>
              </a:schemeClr>
            </a:solidFill>
            <a:tailEnd type="triangle"/>
          </a:ln>
          <a:effectLst>
            <a:glow rad="228600">
              <a:schemeClr val="accent6">
                <a:satMod val="175000"/>
                <a:alpha val="40000"/>
              </a:schemeClr>
            </a:glow>
          </a:effectLst>
        </p:spPr>
        <p:style>
          <a:lnRef idx="1">
            <a:schemeClr val="accent1"/>
          </a:lnRef>
          <a:fillRef idx="0">
            <a:schemeClr val="accent1"/>
          </a:fillRef>
          <a:effectRef idx="0">
            <a:schemeClr val="accent1"/>
          </a:effectRef>
          <a:fontRef idx="minor">
            <a:schemeClr val="tx1"/>
          </a:fontRef>
        </p:style>
      </p:cxnSp>
      <p:cxnSp>
        <p:nvCxnSpPr>
          <p:cNvPr id="28" name="Соединитель: изогнутый 26">
            <a:extLst>
              <a:ext uri="{FF2B5EF4-FFF2-40B4-BE49-F238E27FC236}">
                <a16:creationId xmlns:a16="http://schemas.microsoft.com/office/drawing/2014/main" id="{F992E460-79F7-41DD-8585-1A6B73965ED3}"/>
              </a:ext>
            </a:extLst>
          </p:cNvPr>
          <p:cNvCxnSpPr>
            <a:cxnSpLocks/>
          </p:cNvCxnSpPr>
          <p:nvPr/>
        </p:nvCxnSpPr>
        <p:spPr>
          <a:xfrm rot="16200000" flipV="1">
            <a:off x="8789470" y="4320665"/>
            <a:ext cx="209227" cy="2986404"/>
          </a:xfrm>
          <a:prstGeom prst="curvedConnector2">
            <a:avLst/>
          </a:prstGeom>
          <a:ln w="28575">
            <a:solidFill>
              <a:schemeClr val="tx1">
                <a:lumMod val="95000"/>
                <a:lumOff val="5000"/>
              </a:schemeClr>
            </a:solidFill>
            <a:tailEnd type="triangle"/>
          </a:ln>
          <a:effectLst>
            <a:glow rad="228600">
              <a:schemeClr val="accent6">
                <a:satMod val="175000"/>
                <a:alpha val="40000"/>
              </a:schemeClr>
            </a:glow>
          </a:effectLst>
        </p:spPr>
        <p:style>
          <a:lnRef idx="1">
            <a:schemeClr val="accent1"/>
          </a:lnRef>
          <a:fillRef idx="0">
            <a:schemeClr val="accent1"/>
          </a:fillRef>
          <a:effectRef idx="0">
            <a:schemeClr val="accent1"/>
          </a:effectRef>
          <a:fontRef idx="minor">
            <a:schemeClr val="tx1"/>
          </a:fontRef>
        </p:style>
      </p:cxnSp>
      <p:cxnSp>
        <p:nvCxnSpPr>
          <p:cNvPr id="29" name="Соединитель: изогнутый 24">
            <a:extLst>
              <a:ext uri="{FF2B5EF4-FFF2-40B4-BE49-F238E27FC236}">
                <a16:creationId xmlns:a16="http://schemas.microsoft.com/office/drawing/2014/main" id="{BD3FD740-55D1-4E2C-896B-B9AD61BFA27A}"/>
              </a:ext>
            </a:extLst>
          </p:cNvPr>
          <p:cNvCxnSpPr>
            <a:cxnSpLocks/>
          </p:cNvCxnSpPr>
          <p:nvPr/>
        </p:nvCxnSpPr>
        <p:spPr>
          <a:xfrm rot="16200000" flipH="1">
            <a:off x="3851257" y="5319573"/>
            <a:ext cx="203534" cy="2704718"/>
          </a:xfrm>
          <a:prstGeom prst="curvedConnector2">
            <a:avLst/>
          </a:prstGeom>
          <a:ln w="28575">
            <a:solidFill>
              <a:schemeClr val="tx1">
                <a:lumMod val="95000"/>
                <a:lumOff val="5000"/>
              </a:schemeClr>
            </a:solidFill>
            <a:tailEnd type="triangle"/>
          </a:ln>
          <a:effectLst>
            <a:glow rad="228600">
              <a:schemeClr val="accent6">
                <a:satMod val="175000"/>
                <a:alpha val="40000"/>
              </a:schemeClr>
            </a:glow>
          </a:effectLst>
        </p:spPr>
        <p:style>
          <a:lnRef idx="1">
            <a:schemeClr val="accent1"/>
          </a:lnRef>
          <a:fillRef idx="0">
            <a:schemeClr val="accent1"/>
          </a:fillRef>
          <a:effectRef idx="0">
            <a:schemeClr val="accent1"/>
          </a:effectRef>
          <a:fontRef idx="minor">
            <a:schemeClr val="tx1"/>
          </a:fontRef>
        </p:style>
      </p:cxnSp>
      <p:cxnSp>
        <p:nvCxnSpPr>
          <p:cNvPr id="30" name="Соединитель: изогнутый 25">
            <a:extLst>
              <a:ext uri="{FF2B5EF4-FFF2-40B4-BE49-F238E27FC236}">
                <a16:creationId xmlns:a16="http://schemas.microsoft.com/office/drawing/2014/main" id="{6DB6406F-54BB-45AB-905F-752AEEC669AA}"/>
              </a:ext>
            </a:extLst>
          </p:cNvPr>
          <p:cNvCxnSpPr>
            <a:cxnSpLocks/>
          </p:cNvCxnSpPr>
          <p:nvPr/>
        </p:nvCxnSpPr>
        <p:spPr>
          <a:xfrm flipV="1">
            <a:off x="7352547" y="6575770"/>
            <a:ext cx="2986403" cy="197930"/>
          </a:xfrm>
          <a:prstGeom prst="curvedConnector2">
            <a:avLst/>
          </a:prstGeom>
          <a:ln w="28575">
            <a:solidFill>
              <a:schemeClr val="tx1">
                <a:lumMod val="95000"/>
                <a:lumOff val="5000"/>
              </a:schemeClr>
            </a:solidFill>
            <a:tailEnd type="triangle"/>
          </a:ln>
          <a:effectLst>
            <a:glow rad="228600">
              <a:schemeClr val="accent6">
                <a:satMod val="175000"/>
                <a:alpha val="40000"/>
              </a:schemeClr>
            </a:glow>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663621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Овал 18">
            <a:extLst>
              <a:ext uri="{FF2B5EF4-FFF2-40B4-BE49-F238E27FC236}">
                <a16:creationId xmlns:a16="http://schemas.microsoft.com/office/drawing/2014/main" id="{33F1BA55-D5B9-44BA-B034-94F889E563E4}"/>
              </a:ext>
            </a:extLst>
          </p:cNvPr>
          <p:cNvSpPr/>
          <p:nvPr/>
        </p:nvSpPr>
        <p:spPr>
          <a:xfrm>
            <a:off x="8613361" y="4209222"/>
            <a:ext cx="1951182" cy="831573"/>
          </a:xfrm>
          <a:prstGeom prst="ellipse">
            <a:avLst/>
          </a:prstGeom>
          <a:solidFill>
            <a:schemeClr val="accent3">
              <a:lumMod val="40000"/>
              <a:lumOff val="60000"/>
            </a:schemeClr>
          </a:solidFill>
          <a:ln>
            <a:prstDash val="lgDashDot"/>
          </a:ln>
          <a:effectLst>
            <a:glow rad="228600">
              <a:schemeClr val="accent4">
                <a:satMod val="175000"/>
                <a:alpha val="40000"/>
              </a:schemeClr>
            </a:glow>
          </a:effectLst>
          <a:scene3d>
            <a:camera prst="orthographicFront"/>
            <a:lightRig rig="threePt" dir="t"/>
          </a:scene3d>
          <a:sp3d>
            <a:bevelT/>
          </a:sp3d>
        </p:spPr>
        <p:style>
          <a:lnRef idx="2">
            <a:schemeClr val="accent6"/>
          </a:lnRef>
          <a:fillRef idx="1">
            <a:schemeClr val="lt1"/>
          </a:fillRef>
          <a:effectRef idx="0">
            <a:schemeClr val="accent6"/>
          </a:effectRef>
          <a:fontRef idx="minor">
            <a:schemeClr val="dk1"/>
          </a:fontRef>
        </p:style>
        <p:txBody>
          <a:bodyPr rtlCol="0" anchor="ctr"/>
          <a:lstStyle/>
          <a:p>
            <a:pPr algn="ctr"/>
            <a:endParaRPr lang="ru-RU"/>
          </a:p>
        </p:txBody>
      </p:sp>
      <p:sp>
        <p:nvSpPr>
          <p:cNvPr id="2" name="Заголовок 1">
            <a:extLst>
              <a:ext uri="{FF2B5EF4-FFF2-40B4-BE49-F238E27FC236}">
                <a16:creationId xmlns:a16="http://schemas.microsoft.com/office/drawing/2014/main" id="{C6308943-0DFB-4DB2-A160-18594C16563A}"/>
              </a:ext>
            </a:extLst>
          </p:cNvPr>
          <p:cNvSpPr>
            <a:spLocks noGrp="1"/>
          </p:cNvSpPr>
          <p:nvPr>
            <p:ph type="title"/>
          </p:nvPr>
        </p:nvSpPr>
        <p:spPr>
          <a:xfrm>
            <a:off x="643868" y="30137"/>
            <a:ext cx="9731272" cy="1189385"/>
          </a:xfrm>
        </p:spPr>
        <p:txBody>
          <a:bodyPr/>
          <a:lstStyle/>
          <a:p>
            <a:pPr algn="ctr"/>
            <a:r>
              <a:rPr lang="en-US" b="0" u="sng" dirty="0">
                <a:solidFill>
                  <a:schemeClr val="tx1"/>
                </a:solidFill>
                <a:latin typeface="Times New Roman" panose="02020603050405020304" pitchFamily="18" charset="0"/>
                <a:cs typeface="Times New Roman" panose="02020603050405020304" pitchFamily="18" charset="0"/>
              </a:rPr>
              <a:t>The globalized world and the higher education system</a:t>
            </a:r>
            <a:endParaRPr lang="ru-RU" b="0" u="sng" dirty="0">
              <a:solidFill>
                <a:schemeClr val="tx1"/>
              </a:solidFill>
              <a:latin typeface="Times New Roman" panose="02020603050405020304" pitchFamily="18" charset="0"/>
              <a:cs typeface="Times New Roman" panose="02020603050405020304" pitchFamily="18" charset="0"/>
            </a:endParaRPr>
          </a:p>
        </p:txBody>
      </p:sp>
      <p:sp>
        <p:nvSpPr>
          <p:cNvPr id="3" name="Прямоугольник: скругленные углы 2">
            <a:extLst>
              <a:ext uri="{FF2B5EF4-FFF2-40B4-BE49-F238E27FC236}">
                <a16:creationId xmlns:a16="http://schemas.microsoft.com/office/drawing/2014/main" id="{300AABE6-F49D-4794-BAC9-3406DF790BA7}"/>
              </a:ext>
            </a:extLst>
          </p:cNvPr>
          <p:cNvSpPr/>
          <p:nvPr/>
        </p:nvSpPr>
        <p:spPr>
          <a:xfrm>
            <a:off x="2305878" y="1260936"/>
            <a:ext cx="5022574" cy="755374"/>
          </a:xfrm>
          <a:prstGeom prst="round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2000" dirty="0">
                <a:solidFill>
                  <a:schemeClr val="tx1"/>
                </a:solidFill>
                <a:latin typeface="Times New Roman" panose="02020603050405020304" pitchFamily="18" charset="0"/>
                <a:cs typeface="Times New Roman" panose="02020603050405020304" pitchFamily="18" charset="0"/>
              </a:rPr>
              <a:t>The globalized world</a:t>
            </a:r>
            <a:endParaRPr lang="ru-RU" sz="2000" dirty="0">
              <a:solidFill>
                <a:schemeClr val="tx1"/>
              </a:solidFill>
              <a:latin typeface="Times New Roman" panose="02020603050405020304" pitchFamily="18" charset="0"/>
              <a:cs typeface="Times New Roman" panose="02020603050405020304" pitchFamily="18" charset="0"/>
            </a:endParaRPr>
          </a:p>
        </p:txBody>
      </p:sp>
      <p:sp>
        <p:nvSpPr>
          <p:cNvPr id="4" name="Прямоугольник: скругленные углы 3">
            <a:extLst>
              <a:ext uri="{FF2B5EF4-FFF2-40B4-BE49-F238E27FC236}">
                <a16:creationId xmlns:a16="http://schemas.microsoft.com/office/drawing/2014/main" id="{9511393C-6253-4739-B40A-AC791BD456BD}"/>
              </a:ext>
            </a:extLst>
          </p:cNvPr>
          <p:cNvSpPr/>
          <p:nvPr/>
        </p:nvSpPr>
        <p:spPr>
          <a:xfrm>
            <a:off x="2305878" y="2716696"/>
            <a:ext cx="5022574" cy="755374"/>
          </a:xfrm>
          <a:prstGeom prst="round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1"/>
                </a:solidFill>
                <a:latin typeface="Times New Roman" panose="02020603050405020304" pitchFamily="18" charset="0"/>
                <a:cs typeface="Times New Roman" panose="02020603050405020304" pitchFamily="18" charset="0"/>
              </a:rPr>
              <a:t>Challenges to higher education system</a:t>
            </a:r>
            <a:endParaRPr lang="ru-RU" sz="2000" dirty="0">
              <a:solidFill>
                <a:schemeClr val="tx1"/>
              </a:solidFill>
              <a:latin typeface="Times New Roman" panose="02020603050405020304" pitchFamily="18" charset="0"/>
              <a:cs typeface="Times New Roman" panose="02020603050405020304" pitchFamily="18" charset="0"/>
            </a:endParaRPr>
          </a:p>
        </p:txBody>
      </p:sp>
      <p:sp>
        <p:nvSpPr>
          <p:cNvPr id="5" name="Прямоугольник: скругленные углы 4">
            <a:extLst>
              <a:ext uri="{FF2B5EF4-FFF2-40B4-BE49-F238E27FC236}">
                <a16:creationId xmlns:a16="http://schemas.microsoft.com/office/drawing/2014/main" id="{036D62F0-E8CE-47E9-B2D0-AFAF57818EFD}"/>
              </a:ext>
            </a:extLst>
          </p:cNvPr>
          <p:cNvSpPr/>
          <p:nvPr/>
        </p:nvSpPr>
        <p:spPr>
          <a:xfrm>
            <a:off x="2305878" y="4144617"/>
            <a:ext cx="5022574" cy="755374"/>
          </a:xfrm>
          <a:prstGeom prst="round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2000" dirty="0">
                <a:solidFill>
                  <a:schemeClr val="tx1"/>
                </a:solidFill>
                <a:latin typeface="Times New Roman" panose="02020603050405020304" pitchFamily="18" charset="0"/>
                <a:cs typeface="Times New Roman" panose="02020603050405020304" pitchFamily="18" charset="0"/>
              </a:rPr>
              <a:t>Changes in higher education system</a:t>
            </a:r>
            <a:endParaRPr lang="ru-RU" sz="2000" dirty="0">
              <a:solidFill>
                <a:schemeClr val="tx1"/>
              </a:solidFill>
              <a:latin typeface="Times New Roman" panose="02020603050405020304" pitchFamily="18" charset="0"/>
              <a:cs typeface="Times New Roman" panose="02020603050405020304" pitchFamily="18" charset="0"/>
            </a:endParaRPr>
          </a:p>
        </p:txBody>
      </p:sp>
      <p:sp>
        <p:nvSpPr>
          <p:cNvPr id="6" name="Прямоугольник: скругленные углы 5">
            <a:extLst>
              <a:ext uri="{FF2B5EF4-FFF2-40B4-BE49-F238E27FC236}">
                <a16:creationId xmlns:a16="http://schemas.microsoft.com/office/drawing/2014/main" id="{0908EC42-597B-48EF-AE15-55D81292631C}"/>
              </a:ext>
            </a:extLst>
          </p:cNvPr>
          <p:cNvSpPr/>
          <p:nvPr/>
        </p:nvSpPr>
        <p:spPr>
          <a:xfrm>
            <a:off x="2318578" y="5589975"/>
            <a:ext cx="5022574" cy="755374"/>
          </a:xfrm>
          <a:prstGeom prst="round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1"/>
                </a:solidFill>
                <a:latin typeface="Times New Roman" panose="02020603050405020304" pitchFamily="18" charset="0"/>
                <a:cs typeface="Times New Roman" panose="02020603050405020304" pitchFamily="18" charset="0"/>
              </a:rPr>
              <a:t>The quality of higher education</a:t>
            </a:r>
            <a:endParaRPr lang="ru-RU" sz="2000" dirty="0">
              <a:solidFill>
                <a:schemeClr val="tx1"/>
              </a:solidFill>
              <a:latin typeface="Times New Roman" panose="02020603050405020304" pitchFamily="18" charset="0"/>
              <a:cs typeface="Times New Roman" panose="02020603050405020304" pitchFamily="18" charset="0"/>
            </a:endParaRPr>
          </a:p>
        </p:txBody>
      </p:sp>
      <p:sp>
        <p:nvSpPr>
          <p:cNvPr id="7" name="Стрелка: вниз 6">
            <a:extLst>
              <a:ext uri="{FF2B5EF4-FFF2-40B4-BE49-F238E27FC236}">
                <a16:creationId xmlns:a16="http://schemas.microsoft.com/office/drawing/2014/main" id="{2802EE19-1B98-40A8-88E6-8F4857A72159}"/>
              </a:ext>
            </a:extLst>
          </p:cNvPr>
          <p:cNvSpPr/>
          <p:nvPr/>
        </p:nvSpPr>
        <p:spPr>
          <a:xfrm>
            <a:off x="4598504" y="2082249"/>
            <a:ext cx="437322" cy="596348"/>
          </a:xfrm>
          <a:prstGeom prst="downArrow">
            <a:avLst/>
          </a:prstGeom>
          <a:solidFill>
            <a:schemeClr val="accent3">
              <a:lumMod val="40000"/>
              <a:lumOff val="60000"/>
            </a:schemeClr>
          </a:solidFill>
          <a:effectLst>
            <a:glow rad="228600">
              <a:schemeClr val="accent5">
                <a:satMod val="175000"/>
                <a:alpha val="40000"/>
              </a:schemeClr>
            </a:glo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8" name="Стрелка: вниз 7">
            <a:extLst>
              <a:ext uri="{FF2B5EF4-FFF2-40B4-BE49-F238E27FC236}">
                <a16:creationId xmlns:a16="http://schemas.microsoft.com/office/drawing/2014/main" id="{A5075362-1FD1-45AE-B94C-C400CBB6C2E1}"/>
              </a:ext>
            </a:extLst>
          </p:cNvPr>
          <p:cNvSpPr/>
          <p:nvPr/>
        </p:nvSpPr>
        <p:spPr>
          <a:xfrm>
            <a:off x="4598504" y="3513484"/>
            <a:ext cx="437322" cy="596348"/>
          </a:xfrm>
          <a:prstGeom prst="downArrow">
            <a:avLst/>
          </a:prstGeom>
          <a:solidFill>
            <a:schemeClr val="accent3">
              <a:lumMod val="40000"/>
              <a:lumOff val="60000"/>
            </a:schemeClr>
          </a:solidFill>
          <a:effectLst>
            <a:glow rad="228600">
              <a:schemeClr val="accent5">
                <a:satMod val="175000"/>
                <a:alpha val="40000"/>
              </a:schemeClr>
            </a:glo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9" name="Стрелка: вниз 8">
            <a:extLst>
              <a:ext uri="{FF2B5EF4-FFF2-40B4-BE49-F238E27FC236}">
                <a16:creationId xmlns:a16="http://schemas.microsoft.com/office/drawing/2014/main" id="{C8A8E61F-04EE-4F27-A439-096D665C41E4}"/>
              </a:ext>
            </a:extLst>
          </p:cNvPr>
          <p:cNvSpPr/>
          <p:nvPr/>
        </p:nvSpPr>
        <p:spPr>
          <a:xfrm>
            <a:off x="4598504" y="4976190"/>
            <a:ext cx="437322" cy="596348"/>
          </a:xfrm>
          <a:prstGeom prst="downArrow">
            <a:avLst/>
          </a:prstGeom>
          <a:solidFill>
            <a:schemeClr val="accent3">
              <a:lumMod val="40000"/>
              <a:lumOff val="60000"/>
            </a:schemeClr>
          </a:solidFill>
          <a:effectLst>
            <a:glow rad="228600">
              <a:schemeClr val="accent5">
                <a:satMod val="175000"/>
                <a:alpha val="40000"/>
              </a:schemeClr>
            </a:glo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cxnSp>
        <p:nvCxnSpPr>
          <p:cNvPr id="15" name="Соединитель: изогнутый 14">
            <a:extLst>
              <a:ext uri="{FF2B5EF4-FFF2-40B4-BE49-F238E27FC236}">
                <a16:creationId xmlns:a16="http://schemas.microsoft.com/office/drawing/2014/main" id="{B4CE536B-5CB4-42C7-A981-B8CB60BCEC94}"/>
              </a:ext>
            </a:extLst>
          </p:cNvPr>
          <p:cNvCxnSpPr>
            <a:cxnSpLocks/>
            <a:stCxn id="5" idx="3"/>
            <a:endCxn id="6" idx="3"/>
          </p:cNvCxnSpPr>
          <p:nvPr/>
        </p:nvCxnSpPr>
        <p:spPr>
          <a:xfrm>
            <a:off x="7328452" y="4522304"/>
            <a:ext cx="12700" cy="1445358"/>
          </a:xfrm>
          <a:prstGeom prst="curvedConnector3">
            <a:avLst>
              <a:gd name="adj1" fmla="val 1900000"/>
            </a:avLst>
          </a:prstGeom>
          <a:ln w="38100">
            <a:solidFill>
              <a:schemeClr val="accent1">
                <a:lumMod val="50000"/>
              </a:schemeClr>
            </a:solidFill>
            <a:headEnd type="triangle"/>
            <a:tailEnd type="triangle"/>
          </a:ln>
          <a:effectLst>
            <a:glow rad="139700">
              <a:schemeClr val="accent5">
                <a:satMod val="175000"/>
                <a:alpha val="40000"/>
              </a:schemeClr>
            </a:glow>
          </a:effectLst>
        </p:spPr>
        <p:style>
          <a:lnRef idx="1">
            <a:schemeClr val="accent1"/>
          </a:lnRef>
          <a:fillRef idx="0">
            <a:schemeClr val="accent1"/>
          </a:fillRef>
          <a:effectRef idx="0">
            <a:schemeClr val="accent1"/>
          </a:effectRef>
          <a:fontRef idx="minor">
            <a:schemeClr val="tx1"/>
          </a:fontRef>
        </p:style>
      </p:cxnSp>
      <p:sp>
        <p:nvSpPr>
          <p:cNvPr id="18" name="TextBox 17">
            <a:extLst>
              <a:ext uri="{FF2B5EF4-FFF2-40B4-BE49-F238E27FC236}">
                <a16:creationId xmlns:a16="http://schemas.microsoft.com/office/drawing/2014/main" id="{07732AB1-FC88-4779-BB45-F9556BE7D7C5}"/>
              </a:ext>
            </a:extLst>
          </p:cNvPr>
          <p:cNvSpPr txBox="1"/>
          <p:nvPr/>
        </p:nvSpPr>
        <p:spPr>
          <a:xfrm>
            <a:off x="8237230" y="4362430"/>
            <a:ext cx="2703443" cy="1569660"/>
          </a:xfrm>
          <a:prstGeom prst="rect">
            <a:avLst/>
          </a:prstGeom>
          <a:noFill/>
        </p:spPr>
        <p:txBody>
          <a:bodyPr wrap="square" rtlCol="0">
            <a:spAutoFit/>
          </a:bodyPr>
          <a:lstStyle/>
          <a:p>
            <a:pPr algn="ctr"/>
            <a:r>
              <a:rPr lang="en-AU" sz="2400" dirty="0">
                <a:latin typeface="Times New Roman" panose="02020603050405020304" pitchFamily="18" charset="0"/>
                <a:cs typeface="Times New Roman" panose="02020603050405020304" pitchFamily="18" charset="0"/>
              </a:rPr>
              <a:t>Now</a:t>
            </a:r>
            <a:r>
              <a:rPr lang="uk-UA" sz="2400" dirty="0">
                <a:latin typeface="Times New Roman" panose="02020603050405020304" pitchFamily="18" charset="0"/>
                <a:cs typeface="Times New Roman" panose="02020603050405020304" pitchFamily="18" charset="0"/>
              </a:rPr>
              <a:t> !</a:t>
            </a:r>
          </a:p>
          <a:p>
            <a:pPr algn="ctr"/>
            <a:endParaRPr lang="en-AU" sz="2400" dirty="0">
              <a:latin typeface="Times New Roman" panose="02020603050405020304" pitchFamily="18" charset="0"/>
              <a:cs typeface="Times New Roman" panose="02020603050405020304" pitchFamily="18" charset="0"/>
            </a:endParaRPr>
          </a:p>
          <a:p>
            <a:pPr algn="ctr"/>
            <a:r>
              <a:rPr lang="en-AU" sz="2400" dirty="0" err="1">
                <a:latin typeface="Times New Roman" panose="02020603050405020304" pitchFamily="18" charset="0"/>
                <a:cs typeface="Times New Roman" panose="02020603050405020304" pitchFamily="18" charset="0"/>
              </a:rPr>
              <a:t>Informatization</a:t>
            </a:r>
            <a:r>
              <a:rPr lang="en-AU" sz="2400" dirty="0">
                <a:latin typeface="Times New Roman" panose="02020603050405020304" pitchFamily="18" charset="0"/>
                <a:cs typeface="Times New Roman" panose="02020603050405020304" pitchFamily="18" charset="0"/>
              </a:rPr>
              <a:t> of</a:t>
            </a:r>
          </a:p>
          <a:p>
            <a:pPr algn="ctr"/>
            <a:r>
              <a:rPr lang="en-AU" sz="2400" dirty="0">
                <a:latin typeface="Times New Roman" panose="02020603050405020304" pitchFamily="18" charset="0"/>
                <a:cs typeface="Times New Roman" panose="02020603050405020304" pitchFamily="18" charset="0"/>
              </a:rPr>
              <a:t>higher education</a:t>
            </a:r>
            <a:endParaRPr lang="uk-UA" sz="2400" dirty="0">
              <a:latin typeface="Times New Roman" panose="02020603050405020304" pitchFamily="18" charset="0"/>
              <a:cs typeface="Times New Roman" panose="02020603050405020304" pitchFamily="18" charset="0"/>
            </a:endParaRPr>
          </a:p>
        </p:txBody>
      </p:sp>
      <p:pic>
        <p:nvPicPr>
          <p:cNvPr id="13" name="Picture 2">
            <a:extLst>
              <a:ext uri="{FF2B5EF4-FFF2-40B4-BE49-F238E27FC236}">
                <a16:creationId xmlns:a16="http://schemas.microsoft.com/office/drawing/2014/main" id="{C74EAD26-55C4-4C2D-A157-8BC1BD6A5C2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b="50000"/>
          <a:stretch>
            <a:fillRect/>
          </a:stretch>
        </p:blipFill>
        <p:spPr bwMode="auto">
          <a:xfrm>
            <a:off x="10533062" y="30137"/>
            <a:ext cx="1658938" cy="1057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4520944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076682B-DBA7-4F12-8B23-BCCEC99882F2}"/>
              </a:ext>
            </a:extLst>
          </p:cNvPr>
          <p:cNvSpPr>
            <a:spLocks noGrp="1"/>
          </p:cNvSpPr>
          <p:nvPr>
            <p:ph type="title"/>
          </p:nvPr>
        </p:nvSpPr>
        <p:spPr>
          <a:xfrm>
            <a:off x="1228298" y="150125"/>
            <a:ext cx="8721817" cy="1522264"/>
          </a:xfrm>
        </p:spPr>
        <p:txBody>
          <a:bodyPr/>
          <a:lstStyle/>
          <a:p>
            <a:pPr algn="ctr"/>
            <a:r>
              <a:rPr lang="en-US" b="0" u="sng" dirty="0">
                <a:solidFill>
                  <a:schemeClr val="tx1"/>
                </a:solidFill>
                <a:latin typeface="Times New Roman" panose="02020603050405020304" pitchFamily="18" charset="0"/>
                <a:cs typeface="Times New Roman" panose="02020603050405020304" pitchFamily="18" charset="0"/>
              </a:rPr>
              <a:t>Implementation of </a:t>
            </a:r>
            <a:r>
              <a:rPr lang="en-US" b="0" u="sng" dirty="0">
                <a:solidFill>
                  <a:prstClr val="black"/>
                </a:solidFill>
                <a:latin typeface="Times New Roman" panose="02020603050405020304" pitchFamily="18" charset="0"/>
                <a:cs typeface="Times New Roman" panose="02020603050405020304" pitchFamily="18" charset="0"/>
              </a:rPr>
              <a:t>technologies of </a:t>
            </a:r>
            <a:r>
              <a:rPr lang="en-US" b="0" u="sng" dirty="0">
                <a:solidFill>
                  <a:schemeClr val="tx1"/>
                </a:solidFill>
                <a:latin typeface="Times New Roman" panose="02020603050405020304" pitchFamily="18" charset="0"/>
                <a:cs typeface="Times New Roman" panose="02020603050405020304" pitchFamily="18" charset="0"/>
              </a:rPr>
              <a:t>higher education quality assurance in Ukraine</a:t>
            </a:r>
            <a:endParaRPr lang="ru-RU" b="0" u="sng" dirty="0">
              <a:solidFill>
                <a:schemeClr val="tx1"/>
              </a:solidFill>
              <a:latin typeface="Times New Roman" panose="02020603050405020304" pitchFamily="18" charset="0"/>
              <a:cs typeface="Times New Roman" panose="02020603050405020304" pitchFamily="18" charset="0"/>
            </a:endParaRPr>
          </a:p>
        </p:txBody>
      </p:sp>
      <p:pic>
        <p:nvPicPr>
          <p:cNvPr id="3" name="Picture 2">
            <a:extLst>
              <a:ext uri="{FF2B5EF4-FFF2-40B4-BE49-F238E27FC236}">
                <a16:creationId xmlns:a16="http://schemas.microsoft.com/office/drawing/2014/main" id="{F0D0880B-FB2C-4164-B9BD-1681CE8492E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b="50000"/>
          <a:stretch>
            <a:fillRect/>
          </a:stretch>
        </p:blipFill>
        <p:spPr bwMode="auto">
          <a:xfrm>
            <a:off x="10533062" y="0"/>
            <a:ext cx="1658938" cy="1057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Box 3">
            <a:extLst>
              <a:ext uri="{FF2B5EF4-FFF2-40B4-BE49-F238E27FC236}">
                <a16:creationId xmlns:a16="http://schemas.microsoft.com/office/drawing/2014/main" id="{13EB92B3-FB5C-4410-9158-DB27D37ABADB}"/>
              </a:ext>
            </a:extLst>
          </p:cNvPr>
          <p:cNvSpPr txBox="1"/>
          <p:nvPr/>
        </p:nvSpPr>
        <p:spPr>
          <a:xfrm>
            <a:off x="272955" y="1899553"/>
            <a:ext cx="11646090" cy="3785652"/>
          </a:xfrm>
          <a:prstGeom prst="rect">
            <a:avLst/>
          </a:prstGeom>
          <a:noFill/>
        </p:spPr>
        <p:txBody>
          <a:bodyPr wrap="square" rtlCol="0">
            <a:spAutoFit/>
          </a:bodyPr>
          <a:lstStyle/>
          <a:p>
            <a:pPr algn="ctr"/>
            <a:r>
              <a:rPr lang="en-US" sz="2000" b="1" u="sng" dirty="0">
                <a:latin typeface="Times New Roman" panose="02020603050405020304" pitchFamily="18" charset="0"/>
                <a:cs typeface="Times New Roman" panose="02020603050405020304" pitchFamily="18" charset="0"/>
              </a:rPr>
              <a:t>The National Agency for Higher Education Quality Assurance</a:t>
            </a:r>
          </a:p>
          <a:p>
            <a:pPr algn="ctr"/>
            <a:r>
              <a:rPr lang="en-US" sz="2000" dirty="0">
                <a:latin typeface="Times New Roman" panose="02020603050405020304" pitchFamily="18" charset="0"/>
                <a:cs typeface="Times New Roman" panose="02020603050405020304" pitchFamily="18" charset="0"/>
              </a:rPr>
              <a:t>(February 2019 – the beginning of official activities)</a:t>
            </a:r>
          </a:p>
          <a:p>
            <a:pPr marL="342900" indent="-342900">
              <a:buFont typeface="Courier New" panose="02070309020205020404" pitchFamily="49" charset="0"/>
              <a:buChar char="o"/>
            </a:pPr>
            <a:endParaRPr lang="en-US" sz="2000" dirty="0">
              <a:latin typeface="Times New Roman" panose="02020603050405020304" pitchFamily="18" charset="0"/>
              <a:cs typeface="Times New Roman" panose="02020603050405020304" pitchFamily="18" charset="0"/>
            </a:endParaRPr>
          </a:p>
          <a:p>
            <a:pPr marL="342900" indent="-342900">
              <a:buFont typeface="Courier New" panose="02070309020205020404" pitchFamily="49" charset="0"/>
              <a:buChar char="o"/>
            </a:pPr>
            <a:r>
              <a:rPr lang="en-US" sz="2000" dirty="0">
                <a:latin typeface="Times New Roman" panose="02020603050405020304" pitchFamily="18" charset="0"/>
                <a:cs typeface="Times New Roman" panose="02020603050405020304" pitchFamily="18" charset="0"/>
              </a:rPr>
              <a:t>Preparatory work for the establishment of the National Agency (2014-2015) (provided by the Law of Ukraine “On Higher Education” 2014).</a:t>
            </a:r>
          </a:p>
          <a:p>
            <a:pPr marL="342900" indent="-342900">
              <a:buFont typeface="Courier New" panose="02070309020205020404" pitchFamily="49" charset="0"/>
              <a:buChar char="o"/>
            </a:pPr>
            <a:r>
              <a:rPr lang="en-US" sz="2000" dirty="0">
                <a:latin typeface="Times New Roman" panose="02020603050405020304" pitchFamily="18" charset="0"/>
                <a:cs typeface="Times New Roman" panose="02020603050405020304" pitchFamily="18" charset="0"/>
              </a:rPr>
              <a:t>The first members of the National Agency were elected in 2015.</a:t>
            </a:r>
          </a:p>
          <a:p>
            <a:r>
              <a:rPr lang="en-US" sz="2000" dirty="0">
                <a:latin typeface="Times New Roman" panose="02020603050405020304" pitchFamily="18" charset="0"/>
                <a:cs typeface="Times New Roman" panose="02020603050405020304" pitchFamily="18" charset="0"/>
              </a:rPr>
              <a:t>(For a number of reasons they did not start their work.)</a:t>
            </a:r>
          </a:p>
          <a:p>
            <a:pPr marL="342900" indent="-342900">
              <a:buFont typeface="Courier New" panose="02070309020205020404" pitchFamily="49" charset="0"/>
              <a:buChar char="o"/>
            </a:pPr>
            <a:r>
              <a:rPr lang="en-US" sz="2000" dirty="0">
                <a:latin typeface="Times New Roman" panose="02020603050405020304" pitchFamily="18" charset="0"/>
                <a:cs typeface="Times New Roman" panose="02020603050405020304" pitchFamily="18" charset="0"/>
              </a:rPr>
              <a:t>“Reloading” of the National Agency in 2018</a:t>
            </a:r>
          </a:p>
          <a:p>
            <a:r>
              <a:rPr lang="en-US" sz="2000" dirty="0">
                <a:latin typeface="Times New Roman" panose="02020603050405020304" pitchFamily="18" charset="0"/>
                <a:cs typeface="Times New Roman" panose="02020603050405020304" pitchFamily="18" charset="0"/>
              </a:rPr>
              <a:t>(Change of principles for election of Agency members, Law on Education, 2015)</a:t>
            </a:r>
          </a:p>
          <a:p>
            <a:pPr marL="342900" indent="-342900">
              <a:buFont typeface="Courier New" panose="02070309020205020404" pitchFamily="49" charset="0"/>
              <a:buChar char="o"/>
            </a:pPr>
            <a:r>
              <a:rPr lang="en-US" sz="2000" dirty="0">
                <a:latin typeface="Times New Roman" panose="02020603050405020304" pitchFamily="18" charset="0"/>
                <a:cs typeface="Times New Roman" panose="02020603050405020304" pitchFamily="18" charset="0"/>
              </a:rPr>
              <a:t>The election of new members of the Agency by the International competitive commission and their approval by the Cabinet of Ministers of Ukraine (December 2018)</a:t>
            </a:r>
          </a:p>
          <a:p>
            <a:pPr marL="342900" indent="-342900">
              <a:buFont typeface="Courier New" panose="02070309020205020404" pitchFamily="49" charset="0"/>
              <a:buChar char="o"/>
            </a:pPr>
            <a:r>
              <a:rPr lang="en-US" sz="2000" dirty="0">
                <a:latin typeface="Times New Roman" panose="02020603050405020304" pitchFamily="18" charset="0"/>
                <a:cs typeface="Times New Roman" panose="02020603050405020304" pitchFamily="18" charset="0"/>
              </a:rPr>
              <a:t>The election and approval of the leadership of the Agency by the Cabinet of Ministers of Ukraine </a:t>
            </a:r>
            <a:endParaRPr lang="ru-RU"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2618617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a:extLst>
              <a:ext uri="{FF2B5EF4-FFF2-40B4-BE49-F238E27FC236}">
                <a16:creationId xmlns:a16="http://schemas.microsoft.com/office/drawing/2014/main" id="{BC3549B7-F7E2-4A29-B551-652D952F3161}"/>
              </a:ext>
            </a:extLst>
          </p:cNvPr>
          <p:cNvSpPr/>
          <p:nvPr/>
        </p:nvSpPr>
        <p:spPr>
          <a:xfrm>
            <a:off x="1396619" y="-106275"/>
            <a:ext cx="9010697" cy="1938992"/>
          </a:xfrm>
          <a:prstGeom prst="rect">
            <a:avLst/>
          </a:prstGeom>
        </p:spPr>
        <p:txBody>
          <a:bodyPr wrap="square">
            <a:spAutoFit/>
          </a:bodyPr>
          <a:lstStyle/>
          <a:p>
            <a:r>
              <a:rPr lang="en-US" sz="4000" u="sng" dirty="0">
                <a:solidFill>
                  <a:prstClr val="black"/>
                </a:solidFill>
                <a:latin typeface="Times New Roman" panose="02020603050405020304" pitchFamily="18" charset="0"/>
                <a:ea typeface="+mj-ea"/>
                <a:cs typeface="Times New Roman" panose="02020603050405020304" pitchFamily="18" charset="0"/>
              </a:rPr>
              <a:t>Implementation of European </a:t>
            </a:r>
            <a:r>
              <a:rPr lang="en-US" sz="4000" u="sng" dirty="0">
                <a:solidFill>
                  <a:prstClr val="black"/>
                </a:solidFill>
                <a:latin typeface="Times New Roman" panose="02020603050405020304" pitchFamily="18" charset="0"/>
                <a:cs typeface="Times New Roman" panose="02020603050405020304" pitchFamily="18" charset="0"/>
              </a:rPr>
              <a:t>Technologies of </a:t>
            </a:r>
            <a:r>
              <a:rPr lang="en-US" sz="4000" u="sng" dirty="0">
                <a:solidFill>
                  <a:prstClr val="black"/>
                </a:solidFill>
                <a:latin typeface="Times New Roman" panose="02020603050405020304" pitchFamily="18" charset="0"/>
                <a:ea typeface="+mj-ea"/>
                <a:cs typeface="Times New Roman" panose="02020603050405020304" pitchFamily="18" charset="0"/>
              </a:rPr>
              <a:t>Higher Education Quality Assurance in Ukraine</a:t>
            </a:r>
            <a:endParaRPr lang="ru-RU" dirty="0"/>
          </a:p>
        </p:txBody>
      </p:sp>
      <p:pic>
        <p:nvPicPr>
          <p:cNvPr id="4" name="Picture 2">
            <a:extLst>
              <a:ext uri="{FF2B5EF4-FFF2-40B4-BE49-F238E27FC236}">
                <a16:creationId xmlns:a16="http://schemas.microsoft.com/office/drawing/2014/main" id="{48603CAC-FAD1-4015-8D83-654CC278144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b="50000"/>
          <a:stretch>
            <a:fillRect/>
          </a:stretch>
        </p:blipFill>
        <p:spPr bwMode="auto">
          <a:xfrm>
            <a:off x="10533062" y="0"/>
            <a:ext cx="1658938" cy="1057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Прямоугольник 4">
            <a:extLst>
              <a:ext uri="{FF2B5EF4-FFF2-40B4-BE49-F238E27FC236}">
                <a16:creationId xmlns:a16="http://schemas.microsoft.com/office/drawing/2014/main" id="{36ED6C56-B5CB-4B34-9579-9888EF2818DF}"/>
              </a:ext>
            </a:extLst>
          </p:cNvPr>
          <p:cNvSpPr/>
          <p:nvPr/>
        </p:nvSpPr>
        <p:spPr>
          <a:xfrm>
            <a:off x="345743" y="2392669"/>
            <a:ext cx="10804477" cy="3170099"/>
          </a:xfrm>
          <a:prstGeom prst="rect">
            <a:avLst/>
          </a:prstGeom>
        </p:spPr>
        <p:txBody>
          <a:bodyPr wrap="square">
            <a:spAutoFit/>
          </a:bodyPr>
          <a:lstStyle/>
          <a:p>
            <a:pPr lvl="0" algn="ctr"/>
            <a:r>
              <a:rPr lang="en-US" sz="2000" b="1" u="sng" dirty="0">
                <a:solidFill>
                  <a:prstClr val="black"/>
                </a:solidFill>
                <a:latin typeface="Times New Roman" panose="02020603050405020304" pitchFamily="18" charset="0"/>
                <a:cs typeface="Times New Roman" panose="02020603050405020304" pitchFamily="18" charset="0"/>
              </a:rPr>
              <a:t>The</a:t>
            </a:r>
            <a:r>
              <a:rPr lang="en-US" sz="2000" b="1" dirty="0">
                <a:solidFill>
                  <a:srgbClr val="3C4043"/>
                </a:solidFill>
                <a:latin typeface="arial"/>
              </a:rPr>
              <a:t> </a:t>
            </a:r>
            <a:r>
              <a:rPr lang="en-US" sz="2000" b="1" u="sng" dirty="0">
                <a:solidFill>
                  <a:prstClr val="black"/>
                </a:solidFill>
                <a:latin typeface="Times New Roman" panose="02020603050405020304" pitchFamily="18" charset="0"/>
                <a:cs typeface="Times New Roman" panose="02020603050405020304" pitchFamily="18" charset="0"/>
              </a:rPr>
              <a:t>National Agency for Higher Education Quality Assurance states</a:t>
            </a:r>
            <a:r>
              <a:rPr lang="en-US" sz="2000" b="1" dirty="0">
                <a:solidFill>
                  <a:prstClr val="black"/>
                </a:solidFill>
                <a:latin typeface="Times New Roman" panose="02020603050405020304" pitchFamily="18" charset="0"/>
                <a:cs typeface="Times New Roman" panose="02020603050405020304" pitchFamily="18" charset="0"/>
              </a:rPr>
              <a:t>:</a:t>
            </a:r>
          </a:p>
          <a:p>
            <a:pPr lvl="0" algn="ctr"/>
            <a:endParaRPr lang="en-US" sz="2000" u="sng" dirty="0">
              <a:solidFill>
                <a:prstClr val="black"/>
              </a:solidFill>
              <a:latin typeface="Times New Roman" panose="02020603050405020304" pitchFamily="18" charset="0"/>
              <a:cs typeface="Times New Roman" panose="02020603050405020304" pitchFamily="18" charset="0"/>
            </a:endParaRPr>
          </a:p>
          <a:p>
            <a:pPr marL="342900" lvl="0" indent="-342900">
              <a:buFont typeface="Arial" panose="020B0604020202020204" pitchFamily="34" charset="0"/>
              <a:buChar char="•"/>
            </a:pPr>
            <a:r>
              <a:rPr lang="en-US" sz="2000" dirty="0">
                <a:solidFill>
                  <a:prstClr val="black"/>
                </a:solidFill>
                <a:latin typeface="Times New Roman" panose="02020603050405020304" pitchFamily="18" charset="0"/>
                <a:cs typeface="Times New Roman" panose="02020603050405020304" pitchFamily="18" charset="0"/>
              </a:rPr>
              <a:t>Quality assurance in higher education is an urgent requirement of the present time and a priority of public education policy in Europe and other developed countries.</a:t>
            </a:r>
          </a:p>
          <a:p>
            <a:pPr lvl="0"/>
            <a:endParaRPr lang="en-US" sz="2000" dirty="0">
              <a:solidFill>
                <a:prstClr val="black"/>
              </a:solidFill>
              <a:latin typeface="Times New Roman" panose="02020603050405020304" pitchFamily="18" charset="0"/>
              <a:cs typeface="Times New Roman" panose="02020603050405020304" pitchFamily="18" charset="0"/>
            </a:endParaRPr>
          </a:p>
          <a:p>
            <a:pPr marL="342900" lvl="0" indent="-342900">
              <a:buFont typeface="Arial" panose="020B0604020202020204" pitchFamily="34" charset="0"/>
              <a:buChar char="•"/>
            </a:pPr>
            <a:r>
              <a:rPr lang="en-US" sz="2000" dirty="0">
                <a:solidFill>
                  <a:prstClr val="black"/>
                </a:solidFill>
                <a:latin typeface="Times New Roman" panose="02020603050405020304" pitchFamily="18" charset="0"/>
                <a:cs typeface="Times New Roman" panose="02020603050405020304" pitchFamily="18" charset="0"/>
              </a:rPr>
              <a:t>Ukraine is not the leader in the field of higher education quality assurance.</a:t>
            </a:r>
          </a:p>
          <a:p>
            <a:pPr lvl="0"/>
            <a:endParaRPr lang="en-US" sz="2000" dirty="0">
              <a:solidFill>
                <a:prstClr val="black"/>
              </a:solidFill>
              <a:latin typeface="Times New Roman" panose="02020603050405020304" pitchFamily="18" charset="0"/>
              <a:cs typeface="Times New Roman" panose="02020603050405020304" pitchFamily="18" charset="0"/>
            </a:endParaRPr>
          </a:p>
          <a:p>
            <a:pPr marL="342900" lvl="0" indent="-342900">
              <a:buFont typeface="Arial" panose="020B0604020202020204" pitchFamily="34" charset="0"/>
              <a:buChar char="•"/>
            </a:pPr>
            <a:r>
              <a:rPr lang="en-US" sz="2000" dirty="0">
                <a:solidFill>
                  <a:prstClr val="black"/>
                </a:solidFill>
                <a:latin typeface="Times New Roman" panose="02020603050405020304" pitchFamily="18" charset="0"/>
                <a:cs typeface="Times New Roman" panose="02020603050405020304" pitchFamily="18" charset="0"/>
              </a:rPr>
              <a:t>In Ukraine there are processes of degradation of some higher education institutions, manifestations of academic dishonesty, the provision of low-quality educational services, lack of interaction and trust between stakeholders.</a:t>
            </a:r>
          </a:p>
        </p:txBody>
      </p:sp>
    </p:spTree>
    <p:extLst>
      <p:ext uri="{BB962C8B-B14F-4D97-AF65-F5344CB8AC3E}">
        <p14:creationId xmlns:p14="http://schemas.microsoft.com/office/powerpoint/2010/main" val="86735706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a:extLst>
              <a:ext uri="{FF2B5EF4-FFF2-40B4-BE49-F238E27FC236}">
                <a16:creationId xmlns:a16="http://schemas.microsoft.com/office/drawing/2014/main" id="{39856BFD-1CC3-4A9E-B82D-E89E8BF3B6EC}"/>
              </a:ext>
            </a:extLst>
          </p:cNvPr>
          <p:cNvSpPr/>
          <p:nvPr/>
        </p:nvSpPr>
        <p:spPr>
          <a:xfrm>
            <a:off x="1301085" y="0"/>
            <a:ext cx="9130293" cy="2215991"/>
          </a:xfrm>
          <a:prstGeom prst="rect">
            <a:avLst/>
          </a:prstGeom>
        </p:spPr>
        <p:txBody>
          <a:bodyPr wrap="square">
            <a:spAutoFit/>
          </a:bodyPr>
          <a:lstStyle/>
          <a:p>
            <a:pPr lvl="0"/>
            <a:r>
              <a:rPr lang="en-US" sz="4000" u="sng" dirty="0">
                <a:solidFill>
                  <a:prstClr val="black"/>
                </a:solidFill>
                <a:latin typeface="Times New Roman" panose="02020603050405020304" pitchFamily="18" charset="0"/>
                <a:cs typeface="Times New Roman" panose="02020603050405020304" pitchFamily="18" charset="0"/>
              </a:rPr>
              <a:t>Implementation of European Technologies of Higher Education Quality Assurance in Ukraine</a:t>
            </a:r>
            <a:endParaRPr lang="ru-RU" dirty="0">
              <a:solidFill>
                <a:prstClr val="black"/>
              </a:solidFill>
            </a:endParaRPr>
          </a:p>
          <a:p>
            <a:pPr lvl="0"/>
            <a:endParaRPr lang="ru-RU" dirty="0">
              <a:solidFill>
                <a:prstClr val="black"/>
              </a:solidFill>
            </a:endParaRPr>
          </a:p>
        </p:txBody>
      </p:sp>
      <p:pic>
        <p:nvPicPr>
          <p:cNvPr id="4" name="Picture 2">
            <a:extLst>
              <a:ext uri="{FF2B5EF4-FFF2-40B4-BE49-F238E27FC236}">
                <a16:creationId xmlns:a16="http://schemas.microsoft.com/office/drawing/2014/main" id="{8EF9EE9E-9F6F-4949-BAA7-20A98EA0E32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b="50000"/>
          <a:stretch>
            <a:fillRect/>
          </a:stretch>
        </p:blipFill>
        <p:spPr bwMode="auto">
          <a:xfrm>
            <a:off x="10533062" y="0"/>
            <a:ext cx="1658938" cy="1057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4">
            <a:extLst>
              <a:ext uri="{FF2B5EF4-FFF2-40B4-BE49-F238E27FC236}">
                <a16:creationId xmlns:a16="http://schemas.microsoft.com/office/drawing/2014/main" id="{15D485E5-19CB-42A3-828F-BBD2CCC42785}"/>
              </a:ext>
            </a:extLst>
          </p:cNvPr>
          <p:cNvSpPr txBox="1"/>
          <p:nvPr/>
        </p:nvSpPr>
        <p:spPr>
          <a:xfrm>
            <a:off x="464024" y="2378110"/>
            <a:ext cx="10740788" cy="4493538"/>
          </a:xfrm>
          <a:prstGeom prst="rect">
            <a:avLst/>
          </a:prstGeom>
          <a:noFill/>
        </p:spPr>
        <p:txBody>
          <a:bodyPr wrap="square" rtlCol="0">
            <a:spAutoFit/>
          </a:bodyPr>
          <a:lstStyle/>
          <a:p>
            <a:pPr marL="342900" indent="-342900">
              <a:buFont typeface="Wingdings" panose="05000000000000000000" pitchFamily="2" charset="2"/>
              <a:buChar char="Ø"/>
            </a:pPr>
            <a:r>
              <a:rPr lang="en-US" sz="2200" b="1" u="sng" dirty="0">
                <a:latin typeface="Times New Roman" panose="02020603050405020304" pitchFamily="18" charset="0"/>
                <a:cs typeface="Times New Roman" panose="02020603050405020304" pitchFamily="18" charset="0"/>
              </a:rPr>
              <a:t>The mission of the National Agency</a:t>
            </a:r>
            <a:r>
              <a:rPr lang="en-US" sz="2200" b="1" dirty="0">
                <a:latin typeface="Times New Roman" panose="02020603050405020304" pitchFamily="18" charset="0"/>
                <a:cs typeface="Times New Roman" panose="02020603050405020304" pitchFamily="18" charset="0"/>
              </a:rPr>
              <a:t> </a:t>
            </a:r>
            <a:r>
              <a:rPr lang="en-US" sz="2200" dirty="0">
                <a:latin typeface="Times New Roman" panose="02020603050405020304" pitchFamily="18" charset="0"/>
                <a:cs typeface="Times New Roman" panose="02020603050405020304" pitchFamily="18" charset="0"/>
              </a:rPr>
              <a:t>is to become a catalyst for positive changes in higher education and formation of culture of its quality.</a:t>
            </a:r>
          </a:p>
          <a:p>
            <a:pPr marL="342900" indent="-342900">
              <a:buFont typeface="Wingdings" panose="05000000000000000000" pitchFamily="2" charset="2"/>
              <a:buChar char="Ø"/>
            </a:pPr>
            <a:r>
              <a:rPr lang="en-US" sz="2200" b="1" dirty="0">
                <a:latin typeface="Times New Roman" panose="02020603050405020304" pitchFamily="18" charset="0"/>
                <a:cs typeface="Times New Roman" panose="02020603050405020304" pitchFamily="18" charset="0"/>
              </a:rPr>
              <a:t>Strategy</a:t>
            </a:r>
            <a:r>
              <a:rPr lang="en-US" sz="2200" dirty="0">
                <a:latin typeface="Times New Roman" panose="02020603050405020304" pitchFamily="18" charset="0"/>
                <a:cs typeface="Times New Roman" panose="02020603050405020304" pitchFamily="18" charset="0"/>
              </a:rPr>
              <a:t> of </a:t>
            </a:r>
            <a:r>
              <a:rPr lang="en-US" sz="2000" u="sng" dirty="0">
                <a:solidFill>
                  <a:prstClr val="black"/>
                </a:solidFill>
                <a:latin typeface="Times New Roman" panose="02020603050405020304" pitchFamily="18" charset="0"/>
                <a:cs typeface="Times New Roman" panose="02020603050405020304" pitchFamily="18" charset="0"/>
              </a:rPr>
              <a:t>the National Agency for Higher Education Quality Assurance </a:t>
            </a:r>
            <a:r>
              <a:rPr lang="en-US" sz="2200" dirty="0">
                <a:latin typeface="Times New Roman" panose="02020603050405020304" pitchFamily="18" charset="0"/>
                <a:cs typeface="Times New Roman" panose="02020603050405020304" pitchFamily="18" charset="0"/>
              </a:rPr>
              <a:t>by 2022.</a:t>
            </a:r>
          </a:p>
          <a:p>
            <a:pPr algn="ctr"/>
            <a:r>
              <a:rPr lang="en-US" sz="2200" b="1" dirty="0">
                <a:latin typeface="Times New Roman" panose="02020603050405020304" pitchFamily="18" charset="0"/>
                <a:cs typeface="Times New Roman" panose="02020603050405020304" pitchFamily="18" charset="0"/>
              </a:rPr>
              <a:t>Strategic goals and general directions of their realization</a:t>
            </a:r>
          </a:p>
          <a:p>
            <a:r>
              <a:rPr lang="en-US" sz="2200" dirty="0">
                <a:latin typeface="Times New Roman" panose="02020603050405020304" pitchFamily="18" charset="0"/>
                <a:cs typeface="Times New Roman" panose="02020603050405020304" pitchFamily="18" charset="0"/>
              </a:rPr>
              <a:t>І. Quality of educational services</a:t>
            </a:r>
          </a:p>
          <a:p>
            <a:pPr marL="342900" indent="-342900">
              <a:buFont typeface="Arial" panose="020B0604020202020204" pitchFamily="34" charset="0"/>
              <a:buChar char="•"/>
            </a:pPr>
            <a:r>
              <a:rPr lang="en-US" sz="2200" dirty="0">
                <a:latin typeface="Times New Roman" panose="02020603050405020304" pitchFamily="18" charset="0"/>
                <a:cs typeface="Times New Roman" panose="02020603050405020304" pitchFamily="18" charset="0"/>
              </a:rPr>
              <a:t>ensuring the quality of curricula by introducing an effective procedure for their accreditation and a demanding attitude to the procedures of the Agency and the activities of higher education institutions;</a:t>
            </a:r>
          </a:p>
          <a:p>
            <a:pPr marL="342900" indent="-342900">
              <a:buFont typeface="Arial" panose="020B0604020202020204" pitchFamily="34" charset="0"/>
              <a:buChar char="•"/>
            </a:pPr>
            <a:r>
              <a:rPr lang="en-US" sz="2200" dirty="0">
                <a:latin typeface="Times New Roman" panose="02020603050405020304" pitchFamily="18" charset="0"/>
                <a:cs typeface="Times New Roman" panose="02020603050405020304" pitchFamily="18" charset="0"/>
              </a:rPr>
              <a:t>promoting the functioning of internal systems for ensuring the quality of education at higher education institutions through the implementation of advisory and information activities;</a:t>
            </a:r>
          </a:p>
          <a:p>
            <a:pPr marL="342900" indent="-342900">
              <a:buFont typeface="Arial" panose="020B0604020202020204" pitchFamily="34" charset="0"/>
              <a:buChar char="•"/>
            </a:pPr>
            <a:r>
              <a:rPr lang="en-US" sz="2200" dirty="0">
                <a:latin typeface="Times New Roman" panose="02020603050405020304" pitchFamily="18" charset="0"/>
                <a:cs typeface="Times New Roman" panose="02020603050405020304" pitchFamily="18" charset="0"/>
              </a:rPr>
              <a:t>Adjustment of standards and development of quality criteria for higher education based on the best international and national practices.</a:t>
            </a:r>
            <a:endParaRPr lang="ru-RU" sz="2200" u="sng"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8938343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a:extLst>
              <a:ext uri="{FF2B5EF4-FFF2-40B4-BE49-F238E27FC236}">
                <a16:creationId xmlns:a16="http://schemas.microsoft.com/office/drawing/2014/main" id="{BC3549B7-F7E2-4A29-B551-652D952F3161}"/>
              </a:ext>
            </a:extLst>
          </p:cNvPr>
          <p:cNvSpPr/>
          <p:nvPr/>
        </p:nvSpPr>
        <p:spPr>
          <a:xfrm>
            <a:off x="1396619" y="-106275"/>
            <a:ext cx="9136443" cy="2215991"/>
          </a:xfrm>
          <a:prstGeom prst="rect">
            <a:avLst/>
          </a:prstGeom>
        </p:spPr>
        <p:txBody>
          <a:bodyPr wrap="square">
            <a:spAutoFit/>
          </a:bodyPr>
          <a:lstStyle/>
          <a:p>
            <a:pPr lvl="0"/>
            <a:r>
              <a:rPr lang="en-US" sz="4000" u="sng" dirty="0">
                <a:solidFill>
                  <a:prstClr val="black"/>
                </a:solidFill>
                <a:latin typeface="Times New Roman" panose="02020603050405020304" pitchFamily="18" charset="0"/>
                <a:cs typeface="Times New Roman" panose="02020603050405020304" pitchFamily="18" charset="0"/>
              </a:rPr>
              <a:t>Implementation of European Technologies of Higher Education Quality Assurance in Ukraine</a:t>
            </a:r>
            <a:endParaRPr lang="ru-RU" dirty="0">
              <a:solidFill>
                <a:prstClr val="black"/>
              </a:solidFill>
            </a:endParaRPr>
          </a:p>
          <a:p>
            <a:endParaRPr lang="ru-RU" dirty="0"/>
          </a:p>
        </p:txBody>
      </p:sp>
      <p:pic>
        <p:nvPicPr>
          <p:cNvPr id="4" name="Picture 2">
            <a:extLst>
              <a:ext uri="{FF2B5EF4-FFF2-40B4-BE49-F238E27FC236}">
                <a16:creationId xmlns:a16="http://schemas.microsoft.com/office/drawing/2014/main" id="{48603CAC-FAD1-4015-8D83-654CC278144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b="50000"/>
          <a:stretch>
            <a:fillRect/>
          </a:stretch>
        </p:blipFill>
        <p:spPr bwMode="auto">
          <a:xfrm>
            <a:off x="10533062" y="0"/>
            <a:ext cx="1658938" cy="1057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Прямоугольник 4">
            <a:extLst>
              <a:ext uri="{FF2B5EF4-FFF2-40B4-BE49-F238E27FC236}">
                <a16:creationId xmlns:a16="http://schemas.microsoft.com/office/drawing/2014/main" id="{36ED6C56-B5CB-4B34-9579-9888EF2818DF}"/>
              </a:ext>
            </a:extLst>
          </p:cNvPr>
          <p:cNvSpPr/>
          <p:nvPr/>
        </p:nvSpPr>
        <p:spPr>
          <a:xfrm>
            <a:off x="345744" y="2392669"/>
            <a:ext cx="7404613" cy="3816429"/>
          </a:xfrm>
          <a:prstGeom prst="rect">
            <a:avLst/>
          </a:prstGeom>
        </p:spPr>
        <p:txBody>
          <a:bodyPr wrap="square">
            <a:spAutoFit/>
          </a:bodyPr>
          <a:lstStyle/>
          <a:p>
            <a:pPr lvl="0" algn="ctr"/>
            <a:r>
              <a:rPr lang="en-US" sz="2000" dirty="0">
                <a:solidFill>
                  <a:prstClr val="black"/>
                </a:solidFill>
                <a:latin typeface="Times New Roman" panose="02020603050405020304" pitchFamily="18" charset="0"/>
                <a:cs typeface="Times New Roman" panose="02020603050405020304" pitchFamily="18" charset="0"/>
              </a:rPr>
              <a:t>The</a:t>
            </a:r>
            <a:r>
              <a:rPr lang="en-US" sz="2000" dirty="0">
                <a:solidFill>
                  <a:srgbClr val="3C4043"/>
                </a:solidFill>
                <a:latin typeface="arial"/>
              </a:rPr>
              <a:t> </a:t>
            </a:r>
            <a:r>
              <a:rPr lang="en-US" sz="2000" dirty="0">
                <a:solidFill>
                  <a:prstClr val="black"/>
                </a:solidFill>
                <a:latin typeface="Times New Roman" panose="02020603050405020304" pitchFamily="18" charset="0"/>
                <a:cs typeface="Times New Roman" panose="02020603050405020304" pitchFamily="18" charset="0"/>
              </a:rPr>
              <a:t>National Agency for Higher Education Quality Assurance</a:t>
            </a:r>
            <a:endParaRPr lang="en-US" sz="2200" dirty="0">
              <a:solidFill>
                <a:prstClr val="black"/>
              </a:solidFill>
              <a:latin typeface="Times New Roman" panose="02020603050405020304" pitchFamily="18" charset="0"/>
              <a:cs typeface="Times New Roman" panose="02020603050405020304" pitchFamily="18" charset="0"/>
            </a:endParaRPr>
          </a:p>
          <a:p>
            <a:pPr lvl="0" algn="ctr"/>
            <a:r>
              <a:rPr lang="en-US" sz="2200" b="1" u="sng" dirty="0">
                <a:solidFill>
                  <a:prstClr val="black"/>
                </a:solidFill>
                <a:latin typeface="Times New Roman" panose="02020603050405020304" pitchFamily="18" charset="0"/>
                <a:cs typeface="Times New Roman" panose="02020603050405020304" pitchFamily="18" charset="0"/>
              </a:rPr>
              <a:t>Strategic goals for the recognition of scientific results</a:t>
            </a:r>
            <a:r>
              <a:rPr lang="uk-UA" sz="2200" b="1" u="sng" dirty="0">
                <a:solidFill>
                  <a:prstClr val="black"/>
                </a:solidFill>
                <a:latin typeface="Times New Roman" panose="02020603050405020304" pitchFamily="18" charset="0"/>
                <a:cs typeface="Times New Roman" panose="02020603050405020304" pitchFamily="18" charset="0"/>
              </a:rPr>
              <a:t>:</a:t>
            </a:r>
            <a:endParaRPr lang="en-US" sz="2200" b="1" u="sng" dirty="0">
              <a:solidFill>
                <a:prstClr val="black"/>
              </a:solidFill>
              <a:latin typeface="Times New Roman" panose="02020603050405020304" pitchFamily="18" charset="0"/>
              <a:cs typeface="Times New Roman" panose="02020603050405020304" pitchFamily="18" charset="0"/>
            </a:endParaRPr>
          </a:p>
          <a:p>
            <a:pPr lvl="0" algn="ctr"/>
            <a:endParaRPr lang="en-US" sz="2000" u="sng" dirty="0">
              <a:solidFill>
                <a:prstClr val="black"/>
              </a:solidFill>
              <a:latin typeface="Times New Roman" panose="02020603050405020304" pitchFamily="18" charset="0"/>
              <a:cs typeface="Times New Roman" panose="02020603050405020304" pitchFamily="18" charset="0"/>
            </a:endParaRPr>
          </a:p>
          <a:p>
            <a:pPr marL="342900" lvl="0" indent="-342900">
              <a:buFont typeface="Arial" panose="020B0604020202020204" pitchFamily="34" charset="0"/>
              <a:buChar char="•"/>
            </a:pPr>
            <a:r>
              <a:rPr lang="en-US" sz="2000" dirty="0">
                <a:solidFill>
                  <a:prstClr val="black"/>
                </a:solidFill>
                <a:latin typeface="Times New Roman" panose="02020603050405020304" pitchFamily="18" charset="0"/>
                <a:cs typeface="Times New Roman" panose="02020603050405020304" pitchFamily="18" charset="0"/>
              </a:rPr>
              <a:t>formation of a policy of integrity  of scientific research through the introduction of transparent and effective procedures, intolerance to the manifestations of pseudoscience;</a:t>
            </a:r>
          </a:p>
          <a:p>
            <a:pPr lvl="0"/>
            <a:endParaRPr lang="en-US" sz="2000" dirty="0">
              <a:solidFill>
                <a:prstClr val="black"/>
              </a:solidFill>
              <a:latin typeface="Times New Roman" panose="02020603050405020304" pitchFamily="18" charset="0"/>
              <a:cs typeface="Times New Roman" panose="02020603050405020304" pitchFamily="18" charset="0"/>
            </a:endParaRPr>
          </a:p>
          <a:p>
            <a:pPr marL="342900" lvl="0" indent="-342900">
              <a:buFont typeface="Arial" panose="020B0604020202020204" pitchFamily="34" charset="0"/>
              <a:buChar char="•"/>
            </a:pPr>
            <a:r>
              <a:rPr lang="en-US" sz="2000" dirty="0">
                <a:solidFill>
                  <a:prstClr val="black"/>
                </a:solidFill>
                <a:latin typeface="Times New Roman" panose="02020603050405020304" pitchFamily="18" charset="0"/>
                <a:cs typeface="Times New Roman" panose="02020603050405020304" pitchFamily="18" charset="0"/>
              </a:rPr>
              <a:t>introduction of procedures for certification of scientific personnel that meet the best European standards.</a:t>
            </a:r>
          </a:p>
          <a:p>
            <a:pPr lvl="0"/>
            <a:endParaRPr lang="en-US" sz="2000" dirty="0">
              <a:solidFill>
                <a:prstClr val="black"/>
              </a:solidFill>
              <a:latin typeface="Times New Roman" panose="02020603050405020304" pitchFamily="18" charset="0"/>
              <a:cs typeface="Times New Roman" panose="02020603050405020304" pitchFamily="18" charset="0"/>
            </a:endParaRPr>
          </a:p>
          <a:p>
            <a:pPr marL="342900" lvl="0" indent="-342900">
              <a:buFont typeface="Arial" panose="020B0604020202020204" pitchFamily="34" charset="0"/>
              <a:buChar char="•"/>
            </a:pPr>
            <a:r>
              <a:rPr lang="en-US" sz="2000" dirty="0">
                <a:solidFill>
                  <a:prstClr val="black"/>
                </a:solidFill>
                <a:latin typeface="Times New Roman" panose="02020603050405020304" pitchFamily="18" charset="0"/>
                <a:cs typeface="Times New Roman" panose="02020603050405020304" pitchFamily="18" charset="0"/>
              </a:rPr>
              <a:t>accreditation of specialized scientific councils on the basis of the developed provision and monitoring of their activities.</a:t>
            </a:r>
          </a:p>
        </p:txBody>
      </p:sp>
      <p:pic>
        <p:nvPicPr>
          <p:cNvPr id="6" name="Рисунок 5" descr="Изображение выглядит как черный, счетчик&#10;&#10;Автоматически созданное описание">
            <a:extLst>
              <a:ext uri="{FF2B5EF4-FFF2-40B4-BE49-F238E27FC236}">
                <a16:creationId xmlns:a16="http://schemas.microsoft.com/office/drawing/2014/main" id="{B4495C65-BAE8-4CFB-A0A4-70FBE27E46AA}"/>
              </a:ext>
            </a:extLst>
          </p:cNvPr>
          <p:cNvPicPr>
            <a:picLocks noChangeAspect="1"/>
          </p:cNvPicPr>
          <p:nvPr/>
        </p:nvPicPr>
        <p:blipFill>
          <a:blip r:embed="rId3"/>
          <a:stretch>
            <a:fillRect/>
          </a:stretch>
        </p:blipFill>
        <p:spPr>
          <a:xfrm>
            <a:off x="7315200" y="3429000"/>
            <a:ext cx="4531056" cy="2586960"/>
          </a:xfrm>
          <a:prstGeom prst="rect">
            <a:avLst/>
          </a:prstGeom>
        </p:spPr>
      </p:pic>
    </p:spTree>
    <p:extLst>
      <p:ext uri="{BB962C8B-B14F-4D97-AF65-F5344CB8AC3E}">
        <p14:creationId xmlns:p14="http://schemas.microsoft.com/office/powerpoint/2010/main" val="283362389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a:extLst>
              <a:ext uri="{FF2B5EF4-FFF2-40B4-BE49-F238E27FC236}">
                <a16:creationId xmlns:a16="http://schemas.microsoft.com/office/drawing/2014/main" id="{BC3549B7-F7E2-4A29-B551-652D952F3161}"/>
              </a:ext>
            </a:extLst>
          </p:cNvPr>
          <p:cNvSpPr/>
          <p:nvPr/>
        </p:nvSpPr>
        <p:spPr>
          <a:xfrm>
            <a:off x="1396619" y="-106275"/>
            <a:ext cx="9046792" cy="2215991"/>
          </a:xfrm>
          <a:prstGeom prst="rect">
            <a:avLst/>
          </a:prstGeom>
        </p:spPr>
        <p:txBody>
          <a:bodyPr wrap="square">
            <a:spAutoFit/>
          </a:bodyPr>
          <a:lstStyle/>
          <a:p>
            <a:pPr lvl="0"/>
            <a:r>
              <a:rPr lang="en-US" sz="4000" u="sng" dirty="0">
                <a:solidFill>
                  <a:prstClr val="black"/>
                </a:solidFill>
                <a:latin typeface="Times New Roman" panose="02020603050405020304" pitchFamily="18" charset="0"/>
                <a:cs typeface="Times New Roman" panose="02020603050405020304" pitchFamily="18" charset="0"/>
              </a:rPr>
              <a:t>Implementation of European Technologies of Higher Education Quality Assurance in Ukraine</a:t>
            </a:r>
            <a:endParaRPr lang="ru-RU" dirty="0">
              <a:solidFill>
                <a:prstClr val="black"/>
              </a:solidFill>
            </a:endParaRPr>
          </a:p>
          <a:p>
            <a:endParaRPr lang="ru-RU" dirty="0"/>
          </a:p>
        </p:txBody>
      </p:sp>
      <p:pic>
        <p:nvPicPr>
          <p:cNvPr id="4" name="Picture 2">
            <a:extLst>
              <a:ext uri="{FF2B5EF4-FFF2-40B4-BE49-F238E27FC236}">
                <a16:creationId xmlns:a16="http://schemas.microsoft.com/office/drawing/2014/main" id="{48603CAC-FAD1-4015-8D83-654CC278144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b="50000"/>
          <a:stretch>
            <a:fillRect/>
          </a:stretch>
        </p:blipFill>
        <p:spPr bwMode="auto">
          <a:xfrm>
            <a:off x="10533062" y="0"/>
            <a:ext cx="1658938" cy="1057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Прямоугольник 4">
            <a:extLst>
              <a:ext uri="{FF2B5EF4-FFF2-40B4-BE49-F238E27FC236}">
                <a16:creationId xmlns:a16="http://schemas.microsoft.com/office/drawing/2014/main" id="{36ED6C56-B5CB-4B34-9579-9888EF2818DF}"/>
              </a:ext>
            </a:extLst>
          </p:cNvPr>
          <p:cNvSpPr/>
          <p:nvPr/>
        </p:nvSpPr>
        <p:spPr>
          <a:xfrm>
            <a:off x="400335" y="1813173"/>
            <a:ext cx="11664286" cy="4739759"/>
          </a:xfrm>
          <a:prstGeom prst="rect">
            <a:avLst/>
          </a:prstGeom>
        </p:spPr>
        <p:txBody>
          <a:bodyPr wrap="square">
            <a:spAutoFit/>
          </a:bodyPr>
          <a:lstStyle/>
          <a:p>
            <a:pPr lvl="0" algn="ctr"/>
            <a:r>
              <a:rPr lang="en-US" sz="2000" dirty="0">
                <a:solidFill>
                  <a:prstClr val="black"/>
                </a:solidFill>
                <a:latin typeface="Times New Roman" panose="02020603050405020304" pitchFamily="18" charset="0"/>
                <a:cs typeface="Times New Roman" panose="02020603050405020304" pitchFamily="18" charset="0"/>
              </a:rPr>
              <a:t>The</a:t>
            </a:r>
            <a:r>
              <a:rPr lang="en-US" sz="2000" dirty="0">
                <a:solidFill>
                  <a:srgbClr val="3C4043"/>
                </a:solidFill>
                <a:latin typeface="arial"/>
              </a:rPr>
              <a:t> </a:t>
            </a:r>
            <a:r>
              <a:rPr lang="en-US" sz="2000" dirty="0">
                <a:solidFill>
                  <a:prstClr val="black"/>
                </a:solidFill>
                <a:latin typeface="Times New Roman" panose="02020603050405020304" pitchFamily="18" charset="0"/>
                <a:cs typeface="Times New Roman" panose="02020603050405020304" pitchFamily="18" charset="0"/>
              </a:rPr>
              <a:t>National Agency for Higher Education Quality Assurance</a:t>
            </a:r>
            <a:endParaRPr lang="en-US" sz="2200" dirty="0">
              <a:solidFill>
                <a:prstClr val="black"/>
              </a:solidFill>
              <a:latin typeface="Times New Roman" panose="02020603050405020304" pitchFamily="18" charset="0"/>
              <a:cs typeface="Times New Roman" panose="02020603050405020304" pitchFamily="18" charset="0"/>
            </a:endParaRPr>
          </a:p>
          <a:p>
            <a:pPr lvl="0" algn="ctr"/>
            <a:r>
              <a:rPr lang="en-US" sz="2200" b="1" u="sng" dirty="0">
                <a:solidFill>
                  <a:prstClr val="black"/>
                </a:solidFill>
                <a:latin typeface="Times New Roman" panose="02020603050405020304" pitchFamily="18" charset="0"/>
                <a:cs typeface="Times New Roman" panose="02020603050405020304" pitchFamily="18" charset="0"/>
              </a:rPr>
              <a:t>Strategic goals for ensuring the systemic impact of the activities of the National Agency:</a:t>
            </a:r>
            <a:endParaRPr lang="en-US" sz="2000" b="1" u="sng" dirty="0">
              <a:solidFill>
                <a:prstClr val="black"/>
              </a:solidFill>
              <a:latin typeface="Times New Roman" panose="02020603050405020304" pitchFamily="18" charset="0"/>
              <a:cs typeface="Times New Roman" panose="02020603050405020304" pitchFamily="18" charset="0"/>
            </a:endParaRPr>
          </a:p>
          <a:p>
            <a:pPr marL="342900" lvl="0" indent="-342900">
              <a:buFont typeface="Arial" panose="020B0604020202020204" pitchFamily="34" charset="0"/>
              <a:buChar char="•"/>
            </a:pPr>
            <a:r>
              <a:rPr lang="en-US" sz="2000" dirty="0">
                <a:solidFill>
                  <a:prstClr val="black"/>
                </a:solidFill>
                <a:latin typeface="Times New Roman" panose="02020603050405020304" pitchFamily="18" charset="0"/>
                <a:cs typeface="Times New Roman" panose="02020603050405020304" pitchFamily="18" charset="0"/>
              </a:rPr>
              <a:t>Monitoring and analysis of the results of higher education institutions’ activity in ensuring the quality of education through the implementation of accreditation procedures and certification of scientific personnel;</a:t>
            </a:r>
          </a:p>
          <a:p>
            <a:pPr marL="342900" lvl="0" indent="-342900">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Promoting the integration of the higher education system of Ukraine into global educational and scientific space by establishing partnerships with foreign agencies for quality assurance and encouraging higher education institutions to international cooperation and recognition of educational and scientific degrees obtained in foreign HEIs;</a:t>
            </a:r>
            <a:endParaRPr lang="ru-RU" sz="2000" dirty="0">
              <a:latin typeface="Times New Roman" panose="02020603050405020304" pitchFamily="18" charset="0"/>
              <a:cs typeface="Times New Roman" panose="02020603050405020304" pitchFamily="18" charset="0"/>
            </a:endParaRPr>
          </a:p>
          <a:p>
            <a:pPr marL="342900" lvl="0" indent="-342900">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Ensuring effective interaction in the field of ensuring the quality of higher education between all stakeholders through mutual respect in relations, restoration of trust, ensuring openness in communication;</a:t>
            </a:r>
            <a:endParaRPr lang="ru-RU" sz="2000" dirty="0">
              <a:latin typeface="Times New Roman" panose="02020603050405020304" pitchFamily="18" charset="0"/>
              <a:cs typeface="Times New Roman" panose="02020603050405020304" pitchFamily="18" charset="0"/>
            </a:endParaRPr>
          </a:p>
          <a:p>
            <a:pPr marL="342900" lvl="0" indent="-342900">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Encouraging participation of Ukrainian higher education institutions in international educational and scientific rankings based on the introduction of new qualitative criteria;</a:t>
            </a:r>
            <a:endParaRPr lang="ru-RU" sz="2000" dirty="0">
              <a:latin typeface="Times New Roman" panose="02020603050405020304" pitchFamily="18" charset="0"/>
              <a:cs typeface="Times New Roman" panose="02020603050405020304" pitchFamily="18" charset="0"/>
            </a:endParaRPr>
          </a:p>
          <a:p>
            <a:pPr marL="342900" lvl="0" indent="-342900">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The use of the best world practices while respecting the national educational traditions;</a:t>
            </a:r>
            <a:endParaRPr lang="ru-RU" sz="2000" dirty="0">
              <a:latin typeface="Times New Roman" panose="02020603050405020304" pitchFamily="18" charset="0"/>
              <a:cs typeface="Times New Roman" panose="02020603050405020304" pitchFamily="18" charset="0"/>
            </a:endParaRPr>
          </a:p>
          <a:p>
            <a:pPr marL="342900" lvl="0" indent="-342900">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Building positive reputation through the trust of participants of the educational process and stakeholders of the Agency.</a:t>
            </a:r>
            <a:endParaRPr lang="ru-RU"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0908296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a:extLst>
              <a:ext uri="{FF2B5EF4-FFF2-40B4-BE49-F238E27FC236}">
                <a16:creationId xmlns:a16="http://schemas.microsoft.com/office/drawing/2014/main" id="{EDA2C9FE-DAE9-4CED-9521-350ECBC7E34D}"/>
              </a:ext>
            </a:extLst>
          </p:cNvPr>
          <p:cNvSpPr/>
          <p:nvPr/>
        </p:nvSpPr>
        <p:spPr>
          <a:xfrm>
            <a:off x="1432971" y="102557"/>
            <a:ext cx="8658010" cy="1323439"/>
          </a:xfrm>
          <a:prstGeom prst="rect">
            <a:avLst/>
          </a:prstGeom>
        </p:spPr>
        <p:txBody>
          <a:bodyPr wrap="square">
            <a:spAutoFit/>
          </a:bodyPr>
          <a:lstStyle/>
          <a:p>
            <a:pPr lvl="0"/>
            <a:r>
              <a:rPr lang="en-US" sz="4000" u="sng" dirty="0">
                <a:solidFill>
                  <a:prstClr val="black"/>
                </a:solidFill>
                <a:latin typeface="Times New Roman" panose="02020603050405020304" pitchFamily="18" charset="0"/>
                <a:cs typeface="Times New Roman" panose="02020603050405020304" pitchFamily="18" charset="0"/>
              </a:rPr>
              <a:t>Realization of European values of higher education quality assurance in Ukraine</a:t>
            </a:r>
            <a:endParaRPr lang="ru-RU" dirty="0">
              <a:solidFill>
                <a:prstClr val="black"/>
              </a:solidFill>
            </a:endParaRPr>
          </a:p>
        </p:txBody>
      </p:sp>
      <p:pic>
        <p:nvPicPr>
          <p:cNvPr id="4" name="Picture 2">
            <a:extLst>
              <a:ext uri="{FF2B5EF4-FFF2-40B4-BE49-F238E27FC236}">
                <a16:creationId xmlns:a16="http://schemas.microsoft.com/office/drawing/2014/main" id="{D432F511-BDE7-4F49-B1B2-034D81203C3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b="50000"/>
          <a:stretch>
            <a:fillRect/>
          </a:stretch>
        </p:blipFill>
        <p:spPr bwMode="auto">
          <a:xfrm>
            <a:off x="10533062" y="0"/>
            <a:ext cx="1658938" cy="1057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Блок-схема: узел 4">
            <a:extLst>
              <a:ext uri="{FF2B5EF4-FFF2-40B4-BE49-F238E27FC236}">
                <a16:creationId xmlns:a16="http://schemas.microsoft.com/office/drawing/2014/main" id="{EFD6E525-5FEF-4C39-93F7-70693DE11B31}"/>
              </a:ext>
            </a:extLst>
          </p:cNvPr>
          <p:cNvSpPr/>
          <p:nvPr/>
        </p:nvSpPr>
        <p:spPr>
          <a:xfrm>
            <a:off x="5086065" y="3782271"/>
            <a:ext cx="2019869" cy="1811938"/>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dirty="0">
                <a:solidFill>
                  <a:schemeClr val="tx1">
                    <a:lumMod val="95000"/>
                    <a:lumOff val="5000"/>
                  </a:schemeClr>
                </a:solidFill>
                <a:latin typeface="Times New Roman" panose="02020603050405020304" pitchFamily="18" charset="0"/>
                <a:cs typeface="Times New Roman" panose="02020603050405020304" pitchFamily="18" charset="0"/>
              </a:rPr>
              <a:t>Values</a:t>
            </a:r>
            <a:endParaRPr lang="ru-RU" sz="2200" dirty="0">
              <a:solidFill>
                <a:schemeClr val="tx1">
                  <a:lumMod val="95000"/>
                  <a:lumOff val="5000"/>
                </a:schemeClr>
              </a:solidFill>
              <a:latin typeface="Times New Roman" panose="02020603050405020304" pitchFamily="18" charset="0"/>
              <a:cs typeface="Times New Roman" panose="02020603050405020304" pitchFamily="18" charset="0"/>
            </a:endParaRPr>
          </a:p>
        </p:txBody>
      </p:sp>
      <p:sp>
        <p:nvSpPr>
          <p:cNvPr id="6" name="Блок-схема: знак завершения 5">
            <a:extLst>
              <a:ext uri="{FF2B5EF4-FFF2-40B4-BE49-F238E27FC236}">
                <a16:creationId xmlns:a16="http://schemas.microsoft.com/office/drawing/2014/main" id="{AEC37876-ED81-4008-8E99-6A1B1F81E222}"/>
              </a:ext>
            </a:extLst>
          </p:cNvPr>
          <p:cNvSpPr/>
          <p:nvPr/>
        </p:nvSpPr>
        <p:spPr>
          <a:xfrm>
            <a:off x="1877701" y="2811495"/>
            <a:ext cx="2442949" cy="641444"/>
          </a:xfrm>
          <a:prstGeom prst="flowChartTermina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dirty="0">
                <a:solidFill>
                  <a:schemeClr val="tx1">
                    <a:lumMod val="95000"/>
                    <a:lumOff val="5000"/>
                  </a:schemeClr>
                </a:solidFill>
                <a:latin typeface="Times New Roman" panose="02020603050405020304" pitchFamily="18" charset="0"/>
                <a:cs typeface="Times New Roman" panose="02020603050405020304" pitchFamily="18" charset="0"/>
              </a:rPr>
              <a:t>Trust</a:t>
            </a:r>
            <a:endParaRPr lang="ru-RU" sz="2200" dirty="0">
              <a:solidFill>
                <a:schemeClr val="tx1">
                  <a:lumMod val="95000"/>
                  <a:lumOff val="5000"/>
                </a:schemeClr>
              </a:solidFill>
              <a:latin typeface="Times New Roman" panose="02020603050405020304" pitchFamily="18" charset="0"/>
              <a:cs typeface="Times New Roman" panose="02020603050405020304" pitchFamily="18" charset="0"/>
            </a:endParaRPr>
          </a:p>
        </p:txBody>
      </p:sp>
      <p:sp>
        <p:nvSpPr>
          <p:cNvPr id="7" name="Блок-схема: знак завершения 6">
            <a:extLst>
              <a:ext uri="{FF2B5EF4-FFF2-40B4-BE49-F238E27FC236}">
                <a16:creationId xmlns:a16="http://schemas.microsoft.com/office/drawing/2014/main" id="{66B09AEF-A9CE-4E04-9967-9139B471F3E5}"/>
              </a:ext>
            </a:extLst>
          </p:cNvPr>
          <p:cNvSpPr/>
          <p:nvPr/>
        </p:nvSpPr>
        <p:spPr>
          <a:xfrm>
            <a:off x="4874525" y="2711979"/>
            <a:ext cx="2442949" cy="641444"/>
          </a:xfrm>
          <a:prstGeom prst="flowChartTermina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dirty="0">
                <a:solidFill>
                  <a:schemeClr val="tx1">
                    <a:lumMod val="95000"/>
                    <a:lumOff val="5000"/>
                  </a:schemeClr>
                </a:solidFill>
                <a:latin typeface="Times New Roman" panose="02020603050405020304" pitchFamily="18" charset="0"/>
                <a:cs typeface="Times New Roman" panose="02020603050405020304" pitchFamily="18" charset="0"/>
              </a:rPr>
              <a:t>Partnership</a:t>
            </a:r>
            <a:endParaRPr lang="ru-RU" sz="2200" dirty="0">
              <a:solidFill>
                <a:schemeClr val="tx1">
                  <a:lumMod val="95000"/>
                  <a:lumOff val="5000"/>
                </a:schemeClr>
              </a:solidFill>
              <a:latin typeface="Times New Roman" panose="02020603050405020304" pitchFamily="18" charset="0"/>
              <a:cs typeface="Times New Roman" panose="02020603050405020304" pitchFamily="18" charset="0"/>
            </a:endParaRPr>
          </a:p>
        </p:txBody>
      </p:sp>
      <p:sp>
        <p:nvSpPr>
          <p:cNvPr id="8" name="Блок-схема: знак завершения 7">
            <a:extLst>
              <a:ext uri="{FF2B5EF4-FFF2-40B4-BE49-F238E27FC236}">
                <a16:creationId xmlns:a16="http://schemas.microsoft.com/office/drawing/2014/main" id="{046774BE-D535-4406-B772-0B28283E453F}"/>
              </a:ext>
            </a:extLst>
          </p:cNvPr>
          <p:cNvSpPr/>
          <p:nvPr/>
        </p:nvSpPr>
        <p:spPr>
          <a:xfrm>
            <a:off x="3339151" y="1942966"/>
            <a:ext cx="2442949" cy="641444"/>
          </a:xfrm>
          <a:prstGeom prst="flowChartTermina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2200" dirty="0">
                <a:solidFill>
                  <a:schemeClr val="tx1">
                    <a:lumMod val="95000"/>
                    <a:lumOff val="5000"/>
                  </a:schemeClr>
                </a:solidFill>
                <a:latin typeface="Times New Roman" panose="02020603050405020304" pitchFamily="18" charset="0"/>
                <a:cs typeface="Times New Roman" panose="02020603050405020304" pitchFamily="18" charset="0"/>
              </a:rPr>
              <a:t>Exactingness</a:t>
            </a:r>
            <a:endParaRPr lang="ru-RU" sz="2200" dirty="0">
              <a:solidFill>
                <a:schemeClr val="tx1">
                  <a:lumMod val="95000"/>
                  <a:lumOff val="5000"/>
                </a:schemeClr>
              </a:solidFill>
              <a:latin typeface="Times New Roman" panose="02020603050405020304" pitchFamily="18" charset="0"/>
              <a:cs typeface="Times New Roman" panose="02020603050405020304" pitchFamily="18" charset="0"/>
            </a:endParaRPr>
          </a:p>
        </p:txBody>
      </p:sp>
      <p:sp>
        <p:nvSpPr>
          <p:cNvPr id="9" name="Блок-схема: знак завершения 8">
            <a:extLst>
              <a:ext uri="{FF2B5EF4-FFF2-40B4-BE49-F238E27FC236}">
                <a16:creationId xmlns:a16="http://schemas.microsoft.com/office/drawing/2014/main" id="{98407372-AF10-4726-BD72-144A83E6276F}"/>
              </a:ext>
            </a:extLst>
          </p:cNvPr>
          <p:cNvSpPr/>
          <p:nvPr/>
        </p:nvSpPr>
        <p:spPr>
          <a:xfrm>
            <a:off x="1608162" y="3832313"/>
            <a:ext cx="2442949" cy="641444"/>
          </a:xfrm>
          <a:prstGeom prst="flowChartTermina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2200" dirty="0">
                <a:solidFill>
                  <a:schemeClr val="tx1">
                    <a:lumMod val="95000"/>
                    <a:lumOff val="5000"/>
                  </a:schemeClr>
                </a:solidFill>
                <a:latin typeface="Times New Roman" panose="02020603050405020304" pitchFamily="18" charset="0"/>
                <a:cs typeface="Times New Roman" panose="02020603050405020304" pitchFamily="18" charset="0"/>
              </a:rPr>
              <a:t>Professionalism</a:t>
            </a:r>
            <a:endParaRPr lang="ru-RU" sz="2200" dirty="0">
              <a:solidFill>
                <a:schemeClr val="tx1">
                  <a:lumMod val="95000"/>
                  <a:lumOff val="5000"/>
                </a:schemeClr>
              </a:solidFill>
              <a:latin typeface="Times New Roman" panose="02020603050405020304" pitchFamily="18" charset="0"/>
              <a:cs typeface="Times New Roman" panose="02020603050405020304" pitchFamily="18" charset="0"/>
            </a:endParaRPr>
          </a:p>
        </p:txBody>
      </p:sp>
      <p:sp>
        <p:nvSpPr>
          <p:cNvPr id="10" name="Блок-схема: знак завершения 9">
            <a:extLst>
              <a:ext uri="{FF2B5EF4-FFF2-40B4-BE49-F238E27FC236}">
                <a16:creationId xmlns:a16="http://schemas.microsoft.com/office/drawing/2014/main" id="{D7CD2D99-A251-4842-9674-D9C31E55E4A6}"/>
              </a:ext>
            </a:extLst>
          </p:cNvPr>
          <p:cNvSpPr/>
          <p:nvPr/>
        </p:nvSpPr>
        <p:spPr>
          <a:xfrm>
            <a:off x="1919785" y="4847698"/>
            <a:ext cx="2442949" cy="641444"/>
          </a:xfrm>
          <a:prstGeom prst="flowChartTermina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2200" dirty="0">
                <a:solidFill>
                  <a:schemeClr val="tx1">
                    <a:lumMod val="95000"/>
                    <a:lumOff val="5000"/>
                  </a:schemeClr>
                </a:solidFill>
                <a:latin typeface="Times New Roman" panose="02020603050405020304" pitchFamily="18" charset="0"/>
                <a:cs typeface="Times New Roman" panose="02020603050405020304" pitchFamily="18" charset="0"/>
              </a:rPr>
              <a:t>Authenticity</a:t>
            </a:r>
            <a:endParaRPr lang="ru-RU" sz="2200" dirty="0">
              <a:solidFill>
                <a:schemeClr val="tx1">
                  <a:lumMod val="95000"/>
                  <a:lumOff val="5000"/>
                </a:schemeClr>
              </a:solidFill>
              <a:latin typeface="Times New Roman" panose="02020603050405020304" pitchFamily="18" charset="0"/>
              <a:cs typeface="Times New Roman" panose="02020603050405020304" pitchFamily="18" charset="0"/>
            </a:endParaRPr>
          </a:p>
        </p:txBody>
      </p:sp>
      <p:sp>
        <p:nvSpPr>
          <p:cNvPr id="11" name="Блок-схема: знак завершения 10">
            <a:extLst>
              <a:ext uri="{FF2B5EF4-FFF2-40B4-BE49-F238E27FC236}">
                <a16:creationId xmlns:a16="http://schemas.microsoft.com/office/drawing/2014/main" id="{161A08FC-AD5B-4341-9BCA-06FDD47F279C}"/>
              </a:ext>
            </a:extLst>
          </p:cNvPr>
          <p:cNvSpPr/>
          <p:nvPr/>
        </p:nvSpPr>
        <p:spPr>
          <a:xfrm>
            <a:off x="3339152" y="5767045"/>
            <a:ext cx="2442949" cy="641444"/>
          </a:xfrm>
          <a:prstGeom prst="flowChartTermina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dirty="0">
                <a:solidFill>
                  <a:schemeClr val="tx1">
                    <a:lumMod val="95000"/>
                    <a:lumOff val="5000"/>
                  </a:schemeClr>
                </a:solidFill>
                <a:latin typeface="Times New Roman" panose="02020603050405020304" pitchFamily="18" charset="0"/>
                <a:cs typeface="Times New Roman" panose="02020603050405020304" pitchFamily="18" charset="0"/>
              </a:rPr>
              <a:t>Independence </a:t>
            </a:r>
            <a:endParaRPr lang="ru-RU" sz="2200" dirty="0">
              <a:solidFill>
                <a:schemeClr val="tx1">
                  <a:lumMod val="95000"/>
                  <a:lumOff val="5000"/>
                </a:schemeClr>
              </a:solidFill>
              <a:latin typeface="Times New Roman" panose="02020603050405020304" pitchFamily="18" charset="0"/>
              <a:cs typeface="Times New Roman" panose="02020603050405020304" pitchFamily="18" charset="0"/>
            </a:endParaRPr>
          </a:p>
        </p:txBody>
      </p:sp>
      <p:sp>
        <p:nvSpPr>
          <p:cNvPr id="12" name="Блок-схема: знак завершения 11">
            <a:extLst>
              <a:ext uri="{FF2B5EF4-FFF2-40B4-BE49-F238E27FC236}">
                <a16:creationId xmlns:a16="http://schemas.microsoft.com/office/drawing/2014/main" id="{B3D64909-B010-4065-89DB-4D85FFEC3A22}"/>
              </a:ext>
            </a:extLst>
          </p:cNvPr>
          <p:cNvSpPr/>
          <p:nvPr/>
        </p:nvSpPr>
        <p:spPr>
          <a:xfrm>
            <a:off x="6355309" y="5767046"/>
            <a:ext cx="2442949" cy="641444"/>
          </a:xfrm>
          <a:prstGeom prst="flowChartTermina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dirty="0" err="1">
                <a:solidFill>
                  <a:schemeClr val="tx1">
                    <a:lumMod val="95000"/>
                    <a:lumOff val="5000"/>
                  </a:schemeClr>
                </a:solidFill>
                <a:latin typeface="Times New Roman" panose="02020603050405020304" pitchFamily="18" charset="0"/>
                <a:cs typeface="Times New Roman" panose="02020603050405020304" pitchFamily="18" charset="0"/>
              </a:rPr>
              <a:t>Transperancy</a:t>
            </a:r>
            <a:endParaRPr lang="ru-RU" sz="2200" dirty="0">
              <a:solidFill>
                <a:schemeClr val="tx1">
                  <a:lumMod val="95000"/>
                  <a:lumOff val="5000"/>
                </a:schemeClr>
              </a:solidFill>
              <a:latin typeface="Times New Roman" panose="02020603050405020304" pitchFamily="18" charset="0"/>
              <a:cs typeface="Times New Roman" panose="02020603050405020304" pitchFamily="18" charset="0"/>
            </a:endParaRPr>
          </a:p>
        </p:txBody>
      </p:sp>
      <p:sp>
        <p:nvSpPr>
          <p:cNvPr id="13" name="Блок-схема: знак завершения 12">
            <a:extLst>
              <a:ext uri="{FF2B5EF4-FFF2-40B4-BE49-F238E27FC236}">
                <a16:creationId xmlns:a16="http://schemas.microsoft.com/office/drawing/2014/main" id="{E95E95D7-6FBB-4970-8042-E0CE38A1916D}"/>
              </a:ext>
            </a:extLst>
          </p:cNvPr>
          <p:cNvSpPr/>
          <p:nvPr/>
        </p:nvSpPr>
        <p:spPr>
          <a:xfrm>
            <a:off x="7804195" y="4779928"/>
            <a:ext cx="2442949" cy="641444"/>
          </a:xfrm>
          <a:prstGeom prst="flowChartTermina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dirty="0">
                <a:solidFill>
                  <a:schemeClr val="tx1">
                    <a:lumMod val="95000"/>
                    <a:lumOff val="5000"/>
                  </a:schemeClr>
                </a:solidFill>
                <a:latin typeface="Times New Roman" panose="02020603050405020304" pitchFamily="18" charset="0"/>
                <a:cs typeface="Times New Roman" panose="02020603050405020304" pitchFamily="18" charset="0"/>
              </a:rPr>
              <a:t>Openness </a:t>
            </a:r>
            <a:endParaRPr lang="ru-RU" sz="2200" dirty="0">
              <a:solidFill>
                <a:schemeClr val="tx1">
                  <a:lumMod val="95000"/>
                  <a:lumOff val="5000"/>
                </a:schemeClr>
              </a:solidFill>
              <a:latin typeface="Times New Roman" panose="02020603050405020304" pitchFamily="18" charset="0"/>
              <a:cs typeface="Times New Roman" panose="02020603050405020304" pitchFamily="18" charset="0"/>
            </a:endParaRPr>
          </a:p>
        </p:txBody>
      </p:sp>
      <p:sp>
        <p:nvSpPr>
          <p:cNvPr id="14" name="Блок-схема: знак завершения 13">
            <a:extLst>
              <a:ext uri="{FF2B5EF4-FFF2-40B4-BE49-F238E27FC236}">
                <a16:creationId xmlns:a16="http://schemas.microsoft.com/office/drawing/2014/main" id="{0016B7C4-76A0-4513-BD5D-55B734E30056}"/>
              </a:ext>
            </a:extLst>
          </p:cNvPr>
          <p:cNvSpPr/>
          <p:nvPr/>
        </p:nvSpPr>
        <p:spPr>
          <a:xfrm>
            <a:off x="8341056" y="3819099"/>
            <a:ext cx="2442949" cy="641444"/>
          </a:xfrm>
          <a:prstGeom prst="flowChartTermina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dirty="0">
                <a:solidFill>
                  <a:schemeClr val="tx1">
                    <a:lumMod val="95000"/>
                    <a:lumOff val="5000"/>
                  </a:schemeClr>
                </a:solidFill>
                <a:latin typeface="Times New Roman" panose="02020603050405020304" pitchFamily="18" charset="0"/>
                <a:cs typeface="Times New Roman" panose="02020603050405020304" pitchFamily="18" charset="0"/>
              </a:rPr>
              <a:t>Integrity</a:t>
            </a:r>
            <a:endParaRPr lang="ru-RU" sz="2200" dirty="0">
              <a:solidFill>
                <a:schemeClr val="tx1">
                  <a:lumMod val="95000"/>
                  <a:lumOff val="5000"/>
                </a:schemeClr>
              </a:solidFill>
              <a:latin typeface="Times New Roman" panose="02020603050405020304" pitchFamily="18" charset="0"/>
              <a:cs typeface="Times New Roman" panose="02020603050405020304" pitchFamily="18" charset="0"/>
            </a:endParaRPr>
          </a:p>
        </p:txBody>
      </p:sp>
      <p:sp>
        <p:nvSpPr>
          <p:cNvPr id="15" name="Блок-схема: знак завершения 14">
            <a:extLst>
              <a:ext uri="{FF2B5EF4-FFF2-40B4-BE49-F238E27FC236}">
                <a16:creationId xmlns:a16="http://schemas.microsoft.com/office/drawing/2014/main" id="{F37EFD1D-BAC2-4275-93EB-67C0B1AEE811}"/>
              </a:ext>
            </a:extLst>
          </p:cNvPr>
          <p:cNvSpPr/>
          <p:nvPr/>
        </p:nvSpPr>
        <p:spPr>
          <a:xfrm>
            <a:off x="7576784" y="2720455"/>
            <a:ext cx="2563503" cy="641444"/>
          </a:xfrm>
          <a:prstGeom prst="flowChartTermina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dirty="0">
                <a:solidFill>
                  <a:schemeClr val="tx1">
                    <a:lumMod val="95000"/>
                    <a:lumOff val="5000"/>
                  </a:schemeClr>
                </a:solidFill>
                <a:latin typeface="Times New Roman" panose="02020603050405020304" pitchFamily="18" charset="0"/>
                <a:cs typeface="Times New Roman" panose="02020603050405020304" pitchFamily="18" charset="0"/>
              </a:rPr>
              <a:t>Responsibility</a:t>
            </a:r>
            <a:endParaRPr lang="ru-RU" sz="2200" dirty="0">
              <a:solidFill>
                <a:schemeClr val="tx1">
                  <a:lumMod val="95000"/>
                  <a:lumOff val="5000"/>
                </a:schemeClr>
              </a:solidFill>
              <a:latin typeface="Times New Roman" panose="02020603050405020304" pitchFamily="18" charset="0"/>
              <a:cs typeface="Times New Roman" panose="02020603050405020304" pitchFamily="18" charset="0"/>
            </a:endParaRPr>
          </a:p>
        </p:txBody>
      </p:sp>
      <p:sp>
        <p:nvSpPr>
          <p:cNvPr id="16" name="Блок-схема: знак завершения 15">
            <a:extLst>
              <a:ext uri="{FF2B5EF4-FFF2-40B4-BE49-F238E27FC236}">
                <a16:creationId xmlns:a16="http://schemas.microsoft.com/office/drawing/2014/main" id="{C0F1C36D-6104-4D0F-A173-0845F93818BA}"/>
              </a:ext>
            </a:extLst>
          </p:cNvPr>
          <p:cNvSpPr/>
          <p:nvPr/>
        </p:nvSpPr>
        <p:spPr>
          <a:xfrm>
            <a:off x="6355307" y="1906175"/>
            <a:ext cx="2442949" cy="641444"/>
          </a:xfrm>
          <a:prstGeom prst="flowChartTermina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2200" dirty="0">
                <a:solidFill>
                  <a:schemeClr val="tx1">
                    <a:lumMod val="95000"/>
                    <a:lumOff val="5000"/>
                  </a:schemeClr>
                </a:solidFill>
                <a:latin typeface="Times New Roman" panose="02020603050405020304" pitchFamily="18" charset="0"/>
                <a:cs typeface="Times New Roman" panose="02020603050405020304" pitchFamily="18" charset="0"/>
              </a:rPr>
              <a:t>Innovativeness</a:t>
            </a:r>
            <a:endParaRPr lang="ru-RU" sz="2200" dirty="0">
              <a:solidFill>
                <a:schemeClr val="tx1">
                  <a:lumMod val="95000"/>
                  <a:lumOff val="5000"/>
                </a:schemeClr>
              </a:solidFill>
              <a:latin typeface="Times New Roman" panose="02020603050405020304" pitchFamily="18" charset="0"/>
              <a:cs typeface="Times New Roman" panose="02020603050405020304" pitchFamily="18" charset="0"/>
            </a:endParaRPr>
          </a:p>
        </p:txBody>
      </p:sp>
      <p:cxnSp>
        <p:nvCxnSpPr>
          <p:cNvPr id="18" name="Прямая со стрелкой 17">
            <a:extLst>
              <a:ext uri="{FF2B5EF4-FFF2-40B4-BE49-F238E27FC236}">
                <a16:creationId xmlns:a16="http://schemas.microsoft.com/office/drawing/2014/main" id="{1933DCA4-9C9F-46A4-90D9-0CC5942FF6B9}"/>
              </a:ext>
            </a:extLst>
          </p:cNvPr>
          <p:cNvCxnSpPr>
            <a:cxnSpLocks/>
            <a:stCxn id="5" idx="0"/>
            <a:endCxn id="7" idx="2"/>
          </p:cNvCxnSpPr>
          <p:nvPr/>
        </p:nvCxnSpPr>
        <p:spPr>
          <a:xfrm flipV="1">
            <a:off x="6096000" y="3353423"/>
            <a:ext cx="0" cy="428848"/>
          </a:xfrm>
          <a:prstGeom prst="straightConnector1">
            <a:avLst/>
          </a:prstGeom>
          <a:ln w="28575">
            <a:solidFill>
              <a:schemeClr val="tx1">
                <a:lumMod val="95000"/>
                <a:lumOff val="5000"/>
              </a:schemeClr>
            </a:solidFill>
            <a:tailEnd type="triangle"/>
          </a:ln>
          <a:effectLst>
            <a:glow rad="101600">
              <a:schemeClr val="accent6">
                <a:satMod val="175000"/>
                <a:alpha val="40000"/>
              </a:schemeClr>
            </a:glow>
          </a:effectLst>
        </p:spPr>
        <p:style>
          <a:lnRef idx="1">
            <a:schemeClr val="accent1"/>
          </a:lnRef>
          <a:fillRef idx="0">
            <a:schemeClr val="accent1"/>
          </a:fillRef>
          <a:effectRef idx="0">
            <a:schemeClr val="accent1"/>
          </a:effectRef>
          <a:fontRef idx="minor">
            <a:schemeClr val="tx1"/>
          </a:fontRef>
        </p:style>
      </p:cxnSp>
      <p:cxnSp>
        <p:nvCxnSpPr>
          <p:cNvPr id="23" name="Соединитель: изогнутый 22">
            <a:extLst>
              <a:ext uri="{FF2B5EF4-FFF2-40B4-BE49-F238E27FC236}">
                <a16:creationId xmlns:a16="http://schemas.microsoft.com/office/drawing/2014/main" id="{3792DD18-8ABF-4167-9E6C-90EAF3CA85D9}"/>
              </a:ext>
            </a:extLst>
          </p:cNvPr>
          <p:cNvCxnSpPr>
            <a:cxnSpLocks/>
            <a:stCxn id="5" idx="7"/>
            <a:endCxn id="16" idx="2"/>
          </p:cNvCxnSpPr>
          <p:nvPr/>
        </p:nvCxnSpPr>
        <p:spPr>
          <a:xfrm rot="5400000" flipH="1" flipV="1">
            <a:off x="6443454" y="2914296"/>
            <a:ext cx="1500004" cy="766651"/>
          </a:xfrm>
          <a:prstGeom prst="curvedConnector3">
            <a:avLst/>
          </a:prstGeom>
          <a:ln w="28575">
            <a:solidFill>
              <a:schemeClr val="tx1">
                <a:lumMod val="95000"/>
                <a:lumOff val="5000"/>
              </a:schemeClr>
            </a:solidFill>
            <a:tailEnd type="triangle"/>
          </a:ln>
          <a:effectLst>
            <a:glow rad="101600">
              <a:schemeClr val="accent6">
                <a:satMod val="175000"/>
                <a:alpha val="40000"/>
              </a:schemeClr>
            </a:glow>
          </a:effectLst>
        </p:spPr>
        <p:style>
          <a:lnRef idx="1">
            <a:schemeClr val="accent1"/>
          </a:lnRef>
          <a:fillRef idx="0">
            <a:schemeClr val="accent1"/>
          </a:fillRef>
          <a:effectRef idx="0">
            <a:schemeClr val="accent1"/>
          </a:effectRef>
          <a:fontRef idx="minor">
            <a:schemeClr val="tx1"/>
          </a:fontRef>
        </p:style>
      </p:cxnSp>
      <p:cxnSp>
        <p:nvCxnSpPr>
          <p:cNvPr id="26" name="Соединитель: изогнутый 25">
            <a:extLst>
              <a:ext uri="{FF2B5EF4-FFF2-40B4-BE49-F238E27FC236}">
                <a16:creationId xmlns:a16="http://schemas.microsoft.com/office/drawing/2014/main" id="{EC18EC67-7DDB-40D6-877A-D0FF27B3DEF7}"/>
              </a:ext>
            </a:extLst>
          </p:cNvPr>
          <p:cNvCxnSpPr>
            <a:cxnSpLocks/>
            <a:stCxn id="5" idx="1"/>
            <a:endCxn id="8" idx="2"/>
          </p:cNvCxnSpPr>
          <p:nvPr/>
        </p:nvCxnSpPr>
        <p:spPr>
          <a:xfrm rot="16200000" flipV="1">
            <a:off x="4239641" y="2905396"/>
            <a:ext cx="1463213" cy="821242"/>
          </a:xfrm>
          <a:prstGeom prst="curvedConnector3">
            <a:avLst/>
          </a:prstGeom>
          <a:ln w="28575">
            <a:solidFill>
              <a:schemeClr val="tx1">
                <a:lumMod val="95000"/>
                <a:lumOff val="5000"/>
              </a:schemeClr>
            </a:solidFill>
            <a:tailEnd type="triangle"/>
          </a:ln>
          <a:effectLst>
            <a:glow rad="101600">
              <a:schemeClr val="accent6">
                <a:satMod val="175000"/>
                <a:alpha val="40000"/>
              </a:schemeClr>
            </a:glow>
          </a:effectLst>
        </p:spPr>
        <p:style>
          <a:lnRef idx="1">
            <a:schemeClr val="accent1"/>
          </a:lnRef>
          <a:fillRef idx="0">
            <a:schemeClr val="accent1"/>
          </a:fillRef>
          <a:effectRef idx="0">
            <a:schemeClr val="accent1"/>
          </a:effectRef>
          <a:fontRef idx="minor">
            <a:schemeClr val="tx1"/>
          </a:fontRef>
        </p:style>
      </p:cxnSp>
      <p:cxnSp>
        <p:nvCxnSpPr>
          <p:cNvPr id="29" name="Соединитель: изогнутый 28">
            <a:extLst>
              <a:ext uri="{FF2B5EF4-FFF2-40B4-BE49-F238E27FC236}">
                <a16:creationId xmlns:a16="http://schemas.microsoft.com/office/drawing/2014/main" id="{A00AC683-F424-4267-9754-10EBA6497EB1}"/>
              </a:ext>
            </a:extLst>
          </p:cNvPr>
          <p:cNvCxnSpPr>
            <a:cxnSpLocks/>
            <a:stCxn id="5" idx="1"/>
            <a:endCxn id="6" idx="2"/>
          </p:cNvCxnSpPr>
          <p:nvPr/>
        </p:nvCxnSpPr>
        <p:spPr>
          <a:xfrm rot="16200000" flipV="1">
            <a:off x="3943180" y="2608935"/>
            <a:ext cx="594684" cy="2282692"/>
          </a:xfrm>
          <a:prstGeom prst="curvedConnector3">
            <a:avLst/>
          </a:prstGeom>
          <a:ln w="28575">
            <a:solidFill>
              <a:schemeClr val="tx1">
                <a:lumMod val="95000"/>
                <a:lumOff val="5000"/>
              </a:schemeClr>
            </a:solidFill>
            <a:tailEnd type="triangle"/>
          </a:ln>
          <a:effectLst>
            <a:glow rad="101600">
              <a:schemeClr val="accent6">
                <a:satMod val="175000"/>
                <a:alpha val="40000"/>
              </a:schemeClr>
            </a:glow>
          </a:effectLst>
        </p:spPr>
        <p:style>
          <a:lnRef idx="1">
            <a:schemeClr val="accent1"/>
          </a:lnRef>
          <a:fillRef idx="0">
            <a:schemeClr val="accent1"/>
          </a:fillRef>
          <a:effectRef idx="0">
            <a:schemeClr val="accent1"/>
          </a:effectRef>
          <a:fontRef idx="minor">
            <a:schemeClr val="tx1"/>
          </a:fontRef>
        </p:style>
      </p:cxnSp>
      <p:cxnSp>
        <p:nvCxnSpPr>
          <p:cNvPr id="32" name="Соединитель: изогнутый 31">
            <a:extLst>
              <a:ext uri="{FF2B5EF4-FFF2-40B4-BE49-F238E27FC236}">
                <a16:creationId xmlns:a16="http://schemas.microsoft.com/office/drawing/2014/main" id="{B3002241-5917-46AF-91DF-B8B1B9E5CB21}"/>
              </a:ext>
            </a:extLst>
          </p:cNvPr>
          <p:cNvCxnSpPr>
            <a:cxnSpLocks/>
            <a:stCxn id="5" idx="7"/>
            <a:endCxn id="15" idx="2"/>
          </p:cNvCxnSpPr>
          <p:nvPr/>
        </p:nvCxnSpPr>
        <p:spPr>
          <a:xfrm rot="5400000" flipH="1" flipV="1">
            <a:off x="7491471" y="2680559"/>
            <a:ext cx="685724" cy="2048405"/>
          </a:xfrm>
          <a:prstGeom prst="curvedConnector3">
            <a:avLst/>
          </a:prstGeom>
          <a:ln w="28575">
            <a:solidFill>
              <a:schemeClr val="tx1">
                <a:lumMod val="95000"/>
                <a:lumOff val="5000"/>
              </a:schemeClr>
            </a:solidFill>
            <a:tailEnd type="triangle"/>
          </a:ln>
          <a:effectLst>
            <a:glow rad="101600">
              <a:schemeClr val="accent6">
                <a:satMod val="175000"/>
                <a:alpha val="40000"/>
              </a:schemeClr>
            </a:glow>
          </a:effectLst>
        </p:spPr>
        <p:style>
          <a:lnRef idx="1">
            <a:schemeClr val="accent1"/>
          </a:lnRef>
          <a:fillRef idx="0">
            <a:schemeClr val="accent1"/>
          </a:fillRef>
          <a:effectRef idx="0">
            <a:schemeClr val="accent1"/>
          </a:effectRef>
          <a:fontRef idx="minor">
            <a:schemeClr val="tx1"/>
          </a:fontRef>
        </p:style>
      </p:cxnSp>
      <p:cxnSp>
        <p:nvCxnSpPr>
          <p:cNvPr id="35" name="Соединитель: изогнутый 34">
            <a:extLst>
              <a:ext uri="{FF2B5EF4-FFF2-40B4-BE49-F238E27FC236}">
                <a16:creationId xmlns:a16="http://schemas.microsoft.com/office/drawing/2014/main" id="{17AA4CDB-62B3-4389-8045-EFEC3FE70BC8}"/>
              </a:ext>
            </a:extLst>
          </p:cNvPr>
          <p:cNvCxnSpPr>
            <a:cxnSpLocks/>
            <a:stCxn id="5" idx="2"/>
            <a:endCxn id="9" idx="3"/>
          </p:cNvCxnSpPr>
          <p:nvPr/>
        </p:nvCxnSpPr>
        <p:spPr>
          <a:xfrm rot="10800000">
            <a:off x="4051111" y="4153036"/>
            <a:ext cx="1034954" cy="535205"/>
          </a:xfrm>
          <a:prstGeom prst="curvedConnector3">
            <a:avLst/>
          </a:prstGeom>
          <a:ln w="28575">
            <a:solidFill>
              <a:schemeClr val="tx1">
                <a:lumMod val="95000"/>
                <a:lumOff val="5000"/>
              </a:schemeClr>
            </a:solidFill>
            <a:tailEnd type="triangle"/>
          </a:ln>
          <a:effectLst>
            <a:glow rad="101600">
              <a:schemeClr val="accent6">
                <a:satMod val="175000"/>
                <a:alpha val="40000"/>
              </a:schemeClr>
            </a:glow>
          </a:effectLst>
        </p:spPr>
        <p:style>
          <a:lnRef idx="1">
            <a:schemeClr val="accent1"/>
          </a:lnRef>
          <a:fillRef idx="0">
            <a:schemeClr val="accent1"/>
          </a:fillRef>
          <a:effectRef idx="0">
            <a:schemeClr val="accent1"/>
          </a:effectRef>
          <a:fontRef idx="minor">
            <a:schemeClr val="tx1"/>
          </a:fontRef>
        </p:style>
      </p:cxnSp>
      <p:cxnSp>
        <p:nvCxnSpPr>
          <p:cNvPr id="38" name="Соединитель: изогнутый 37">
            <a:extLst>
              <a:ext uri="{FF2B5EF4-FFF2-40B4-BE49-F238E27FC236}">
                <a16:creationId xmlns:a16="http://schemas.microsoft.com/office/drawing/2014/main" id="{A21AC384-B4AE-4546-B324-4CFC4F1FFEBF}"/>
              </a:ext>
            </a:extLst>
          </p:cNvPr>
          <p:cNvCxnSpPr>
            <a:cxnSpLocks/>
            <a:stCxn id="5" idx="6"/>
            <a:endCxn id="14" idx="1"/>
          </p:cNvCxnSpPr>
          <p:nvPr/>
        </p:nvCxnSpPr>
        <p:spPr>
          <a:xfrm flipV="1">
            <a:off x="7105934" y="4139821"/>
            <a:ext cx="1235122" cy="548419"/>
          </a:xfrm>
          <a:prstGeom prst="curvedConnector3">
            <a:avLst/>
          </a:prstGeom>
          <a:ln w="28575">
            <a:solidFill>
              <a:schemeClr val="tx1">
                <a:lumMod val="95000"/>
                <a:lumOff val="5000"/>
              </a:schemeClr>
            </a:solidFill>
            <a:tailEnd type="triangle"/>
          </a:ln>
          <a:effectLst>
            <a:glow rad="101600">
              <a:schemeClr val="accent6">
                <a:satMod val="175000"/>
                <a:alpha val="40000"/>
              </a:schemeClr>
            </a:glow>
          </a:effectLst>
        </p:spPr>
        <p:style>
          <a:lnRef idx="1">
            <a:schemeClr val="accent1"/>
          </a:lnRef>
          <a:fillRef idx="0">
            <a:schemeClr val="accent1"/>
          </a:fillRef>
          <a:effectRef idx="0">
            <a:schemeClr val="accent1"/>
          </a:effectRef>
          <a:fontRef idx="minor">
            <a:schemeClr val="tx1"/>
          </a:fontRef>
        </p:style>
      </p:cxnSp>
      <p:cxnSp>
        <p:nvCxnSpPr>
          <p:cNvPr id="41" name="Соединитель: изогнутый 40">
            <a:extLst>
              <a:ext uri="{FF2B5EF4-FFF2-40B4-BE49-F238E27FC236}">
                <a16:creationId xmlns:a16="http://schemas.microsoft.com/office/drawing/2014/main" id="{7254AC4A-E092-48A5-86EC-5FE58C6E5915}"/>
              </a:ext>
            </a:extLst>
          </p:cNvPr>
          <p:cNvCxnSpPr>
            <a:cxnSpLocks/>
            <a:stCxn id="5" idx="3"/>
            <a:endCxn id="10" idx="3"/>
          </p:cNvCxnSpPr>
          <p:nvPr/>
        </p:nvCxnSpPr>
        <p:spPr>
          <a:xfrm rot="5400000" flipH="1">
            <a:off x="4792082" y="4739072"/>
            <a:ext cx="160437" cy="1019134"/>
          </a:xfrm>
          <a:prstGeom prst="curvedConnector4">
            <a:avLst>
              <a:gd name="adj1" fmla="val -142486"/>
              <a:gd name="adj2" fmla="val 64512"/>
            </a:avLst>
          </a:prstGeom>
          <a:ln w="28575">
            <a:solidFill>
              <a:schemeClr val="tx1">
                <a:lumMod val="95000"/>
                <a:lumOff val="5000"/>
              </a:schemeClr>
            </a:solidFill>
            <a:tailEnd type="triangle"/>
          </a:ln>
          <a:effectLst>
            <a:glow rad="101600">
              <a:schemeClr val="accent6">
                <a:satMod val="175000"/>
                <a:alpha val="40000"/>
              </a:schemeClr>
            </a:glow>
          </a:effectLst>
        </p:spPr>
        <p:style>
          <a:lnRef idx="1">
            <a:schemeClr val="accent1"/>
          </a:lnRef>
          <a:fillRef idx="0">
            <a:schemeClr val="accent1"/>
          </a:fillRef>
          <a:effectRef idx="0">
            <a:schemeClr val="accent1"/>
          </a:effectRef>
          <a:fontRef idx="minor">
            <a:schemeClr val="tx1"/>
          </a:fontRef>
        </p:style>
      </p:cxnSp>
      <p:cxnSp>
        <p:nvCxnSpPr>
          <p:cNvPr id="44" name="Соединитель: изогнутый 43">
            <a:extLst>
              <a:ext uri="{FF2B5EF4-FFF2-40B4-BE49-F238E27FC236}">
                <a16:creationId xmlns:a16="http://schemas.microsoft.com/office/drawing/2014/main" id="{DC262A48-E4E8-472A-9C58-AC11BE0C711B}"/>
              </a:ext>
            </a:extLst>
          </p:cNvPr>
          <p:cNvCxnSpPr>
            <a:cxnSpLocks/>
            <a:stCxn id="5" idx="5"/>
            <a:endCxn id="13" idx="1"/>
          </p:cNvCxnSpPr>
          <p:nvPr/>
        </p:nvCxnSpPr>
        <p:spPr>
          <a:xfrm rot="5400000" flipH="1" flipV="1">
            <a:off x="7193059" y="4717722"/>
            <a:ext cx="228207" cy="994064"/>
          </a:xfrm>
          <a:prstGeom prst="curvedConnector4">
            <a:avLst>
              <a:gd name="adj1" fmla="val -100172"/>
              <a:gd name="adj2" fmla="val 64878"/>
            </a:avLst>
          </a:prstGeom>
          <a:ln w="28575">
            <a:solidFill>
              <a:schemeClr val="tx1">
                <a:lumMod val="95000"/>
                <a:lumOff val="5000"/>
              </a:schemeClr>
            </a:solidFill>
            <a:tailEnd type="triangle"/>
          </a:ln>
          <a:effectLst>
            <a:glow rad="101600">
              <a:schemeClr val="accent6">
                <a:satMod val="175000"/>
                <a:alpha val="40000"/>
              </a:schemeClr>
            </a:glow>
          </a:effectLst>
        </p:spPr>
        <p:style>
          <a:lnRef idx="1">
            <a:schemeClr val="accent1"/>
          </a:lnRef>
          <a:fillRef idx="0">
            <a:schemeClr val="accent1"/>
          </a:fillRef>
          <a:effectRef idx="0">
            <a:schemeClr val="accent1"/>
          </a:effectRef>
          <a:fontRef idx="minor">
            <a:schemeClr val="tx1"/>
          </a:fontRef>
        </p:style>
      </p:cxnSp>
      <p:cxnSp>
        <p:nvCxnSpPr>
          <p:cNvPr id="48" name="Соединитель: изогнутый 47">
            <a:extLst>
              <a:ext uri="{FF2B5EF4-FFF2-40B4-BE49-F238E27FC236}">
                <a16:creationId xmlns:a16="http://schemas.microsoft.com/office/drawing/2014/main" id="{A46AF03A-642C-447F-A4C2-561B19497304}"/>
              </a:ext>
            </a:extLst>
          </p:cNvPr>
          <p:cNvCxnSpPr>
            <a:cxnSpLocks/>
            <a:stCxn id="5" idx="4"/>
            <a:endCxn id="11" idx="0"/>
          </p:cNvCxnSpPr>
          <p:nvPr/>
        </p:nvCxnSpPr>
        <p:spPr>
          <a:xfrm rot="5400000">
            <a:off x="5241896" y="4912941"/>
            <a:ext cx="172836" cy="1535373"/>
          </a:xfrm>
          <a:prstGeom prst="curvedConnector3">
            <a:avLst/>
          </a:prstGeom>
          <a:ln w="28575">
            <a:solidFill>
              <a:schemeClr val="tx1">
                <a:lumMod val="95000"/>
                <a:lumOff val="5000"/>
              </a:schemeClr>
            </a:solidFill>
            <a:tailEnd type="triangle"/>
          </a:ln>
          <a:effectLst>
            <a:glow rad="101600">
              <a:schemeClr val="accent6">
                <a:satMod val="175000"/>
                <a:alpha val="40000"/>
              </a:schemeClr>
            </a:glow>
          </a:effectLst>
        </p:spPr>
        <p:style>
          <a:lnRef idx="1">
            <a:schemeClr val="accent1"/>
          </a:lnRef>
          <a:fillRef idx="0">
            <a:schemeClr val="accent1"/>
          </a:fillRef>
          <a:effectRef idx="0">
            <a:schemeClr val="accent1"/>
          </a:effectRef>
          <a:fontRef idx="minor">
            <a:schemeClr val="tx1"/>
          </a:fontRef>
        </p:style>
      </p:cxnSp>
      <p:cxnSp>
        <p:nvCxnSpPr>
          <p:cNvPr id="51" name="Соединитель: изогнутый 50">
            <a:extLst>
              <a:ext uri="{FF2B5EF4-FFF2-40B4-BE49-F238E27FC236}">
                <a16:creationId xmlns:a16="http://schemas.microsoft.com/office/drawing/2014/main" id="{389BEFAC-D170-4D69-8233-AA4954C25620}"/>
              </a:ext>
            </a:extLst>
          </p:cNvPr>
          <p:cNvCxnSpPr>
            <a:cxnSpLocks/>
            <a:stCxn id="5" idx="4"/>
            <a:endCxn id="12" idx="0"/>
          </p:cNvCxnSpPr>
          <p:nvPr/>
        </p:nvCxnSpPr>
        <p:spPr>
          <a:xfrm rot="16200000" flipH="1">
            <a:off x="6749974" y="4940235"/>
            <a:ext cx="172837" cy="1480784"/>
          </a:xfrm>
          <a:prstGeom prst="curvedConnector3">
            <a:avLst/>
          </a:prstGeom>
          <a:ln w="28575">
            <a:solidFill>
              <a:schemeClr val="tx1">
                <a:lumMod val="95000"/>
                <a:lumOff val="5000"/>
              </a:schemeClr>
            </a:solidFill>
            <a:tailEnd type="triangle"/>
          </a:ln>
          <a:effectLst>
            <a:glow rad="101600">
              <a:schemeClr val="accent6">
                <a:satMod val="175000"/>
                <a:alpha val="40000"/>
              </a:schemeClr>
            </a:glow>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4742789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a:extLst>
              <a:ext uri="{FF2B5EF4-FFF2-40B4-BE49-F238E27FC236}">
                <a16:creationId xmlns:a16="http://schemas.microsoft.com/office/drawing/2014/main" id="{3FBC145F-EE42-48DD-8AA4-9B121D61A4BE}"/>
              </a:ext>
            </a:extLst>
          </p:cNvPr>
          <p:cNvSpPr/>
          <p:nvPr/>
        </p:nvSpPr>
        <p:spPr>
          <a:xfrm>
            <a:off x="1191905" y="0"/>
            <a:ext cx="9251506" cy="2215991"/>
          </a:xfrm>
          <a:prstGeom prst="rect">
            <a:avLst/>
          </a:prstGeom>
        </p:spPr>
        <p:txBody>
          <a:bodyPr wrap="square">
            <a:spAutoFit/>
          </a:bodyPr>
          <a:lstStyle/>
          <a:p>
            <a:pPr lvl="0"/>
            <a:r>
              <a:rPr lang="en-US" sz="4000" u="sng" dirty="0">
                <a:solidFill>
                  <a:prstClr val="black"/>
                </a:solidFill>
                <a:latin typeface="Times New Roman" panose="02020603050405020304" pitchFamily="18" charset="0"/>
                <a:cs typeface="Times New Roman" panose="02020603050405020304" pitchFamily="18" charset="0"/>
              </a:rPr>
              <a:t>Implementation of European Technologies of Higher Education Quality Assurance in Ukraine</a:t>
            </a:r>
            <a:endParaRPr lang="ru-RU" dirty="0">
              <a:solidFill>
                <a:prstClr val="black"/>
              </a:solidFill>
            </a:endParaRPr>
          </a:p>
          <a:p>
            <a:pPr lvl="0"/>
            <a:endParaRPr lang="ru-RU" dirty="0">
              <a:solidFill>
                <a:prstClr val="black"/>
              </a:solidFill>
            </a:endParaRPr>
          </a:p>
        </p:txBody>
      </p:sp>
      <p:pic>
        <p:nvPicPr>
          <p:cNvPr id="4" name="Picture 2">
            <a:extLst>
              <a:ext uri="{FF2B5EF4-FFF2-40B4-BE49-F238E27FC236}">
                <a16:creationId xmlns:a16="http://schemas.microsoft.com/office/drawing/2014/main" id="{4A01035D-882C-4842-BF10-56DA87C96D1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b="50000"/>
          <a:stretch>
            <a:fillRect/>
          </a:stretch>
        </p:blipFill>
        <p:spPr bwMode="auto">
          <a:xfrm>
            <a:off x="10533062" y="0"/>
            <a:ext cx="1658938" cy="1057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4">
            <a:extLst>
              <a:ext uri="{FF2B5EF4-FFF2-40B4-BE49-F238E27FC236}">
                <a16:creationId xmlns:a16="http://schemas.microsoft.com/office/drawing/2014/main" id="{34635FB0-3B84-4EA2-A6AB-B2A94DB398EB}"/>
              </a:ext>
            </a:extLst>
          </p:cNvPr>
          <p:cNvSpPr txBox="1"/>
          <p:nvPr/>
        </p:nvSpPr>
        <p:spPr>
          <a:xfrm>
            <a:off x="859809" y="1966288"/>
            <a:ext cx="10072048" cy="830997"/>
          </a:xfrm>
          <a:prstGeom prst="rect">
            <a:avLst/>
          </a:prstGeom>
          <a:noFill/>
        </p:spPr>
        <p:txBody>
          <a:bodyPr wrap="square" rtlCol="0">
            <a:spAutoFit/>
          </a:bodyPr>
          <a:lstStyle/>
          <a:p>
            <a:pPr algn="ctr"/>
            <a:r>
              <a:rPr lang="en-US" sz="2400" b="1" dirty="0">
                <a:solidFill>
                  <a:schemeClr val="tx1">
                    <a:lumMod val="95000"/>
                    <a:lumOff val="5000"/>
                  </a:schemeClr>
                </a:solidFill>
                <a:latin typeface="Times New Roman" panose="02020603050405020304" pitchFamily="18" charset="0"/>
                <a:cs typeface="Times New Roman" panose="02020603050405020304" pitchFamily="18" charset="0"/>
              </a:rPr>
              <a:t>The main differences in the formation of national and European systems of quality assurance in higher education</a:t>
            </a:r>
            <a:endParaRPr lang="ru-RU" sz="2400" b="1" dirty="0">
              <a:solidFill>
                <a:schemeClr val="tx1">
                  <a:lumMod val="95000"/>
                  <a:lumOff val="5000"/>
                </a:schemeClr>
              </a:solidFill>
              <a:latin typeface="Times New Roman" panose="02020603050405020304" pitchFamily="18" charset="0"/>
              <a:cs typeface="Times New Roman" panose="02020603050405020304" pitchFamily="18" charset="0"/>
            </a:endParaRPr>
          </a:p>
        </p:txBody>
      </p:sp>
      <p:graphicFrame>
        <p:nvGraphicFramePr>
          <p:cNvPr id="6" name="Таблица 6">
            <a:extLst>
              <a:ext uri="{FF2B5EF4-FFF2-40B4-BE49-F238E27FC236}">
                <a16:creationId xmlns:a16="http://schemas.microsoft.com/office/drawing/2014/main" id="{ABBE71E8-4D9B-47BC-B273-88AC8B6D69D7}"/>
              </a:ext>
            </a:extLst>
          </p:cNvPr>
          <p:cNvGraphicFramePr>
            <a:graphicFrameLocks noGrp="1"/>
          </p:cNvGraphicFramePr>
          <p:nvPr>
            <p:extLst>
              <p:ext uri="{D42A27DB-BD31-4B8C-83A1-F6EECF244321}">
                <p14:modId xmlns:p14="http://schemas.microsoft.com/office/powerpoint/2010/main" val="1965553338"/>
              </p:ext>
            </p:extLst>
          </p:nvPr>
        </p:nvGraphicFramePr>
        <p:xfrm>
          <a:off x="1692322" y="2857276"/>
          <a:ext cx="8126484" cy="3618304"/>
        </p:xfrm>
        <a:graphic>
          <a:graphicData uri="http://schemas.openxmlformats.org/drawingml/2006/table">
            <a:tbl>
              <a:tblPr firstRow="1" bandRow="1">
                <a:tableStyleId>{5C22544A-7EE6-4342-B048-85BDC9FD1C3A}</a:tableStyleId>
              </a:tblPr>
              <a:tblGrid>
                <a:gridCol w="4062484">
                  <a:extLst>
                    <a:ext uri="{9D8B030D-6E8A-4147-A177-3AD203B41FA5}">
                      <a16:colId xmlns:a16="http://schemas.microsoft.com/office/drawing/2014/main" val="1759184212"/>
                    </a:ext>
                  </a:extLst>
                </a:gridCol>
                <a:gridCol w="4064000">
                  <a:extLst>
                    <a:ext uri="{9D8B030D-6E8A-4147-A177-3AD203B41FA5}">
                      <a16:colId xmlns:a16="http://schemas.microsoft.com/office/drawing/2014/main" val="1370030484"/>
                    </a:ext>
                  </a:extLst>
                </a:gridCol>
              </a:tblGrid>
              <a:tr h="509344">
                <a:tc>
                  <a:txBody>
                    <a:bodyPr/>
                    <a:lstStyle/>
                    <a:p>
                      <a:pPr algn="ctr"/>
                      <a:r>
                        <a:rPr lang="en-AU" sz="2200" b="0" dirty="0">
                          <a:solidFill>
                            <a:schemeClr val="tx1">
                              <a:lumMod val="95000"/>
                              <a:lumOff val="5000"/>
                            </a:schemeClr>
                          </a:solidFill>
                          <a:latin typeface="Times New Roman" panose="02020603050405020304" pitchFamily="18" charset="0"/>
                          <a:cs typeface="Times New Roman" panose="02020603050405020304" pitchFamily="18" charset="0"/>
                        </a:rPr>
                        <a:t>Open system (in the EU)</a:t>
                      </a:r>
                      <a:endParaRPr lang="ru-RU" sz="2200" b="0" dirty="0">
                        <a:solidFill>
                          <a:schemeClr val="tx1">
                            <a:lumMod val="95000"/>
                            <a:lumOff val="5000"/>
                          </a:schemeClr>
                        </a:solidFill>
                        <a:latin typeface="Times New Roman" panose="02020603050405020304" pitchFamily="18" charset="0"/>
                        <a:cs typeface="Times New Roman" panose="02020603050405020304" pitchFamily="18" charset="0"/>
                      </a:endParaRPr>
                    </a:p>
                  </a:txBody>
                  <a:tcPr/>
                </a:tc>
                <a:tc>
                  <a:txBody>
                    <a:bodyPr/>
                    <a:lstStyle/>
                    <a:p>
                      <a:pPr algn="ctr"/>
                      <a:r>
                        <a:rPr lang="en-AU" sz="2200" b="0" dirty="0">
                          <a:solidFill>
                            <a:schemeClr val="tx1">
                              <a:lumMod val="95000"/>
                              <a:lumOff val="5000"/>
                            </a:schemeClr>
                          </a:solidFill>
                          <a:latin typeface="Times New Roman" panose="02020603050405020304" pitchFamily="18" charset="0"/>
                          <a:cs typeface="Times New Roman" panose="02020603050405020304" pitchFamily="18" charset="0"/>
                        </a:rPr>
                        <a:t>Closed system (in Ukraine)</a:t>
                      </a:r>
                      <a:endParaRPr lang="ru-RU" sz="2200" b="0" dirty="0">
                        <a:solidFill>
                          <a:schemeClr val="tx1">
                            <a:lumMod val="95000"/>
                            <a:lumOff val="5000"/>
                          </a:schemeClr>
                        </a:solidFill>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3597584865"/>
                  </a:ext>
                </a:extLst>
              </a:tr>
              <a:tr h="2251881">
                <a:tc>
                  <a:txBody>
                    <a:bodyPr/>
                    <a:lstStyle/>
                    <a:p>
                      <a:r>
                        <a:rPr lang="en-AU" sz="2200" u="sng" dirty="0">
                          <a:solidFill>
                            <a:schemeClr val="tx1">
                              <a:lumMod val="95000"/>
                              <a:lumOff val="5000"/>
                            </a:schemeClr>
                          </a:solidFill>
                          <a:latin typeface="Times New Roman" panose="02020603050405020304" pitchFamily="18" charset="0"/>
                          <a:cs typeface="Times New Roman" panose="02020603050405020304" pitchFamily="18" charset="0"/>
                        </a:rPr>
                        <a:t>Conditions of development</a:t>
                      </a:r>
                      <a:r>
                        <a:rPr lang="uk-UA" sz="2200" u="sng" dirty="0">
                          <a:solidFill>
                            <a:schemeClr val="tx1">
                              <a:lumMod val="95000"/>
                              <a:lumOff val="5000"/>
                            </a:schemeClr>
                          </a:solidFill>
                          <a:latin typeface="Times New Roman" panose="02020603050405020304" pitchFamily="18" charset="0"/>
                          <a:cs typeface="Times New Roman" panose="02020603050405020304" pitchFamily="18" charset="0"/>
                        </a:rPr>
                        <a:t>:</a:t>
                      </a:r>
                      <a:r>
                        <a:rPr lang="uk-UA" sz="2200" u="none"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200" u="none" dirty="0">
                          <a:solidFill>
                            <a:schemeClr val="tx1">
                              <a:lumMod val="95000"/>
                              <a:lumOff val="5000"/>
                            </a:schemeClr>
                          </a:solidFill>
                          <a:latin typeface="Times New Roman" panose="02020603050405020304" pitchFamily="18" charset="0"/>
                          <a:cs typeface="Times New Roman" panose="02020603050405020304" pitchFamily="18" charset="0"/>
                        </a:rPr>
                        <a:t>freedom of choice in market conditions</a:t>
                      </a:r>
                      <a:endParaRPr lang="uk-UA" sz="2200" u="none" dirty="0">
                        <a:solidFill>
                          <a:schemeClr val="tx1">
                            <a:lumMod val="95000"/>
                            <a:lumOff val="5000"/>
                          </a:schemeClr>
                        </a:solidFill>
                        <a:latin typeface="Times New Roman" panose="02020603050405020304" pitchFamily="18" charset="0"/>
                        <a:cs typeface="Times New Roman" panose="02020603050405020304" pitchFamily="18" charset="0"/>
                      </a:endParaRPr>
                    </a:p>
                    <a:p>
                      <a:r>
                        <a:rPr lang="en-US" sz="2200" u="sng" dirty="0">
                          <a:solidFill>
                            <a:schemeClr val="tx1">
                              <a:lumMod val="95000"/>
                              <a:lumOff val="5000"/>
                            </a:schemeClr>
                          </a:solidFill>
                          <a:latin typeface="Times New Roman" panose="02020603050405020304" pitchFamily="18" charset="0"/>
                          <a:cs typeface="Times New Roman" panose="02020603050405020304" pitchFamily="18" charset="0"/>
                        </a:rPr>
                        <a:t>The main consumer of education</a:t>
                      </a:r>
                      <a:r>
                        <a:rPr lang="uk-UA" sz="2200" u="sng" dirty="0">
                          <a:solidFill>
                            <a:schemeClr val="tx1">
                              <a:lumMod val="95000"/>
                              <a:lumOff val="5000"/>
                            </a:schemeClr>
                          </a:solidFill>
                          <a:latin typeface="Times New Roman" panose="02020603050405020304" pitchFamily="18" charset="0"/>
                          <a:cs typeface="Times New Roman" panose="02020603050405020304" pitchFamily="18" charset="0"/>
                        </a:rPr>
                        <a:t>:</a:t>
                      </a:r>
                      <a:r>
                        <a:rPr lang="uk-UA" sz="2200" u="none" dirty="0">
                          <a:solidFill>
                            <a:schemeClr val="tx1">
                              <a:lumMod val="95000"/>
                              <a:lumOff val="5000"/>
                            </a:schemeClr>
                          </a:solidFill>
                          <a:latin typeface="Times New Roman" panose="02020603050405020304" pitchFamily="18" charset="0"/>
                          <a:cs typeface="Times New Roman" panose="02020603050405020304" pitchFamily="18" charset="0"/>
                        </a:rPr>
                        <a:t> </a:t>
                      </a:r>
                      <a:r>
                        <a:rPr lang="en-AU" sz="2200" u="none" dirty="0">
                          <a:solidFill>
                            <a:schemeClr val="tx1">
                              <a:lumMod val="95000"/>
                              <a:lumOff val="5000"/>
                            </a:schemeClr>
                          </a:solidFill>
                          <a:latin typeface="Times New Roman" panose="02020603050405020304" pitchFamily="18" charset="0"/>
                          <a:cs typeface="Times New Roman" panose="02020603050405020304" pitchFamily="18" charset="0"/>
                        </a:rPr>
                        <a:t>student, employer</a:t>
                      </a:r>
                      <a:endParaRPr lang="uk-UA" sz="2200" u="none" dirty="0">
                        <a:solidFill>
                          <a:schemeClr val="tx1">
                            <a:lumMod val="95000"/>
                            <a:lumOff val="5000"/>
                          </a:schemeClr>
                        </a:solidFill>
                        <a:latin typeface="Times New Roman" panose="02020603050405020304" pitchFamily="18" charset="0"/>
                        <a:cs typeface="Times New Roman" panose="02020603050405020304" pitchFamily="18" charset="0"/>
                      </a:endParaRPr>
                    </a:p>
                    <a:p>
                      <a:r>
                        <a:rPr lang="en-US" sz="2200" u="none" dirty="0">
                          <a:solidFill>
                            <a:schemeClr val="tx1">
                              <a:lumMod val="95000"/>
                              <a:lumOff val="5000"/>
                            </a:schemeClr>
                          </a:solidFill>
                          <a:latin typeface="Times New Roman" panose="02020603050405020304" pitchFamily="18" charset="0"/>
                          <a:cs typeface="Times New Roman" panose="02020603050405020304" pitchFamily="18" charset="0"/>
                        </a:rPr>
                        <a:t>The accumulation by society of skills and abilities to</a:t>
                      </a:r>
                      <a:r>
                        <a:rPr lang="en-US" sz="2200" u="none" baseline="0"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200" u="none" dirty="0">
                          <a:solidFill>
                            <a:schemeClr val="tx1">
                              <a:lumMod val="95000"/>
                              <a:lumOff val="5000"/>
                            </a:schemeClr>
                          </a:solidFill>
                          <a:latin typeface="Times New Roman" panose="02020603050405020304" pitchFamily="18" charset="0"/>
                          <a:cs typeface="Times New Roman" panose="02020603050405020304" pitchFamily="18" charset="0"/>
                        </a:rPr>
                        <a:t>make demands for</a:t>
                      </a:r>
                      <a:r>
                        <a:rPr lang="en-US" sz="2200" u="none" baseline="0"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200" u="none" dirty="0">
                          <a:solidFill>
                            <a:schemeClr val="tx1">
                              <a:lumMod val="95000"/>
                              <a:lumOff val="5000"/>
                            </a:schemeClr>
                          </a:solidFill>
                          <a:latin typeface="Times New Roman" panose="02020603050405020304" pitchFamily="18" charset="0"/>
                          <a:cs typeface="Times New Roman" panose="02020603050405020304" pitchFamily="18" charset="0"/>
                        </a:rPr>
                        <a:t>the quality of education.</a:t>
                      </a:r>
                      <a:endParaRPr lang="ru-RU" sz="2200" u="sng" dirty="0">
                        <a:solidFill>
                          <a:schemeClr val="tx1">
                            <a:lumMod val="95000"/>
                            <a:lumOff val="5000"/>
                          </a:schemeClr>
                        </a:solidFill>
                        <a:latin typeface="Times New Roman" panose="02020603050405020304" pitchFamily="18" charset="0"/>
                        <a:cs typeface="Times New Roman" panose="02020603050405020304" pitchFamily="18" charset="0"/>
                      </a:endParaRPr>
                    </a:p>
                  </a:txBody>
                  <a:tcPr/>
                </a:tc>
                <a:tc>
                  <a:txBody>
                    <a:bodyPr/>
                    <a:lstStyle/>
                    <a:p>
                      <a:r>
                        <a:rPr lang="en-AU" sz="2200" u="sng" dirty="0">
                          <a:solidFill>
                            <a:schemeClr val="tx1">
                              <a:lumMod val="95000"/>
                              <a:lumOff val="5000"/>
                            </a:schemeClr>
                          </a:solidFill>
                          <a:latin typeface="Times New Roman" panose="02020603050405020304" pitchFamily="18" charset="0"/>
                          <a:cs typeface="Times New Roman" panose="02020603050405020304" pitchFamily="18" charset="0"/>
                        </a:rPr>
                        <a:t>Conditions of development</a:t>
                      </a:r>
                      <a:r>
                        <a:rPr lang="uk-UA" sz="2200" u="sng" dirty="0">
                          <a:solidFill>
                            <a:schemeClr val="tx1">
                              <a:lumMod val="95000"/>
                              <a:lumOff val="5000"/>
                            </a:schemeClr>
                          </a:solidFill>
                          <a:latin typeface="Times New Roman" panose="02020603050405020304" pitchFamily="18" charset="0"/>
                          <a:cs typeface="Times New Roman" panose="02020603050405020304" pitchFamily="18" charset="0"/>
                        </a:rPr>
                        <a:t>:</a:t>
                      </a:r>
                      <a:r>
                        <a:rPr lang="uk-UA" sz="2200" u="none" dirty="0">
                          <a:solidFill>
                            <a:schemeClr val="tx1">
                              <a:lumMod val="95000"/>
                              <a:lumOff val="5000"/>
                            </a:schemeClr>
                          </a:solidFill>
                          <a:latin typeface="Times New Roman" panose="02020603050405020304" pitchFamily="18" charset="0"/>
                          <a:cs typeface="Times New Roman" panose="02020603050405020304" pitchFamily="18" charset="0"/>
                        </a:rPr>
                        <a:t> </a:t>
                      </a:r>
                      <a:r>
                        <a:rPr lang="en-AU" sz="2200" u="none" dirty="0">
                          <a:solidFill>
                            <a:schemeClr val="tx1">
                              <a:lumMod val="95000"/>
                              <a:lumOff val="5000"/>
                            </a:schemeClr>
                          </a:solidFill>
                          <a:latin typeface="Times New Roman" panose="02020603050405020304" pitchFamily="18" charset="0"/>
                          <a:cs typeface="Times New Roman" panose="02020603050405020304" pitchFamily="18" charset="0"/>
                        </a:rPr>
                        <a:t>administrative and command system</a:t>
                      </a:r>
                      <a:endParaRPr lang="uk-UA" sz="2200" u="none" dirty="0">
                        <a:solidFill>
                          <a:schemeClr val="tx1">
                            <a:lumMod val="95000"/>
                            <a:lumOff val="5000"/>
                          </a:schemeClr>
                        </a:solidFill>
                        <a:latin typeface="Times New Roman" panose="02020603050405020304" pitchFamily="18" charset="0"/>
                        <a:cs typeface="Times New Roman" panose="02020603050405020304" pitchFamily="18" charset="0"/>
                      </a:endParaRPr>
                    </a:p>
                    <a:p>
                      <a:r>
                        <a:rPr lang="en-US" sz="2200" u="sng" dirty="0">
                          <a:solidFill>
                            <a:schemeClr val="tx1">
                              <a:lumMod val="95000"/>
                              <a:lumOff val="5000"/>
                            </a:schemeClr>
                          </a:solidFill>
                          <a:latin typeface="Times New Roman" panose="02020603050405020304" pitchFamily="18" charset="0"/>
                          <a:cs typeface="Times New Roman" panose="02020603050405020304" pitchFamily="18" charset="0"/>
                        </a:rPr>
                        <a:t>The main consumer of education</a:t>
                      </a:r>
                      <a:r>
                        <a:rPr lang="uk-UA" sz="2200" u="sng" dirty="0">
                          <a:solidFill>
                            <a:schemeClr val="tx1">
                              <a:lumMod val="95000"/>
                              <a:lumOff val="5000"/>
                            </a:schemeClr>
                          </a:solidFill>
                          <a:latin typeface="Times New Roman" panose="02020603050405020304" pitchFamily="18" charset="0"/>
                          <a:cs typeface="Times New Roman" panose="02020603050405020304" pitchFamily="18" charset="0"/>
                        </a:rPr>
                        <a:t>:</a:t>
                      </a:r>
                      <a:r>
                        <a:rPr lang="uk-UA" sz="2200" u="none"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200" u="none" dirty="0">
                          <a:solidFill>
                            <a:schemeClr val="tx1">
                              <a:lumMod val="95000"/>
                              <a:lumOff val="5000"/>
                            </a:schemeClr>
                          </a:solidFill>
                          <a:latin typeface="Times New Roman" panose="02020603050405020304" pitchFamily="18" charset="0"/>
                          <a:cs typeface="Times New Roman" panose="02020603050405020304" pitchFamily="18" charset="0"/>
                        </a:rPr>
                        <a:t>state mechanism</a:t>
                      </a:r>
                      <a:r>
                        <a:rPr lang="en-US" sz="2200" u="none" baseline="0" dirty="0">
                          <a:solidFill>
                            <a:schemeClr val="tx1">
                              <a:lumMod val="95000"/>
                              <a:lumOff val="5000"/>
                            </a:schemeClr>
                          </a:solidFill>
                          <a:latin typeface="Times New Roman" panose="02020603050405020304" pitchFamily="18" charset="0"/>
                          <a:cs typeface="Times New Roman" panose="02020603050405020304" pitchFamily="18" charset="0"/>
                        </a:rPr>
                        <a:t> </a:t>
                      </a:r>
                      <a:endParaRPr lang="uk-UA" sz="2200" u="none" dirty="0">
                        <a:solidFill>
                          <a:schemeClr val="tx1">
                            <a:lumMod val="95000"/>
                            <a:lumOff val="5000"/>
                          </a:schemeClr>
                        </a:solidFill>
                        <a:latin typeface="Times New Roman" panose="02020603050405020304" pitchFamily="18" charset="0"/>
                        <a:cs typeface="Times New Roman" panose="02020603050405020304" pitchFamily="18" charset="0"/>
                      </a:endParaRPr>
                    </a:p>
                    <a:p>
                      <a:r>
                        <a:rPr lang="en-US" sz="2200" u="none" dirty="0">
                          <a:solidFill>
                            <a:schemeClr val="tx1">
                              <a:lumMod val="95000"/>
                              <a:lumOff val="5000"/>
                            </a:schemeClr>
                          </a:solidFill>
                          <a:latin typeface="Times New Roman" panose="02020603050405020304" pitchFamily="18" charset="0"/>
                          <a:cs typeface="Times New Roman" panose="02020603050405020304" pitchFamily="18" charset="0"/>
                        </a:rPr>
                        <a:t>Skills and abilities to adapt to the demands of authorities</a:t>
                      </a:r>
                      <a:r>
                        <a:rPr lang="en-US" sz="2200" u="none" baseline="0" dirty="0">
                          <a:solidFill>
                            <a:schemeClr val="tx1">
                              <a:lumMod val="95000"/>
                              <a:lumOff val="5000"/>
                            </a:schemeClr>
                          </a:solidFill>
                          <a:latin typeface="Times New Roman" panose="02020603050405020304" pitchFamily="18" charset="0"/>
                          <a:cs typeface="Times New Roman" panose="02020603050405020304" pitchFamily="18" charset="0"/>
                        </a:rPr>
                        <a:t> </a:t>
                      </a:r>
                      <a:endParaRPr lang="ru-RU" sz="2200" u="sng" dirty="0">
                        <a:solidFill>
                          <a:schemeClr val="tx1">
                            <a:lumMod val="95000"/>
                            <a:lumOff val="5000"/>
                          </a:schemeClr>
                        </a:solidFill>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2893978140"/>
                  </a:ext>
                </a:extLst>
              </a:tr>
            </a:tbl>
          </a:graphicData>
        </a:graphic>
      </p:graphicFrame>
    </p:spTree>
    <p:extLst>
      <p:ext uri="{BB962C8B-B14F-4D97-AF65-F5344CB8AC3E}">
        <p14:creationId xmlns:p14="http://schemas.microsoft.com/office/powerpoint/2010/main" val="182809817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F4EBA6D-907C-4C3D-96BF-F046184BF232}"/>
              </a:ext>
            </a:extLst>
          </p:cNvPr>
          <p:cNvSpPr>
            <a:spLocks noGrp="1"/>
          </p:cNvSpPr>
          <p:nvPr>
            <p:ph type="title"/>
          </p:nvPr>
        </p:nvSpPr>
        <p:spPr>
          <a:xfrm>
            <a:off x="1577084" y="1"/>
            <a:ext cx="8955978" cy="1869742"/>
          </a:xfrm>
        </p:spPr>
        <p:txBody>
          <a:bodyPr/>
          <a:lstStyle/>
          <a:p>
            <a:pPr algn="ctr"/>
            <a:r>
              <a:rPr lang="en-US" b="0" u="sng" dirty="0">
                <a:solidFill>
                  <a:schemeClr val="tx1">
                    <a:lumMod val="95000"/>
                    <a:lumOff val="5000"/>
                  </a:schemeClr>
                </a:solidFill>
                <a:latin typeface="Times New Roman" panose="02020603050405020304" pitchFamily="18" charset="0"/>
                <a:cs typeface="Times New Roman" panose="02020603050405020304" pitchFamily="18" charset="0"/>
              </a:rPr>
              <a:t>Pragmatic directions of development of a system for higher education</a:t>
            </a:r>
            <a:r>
              <a:rPr lang="en-US" b="0" u="sng" dirty="0">
                <a:solidFill>
                  <a:prstClr val="black">
                    <a:lumMod val="95000"/>
                    <a:lumOff val="5000"/>
                  </a:prstClr>
                </a:solidFill>
                <a:latin typeface="Times New Roman" panose="02020603050405020304" pitchFamily="18" charset="0"/>
                <a:cs typeface="Times New Roman" panose="02020603050405020304" pitchFamily="18" charset="0"/>
              </a:rPr>
              <a:t> quality assurance</a:t>
            </a:r>
            <a:r>
              <a:rPr lang="en-US" b="0" u="sng" dirty="0">
                <a:solidFill>
                  <a:schemeClr val="tx1">
                    <a:lumMod val="95000"/>
                    <a:lumOff val="5000"/>
                  </a:schemeClr>
                </a:solidFill>
                <a:latin typeface="Times New Roman" panose="02020603050405020304" pitchFamily="18" charset="0"/>
                <a:cs typeface="Times New Roman" panose="02020603050405020304" pitchFamily="18" charset="0"/>
              </a:rPr>
              <a:t> in Ukraine</a:t>
            </a:r>
            <a:endParaRPr lang="ru-RU" b="0" u="sng" dirty="0">
              <a:solidFill>
                <a:schemeClr val="tx1">
                  <a:lumMod val="95000"/>
                  <a:lumOff val="5000"/>
                </a:schemeClr>
              </a:solidFill>
              <a:latin typeface="Times New Roman" panose="02020603050405020304" pitchFamily="18" charset="0"/>
              <a:cs typeface="Times New Roman" panose="02020603050405020304" pitchFamily="18" charset="0"/>
            </a:endParaRPr>
          </a:p>
        </p:txBody>
      </p:sp>
      <p:pic>
        <p:nvPicPr>
          <p:cNvPr id="3" name="Picture 2">
            <a:extLst>
              <a:ext uri="{FF2B5EF4-FFF2-40B4-BE49-F238E27FC236}">
                <a16:creationId xmlns:a16="http://schemas.microsoft.com/office/drawing/2014/main" id="{6FB70BA3-B65B-48FE-B1BE-2C36E0E6ACE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b="50000"/>
          <a:stretch>
            <a:fillRect/>
          </a:stretch>
        </p:blipFill>
        <p:spPr bwMode="auto">
          <a:xfrm>
            <a:off x="10533062" y="0"/>
            <a:ext cx="1658938" cy="1057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Box 3">
            <a:extLst>
              <a:ext uri="{FF2B5EF4-FFF2-40B4-BE49-F238E27FC236}">
                <a16:creationId xmlns:a16="http://schemas.microsoft.com/office/drawing/2014/main" id="{CA344AA5-FF91-428A-866F-B32586E31C65}"/>
              </a:ext>
            </a:extLst>
          </p:cNvPr>
          <p:cNvSpPr txBox="1"/>
          <p:nvPr/>
        </p:nvSpPr>
        <p:spPr>
          <a:xfrm>
            <a:off x="600502" y="2238233"/>
            <a:ext cx="7212074" cy="4524315"/>
          </a:xfrm>
          <a:prstGeom prst="rect">
            <a:avLst/>
          </a:prstGeom>
          <a:noFill/>
        </p:spPr>
        <p:txBody>
          <a:bodyPr wrap="square" rtlCol="0">
            <a:spAutoFit/>
          </a:bodyPr>
          <a:lstStyle/>
          <a:p>
            <a:pPr marL="457200" indent="-457200">
              <a:buFont typeface="+mj-lt"/>
              <a:buAutoNum type="arabicPeriod"/>
            </a:pPr>
            <a:r>
              <a:rPr lang="en-US" sz="2400" dirty="0">
                <a:solidFill>
                  <a:schemeClr val="tx1">
                    <a:lumMod val="95000"/>
                    <a:lumOff val="5000"/>
                  </a:schemeClr>
                </a:solidFill>
                <a:latin typeface="Times New Roman" panose="02020603050405020304" pitchFamily="18" charset="0"/>
                <a:cs typeface="Times New Roman" panose="02020603050405020304" pitchFamily="18" charset="0"/>
              </a:rPr>
              <a:t>A deep theoretical analysis and practical implementation of the best European practices.</a:t>
            </a:r>
            <a:endParaRPr lang="uk-UA" sz="2400" dirty="0">
              <a:solidFill>
                <a:schemeClr val="tx1">
                  <a:lumMod val="95000"/>
                  <a:lumOff val="5000"/>
                </a:schemeClr>
              </a:solidFill>
              <a:latin typeface="Times New Roman" panose="02020603050405020304" pitchFamily="18" charset="0"/>
              <a:cs typeface="Times New Roman" panose="02020603050405020304" pitchFamily="18" charset="0"/>
            </a:endParaRPr>
          </a:p>
          <a:p>
            <a:pPr marL="457200" indent="-457200">
              <a:buFont typeface="+mj-lt"/>
              <a:buAutoNum type="arabicPeriod"/>
            </a:pPr>
            <a:r>
              <a:rPr lang="en-US" sz="2400" dirty="0">
                <a:solidFill>
                  <a:schemeClr val="tx1">
                    <a:lumMod val="95000"/>
                    <a:lumOff val="5000"/>
                  </a:schemeClr>
                </a:solidFill>
                <a:latin typeface="Times New Roman" panose="02020603050405020304" pitchFamily="18" charset="0"/>
                <a:cs typeface="Times New Roman" panose="02020603050405020304" pitchFamily="18" charset="0"/>
              </a:rPr>
              <a:t>Development of own strategies for ensuring the quality of higher education in Ukraine, taking into account national traditions and experience of higher school.</a:t>
            </a:r>
            <a:endParaRPr lang="uk-UA" sz="2400" dirty="0">
              <a:solidFill>
                <a:schemeClr val="tx1">
                  <a:lumMod val="95000"/>
                  <a:lumOff val="5000"/>
                </a:schemeClr>
              </a:solidFill>
              <a:latin typeface="Times New Roman" panose="02020603050405020304" pitchFamily="18" charset="0"/>
              <a:cs typeface="Times New Roman" panose="02020603050405020304" pitchFamily="18" charset="0"/>
            </a:endParaRPr>
          </a:p>
          <a:p>
            <a:pPr marL="457200" indent="-457200">
              <a:buFont typeface="+mj-lt"/>
              <a:buAutoNum type="arabicPeriod"/>
            </a:pPr>
            <a:r>
              <a:rPr lang="en-US" sz="2400" dirty="0">
                <a:solidFill>
                  <a:schemeClr val="tx1">
                    <a:lumMod val="95000"/>
                    <a:lumOff val="5000"/>
                  </a:schemeClr>
                </a:solidFill>
                <a:latin typeface="Times New Roman" panose="02020603050405020304" pitchFamily="18" charset="0"/>
                <a:cs typeface="Times New Roman" panose="02020603050405020304" pitchFamily="18" charset="0"/>
              </a:rPr>
              <a:t>Involvement of leading higher education institutions in the development of a strategy for quality assurance in Ukraine’s higher education.</a:t>
            </a:r>
            <a:endParaRPr lang="uk-UA" sz="2400" dirty="0">
              <a:solidFill>
                <a:schemeClr val="tx1">
                  <a:lumMod val="95000"/>
                  <a:lumOff val="5000"/>
                </a:schemeClr>
              </a:solidFill>
              <a:latin typeface="Times New Roman" panose="02020603050405020304" pitchFamily="18" charset="0"/>
              <a:cs typeface="Times New Roman" panose="02020603050405020304" pitchFamily="18" charset="0"/>
            </a:endParaRPr>
          </a:p>
          <a:p>
            <a:pPr marL="457200" indent="-457200">
              <a:buFont typeface="+mj-lt"/>
              <a:buAutoNum type="arabicPeriod"/>
            </a:pPr>
            <a:r>
              <a:rPr lang="en-US" sz="2400" dirty="0">
                <a:solidFill>
                  <a:schemeClr val="tx1">
                    <a:lumMod val="95000"/>
                    <a:lumOff val="5000"/>
                  </a:schemeClr>
                </a:solidFill>
                <a:latin typeface="Times New Roman" panose="02020603050405020304" pitchFamily="18" charset="0"/>
                <a:cs typeface="Times New Roman" panose="02020603050405020304" pitchFamily="18" charset="0"/>
              </a:rPr>
              <a:t>Enhancing of participation of </a:t>
            </a:r>
            <a:r>
              <a:rPr lang="en-US" sz="2400" dirty="0">
                <a:solidFill>
                  <a:prstClr val="black">
                    <a:lumMod val="95000"/>
                    <a:lumOff val="5000"/>
                  </a:prstClr>
                </a:solidFill>
                <a:latin typeface="Times New Roman" panose="02020603050405020304" pitchFamily="18" charset="0"/>
                <a:cs typeface="Times New Roman" panose="02020603050405020304" pitchFamily="18" charset="0"/>
              </a:rPr>
              <a:t>Ukraine’s </a:t>
            </a:r>
            <a:r>
              <a:rPr lang="en-US" sz="2400" dirty="0">
                <a:solidFill>
                  <a:schemeClr val="tx1">
                    <a:lumMod val="95000"/>
                    <a:lumOff val="5000"/>
                  </a:schemeClr>
                </a:solidFill>
                <a:latin typeface="Times New Roman" panose="02020603050405020304" pitchFamily="18" charset="0"/>
                <a:cs typeface="Times New Roman" panose="02020603050405020304" pitchFamily="18" charset="0"/>
              </a:rPr>
              <a:t>higher educational institutions in Erasmus + program to foster a culture of higher education quality.</a:t>
            </a:r>
            <a:endParaRPr lang="uk-UA" sz="2400" dirty="0">
              <a:solidFill>
                <a:schemeClr val="tx1">
                  <a:lumMod val="95000"/>
                  <a:lumOff val="5000"/>
                </a:schemeClr>
              </a:solidFill>
              <a:latin typeface="Times New Roman" panose="02020603050405020304" pitchFamily="18" charset="0"/>
              <a:cs typeface="Times New Roman" panose="02020603050405020304" pitchFamily="18" charset="0"/>
            </a:endParaRPr>
          </a:p>
        </p:txBody>
      </p:sp>
      <p:pic>
        <p:nvPicPr>
          <p:cNvPr id="6" name="Рисунок 5" descr="Изображение выглядит как одежда, черный, мужчина, стол&#10;&#10;Автоматически созданное описание">
            <a:extLst>
              <a:ext uri="{FF2B5EF4-FFF2-40B4-BE49-F238E27FC236}">
                <a16:creationId xmlns:a16="http://schemas.microsoft.com/office/drawing/2014/main" id="{4854D44E-E83E-424E-A7CD-4819A0D27B3A}"/>
              </a:ext>
            </a:extLst>
          </p:cNvPr>
          <p:cNvPicPr>
            <a:picLocks noChangeAspect="1"/>
          </p:cNvPicPr>
          <p:nvPr/>
        </p:nvPicPr>
        <p:blipFill>
          <a:blip r:embed="rId3"/>
          <a:stretch>
            <a:fillRect/>
          </a:stretch>
        </p:blipFill>
        <p:spPr>
          <a:xfrm>
            <a:off x="10417968" y="2036644"/>
            <a:ext cx="1658938" cy="2344632"/>
          </a:xfrm>
          <a:prstGeom prst="rect">
            <a:avLst/>
          </a:prstGeom>
        </p:spPr>
      </p:pic>
      <p:pic>
        <p:nvPicPr>
          <p:cNvPr id="8" name="Рисунок 7" descr="Изображение выглядит как рисунок&#10;&#10;Автоматически созданное описание">
            <a:extLst>
              <a:ext uri="{FF2B5EF4-FFF2-40B4-BE49-F238E27FC236}">
                <a16:creationId xmlns:a16="http://schemas.microsoft.com/office/drawing/2014/main" id="{5B4CB91B-D234-4FC8-BAD2-50B1273B4A37}"/>
              </a:ext>
            </a:extLst>
          </p:cNvPr>
          <p:cNvPicPr>
            <a:picLocks noChangeAspect="1"/>
          </p:cNvPicPr>
          <p:nvPr/>
        </p:nvPicPr>
        <p:blipFill>
          <a:blip r:embed="rId4"/>
          <a:stretch>
            <a:fillRect/>
          </a:stretch>
        </p:blipFill>
        <p:spPr>
          <a:xfrm>
            <a:off x="7958836" y="4684370"/>
            <a:ext cx="3371850" cy="1352550"/>
          </a:xfrm>
          <a:prstGeom prst="rect">
            <a:avLst/>
          </a:prstGeom>
        </p:spPr>
      </p:pic>
    </p:spTree>
    <p:extLst>
      <p:ext uri="{BB962C8B-B14F-4D97-AF65-F5344CB8AC3E}">
        <p14:creationId xmlns:p14="http://schemas.microsoft.com/office/powerpoint/2010/main" val="344288351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descr="Изображение выглядит как знак, рисунок&#10;&#10;Автоматически созданное описание">
            <a:extLst>
              <a:ext uri="{FF2B5EF4-FFF2-40B4-BE49-F238E27FC236}">
                <a16:creationId xmlns:a16="http://schemas.microsoft.com/office/drawing/2014/main" id="{362FBA03-DFCF-42F3-95F1-E0C91CAA8CA1}"/>
              </a:ext>
            </a:extLst>
          </p:cNvPr>
          <p:cNvPicPr>
            <a:picLocks noChangeAspect="1"/>
          </p:cNvPicPr>
          <p:nvPr/>
        </p:nvPicPr>
        <p:blipFill>
          <a:blip r:embed="rId2"/>
          <a:stretch>
            <a:fillRect/>
          </a:stretch>
        </p:blipFill>
        <p:spPr>
          <a:xfrm>
            <a:off x="6079639" y="2645884"/>
            <a:ext cx="5763407" cy="3835286"/>
          </a:xfrm>
          <a:prstGeom prst="rect">
            <a:avLst/>
          </a:prstGeom>
        </p:spPr>
      </p:pic>
      <p:sp>
        <p:nvSpPr>
          <p:cNvPr id="2" name="TextBox 1">
            <a:extLst>
              <a:ext uri="{FF2B5EF4-FFF2-40B4-BE49-F238E27FC236}">
                <a16:creationId xmlns:a16="http://schemas.microsoft.com/office/drawing/2014/main" id="{5BE9C55C-C423-4D72-ADF4-877D4E0236F5}"/>
              </a:ext>
            </a:extLst>
          </p:cNvPr>
          <p:cNvSpPr txBox="1"/>
          <p:nvPr/>
        </p:nvSpPr>
        <p:spPr>
          <a:xfrm rot="20148908">
            <a:off x="-841279" y="2918031"/>
            <a:ext cx="8843749" cy="938719"/>
          </a:xfrm>
          <a:prstGeom prst="rect">
            <a:avLst/>
          </a:prstGeom>
          <a:noFill/>
        </p:spPr>
        <p:txBody>
          <a:bodyPr wrap="square" rtlCol="0">
            <a:spAutoFit/>
          </a:bodyPr>
          <a:lstStyle/>
          <a:p>
            <a:pPr algn="ctr"/>
            <a:r>
              <a:rPr lang="en-US" sz="5500" dirty="0">
                <a:solidFill>
                  <a:schemeClr val="tx1">
                    <a:lumMod val="95000"/>
                    <a:lumOff val="5000"/>
                  </a:schemeClr>
                </a:solidFill>
                <a:latin typeface="Times New Roman" panose="02020603050405020304" pitchFamily="18" charset="0"/>
                <a:cs typeface="Times New Roman" panose="02020603050405020304" pitchFamily="18" charset="0"/>
              </a:rPr>
              <a:t>Thanks for </a:t>
            </a:r>
            <a:r>
              <a:rPr lang="en-US" sz="5300" dirty="0">
                <a:solidFill>
                  <a:schemeClr val="tx1">
                    <a:lumMod val="95000"/>
                    <a:lumOff val="5000"/>
                  </a:schemeClr>
                </a:solidFill>
                <a:latin typeface="Times New Roman" panose="02020603050405020304" pitchFamily="18" charset="0"/>
                <a:cs typeface="Times New Roman" panose="02020603050405020304" pitchFamily="18" charset="0"/>
              </a:rPr>
              <a:t>your</a:t>
            </a:r>
            <a:r>
              <a:rPr lang="en-US" sz="5500" dirty="0">
                <a:solidFill>
                  <a:schemeClr val="tx1">
                    <a:lumMod val="95000"/>
                    <a:lumOff val="5000"/>
                  </a:schemeClr>
                </a:solidFill>
                <a:latin typeface="Times New Roman" panose="02020603050405020304" pitchFamily="18" charset="0"/>
                <a:cs typeface="Times New Roman" panose="02020603050405020304" pitchFamily="18" charset="0"/>
              </a:rPr>
              <a:t> attention!</a:t>
            </a:r>
          </a:p>
        </p:txBody>
      </p:sp>
    </p:spTree>
    <p:extLst>
      <p:ext uri="{BB962C8B-B14F-4D97-AF65-F5344CB8AC3E}">
        <p14:creationId xmlns:p14="http://schemas.microsoft.com/office/powerpoint/2010/main" val="27106086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Овал 4">
            <a:extLst>
              <a:ext uri="{FF2B5EF4-FFF2-40B4-BE49-F238E27FC236}">
                <a16:creationId xmlns:a16="http://schemas.microsoft.com/office/drawing/2014/main" id="{91BE6E28-806A-4050-B356-8DD4025EC65D}"/>
              </a:ext>
            </a:extLst>
          </p:cNvPr>
          <p:cNvSpPr/>
          <p:nvPr/>
        </p:nvSpPr>
        <p:spPr>
          <a:xfrm>
            <a:off x="1099930" y="5771322"/>
            <a:ext cx="10575235" cy="851452"/>
          </a:xfrm>
          <a:prstGeom prst="ellipse">
            <a:avLst/>
          </a:prstGeom>
          <a:solidFill>
            <a:schemeClr val="accent3">
              <a:lumMod val="40000"/>
              <a:lumOff val="60000"/>
            </a:schemeClr>
          </a:solidFill>
          <a:effectLst>
            <a:glow rad="101600">
              <a:schemeClr val="accent1">
                <a:satMod val="175000"/>
                <a:alpha val="40000"/>
              </a:schemeClr>
            </a:glow>
          </a:effectLst>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 name="Заголовок 1">
            <a:extLst>
              <a:ext uri="{FF2B5EF4-FFF2-40B4-BE49-F238E27FC236}">
                <a16:creationId xmlns:a16="http://schemas.microsoft.com/office/drawing/2014/main" id="{D0130B7F-5197-4234-BDE6-DDCBC1F2A3AE}"/>
              </a:ext>
            </a:extLst>
          </p:cNvPr>
          <p:cNvSpPr>
            <a:spLocks noGrp="1"/>
          </p:cNvSpPr>
          <p:nvPr>
            <p:ph type="title"/>
          </p:nvPr>
        </p:nvSpPr>
        <p:spPr>
          <a:xfrm>
            <a:off x="954203" y="29100"/>
            <a:ext cx="8911687" cy="851453"/>
          </a:xfrm>
        </p:spPr>
        <p:txBody>
          <a:bodyPr/>
          <a:lstStyle/>
          <a:p>
            <a:pPr algn="ctr"/>
            <a:r>
              <a:rPr lang="en-AU" b="0" u="sng" dirty="0">
                <a:solidFill>
                  <a:schemeClr val="tx1"/>
                </a:solidFill>
                <a:latin typeface="Times New Roman" panose="02020603050405020304" pitchFamily="18" charset="0"/>
                <a:cs typeface="Times New Roman" panose="02020603050405020304" pitchFamily="18" charset="0"/>
              </a:rPr>
              <a:t>The European Union Educational Policy</a:t>
            </a:r>
            <a:endParaRPr lang="ru-RU" b="0" u="sng" dirty="0">
              <a:solidFill>
                <a:schemeClr val="tx1"/>
              </a:solidFill>
              <a:latin typeface="Times New Roman" panose="02020603050405020304" pitchFamily="18" charset="0"/>
              <a:cs typeface="Times New Roman" panose="02020603050405020304" pitchFamily="18" charset="0"/>
            </a:endParaRPr>
          </a:p>
        </p:txBody>
      </p:sp>
      <p:sp>
        <p:nvSpPr>
          <p:cNvPr id="3" name="TextBox 2">
            <a:extLst>
              <a:ext uri="{FF2B5EF4-FFF2-40B4-BE49-F238E27FC236}">
                <a16:creationId xmlns:a16="http://schemas.microsoft.com/office/drawing/2014/main" id="{A329661F-9670-4F25-B355-4DF66A529C14}"/>
              </a:ext>
            </a:extLst>
          </p:cNvPr>
          <p:cNvSpPr txBox="1"/>
          <p:nvPr/>
        </p:nvSpPr>
        <p:spPr>
          <a:xfrm>
            <a:off x="2314629" y="1250581"/>
            <a:ext cx="8911687" cy="4493538"/>
          </a:xfrm>
          <a:prstGeom prst="rect">
            <a:avLst/>
          </a:prstGeom>
          <a:noFill/>
        </p:spPr>
        <p:txBody>
          <a:bodyPr wrap="square" rtlCol="0">
            <a:spAutoFit/>
          </a:bodyPr>
          <a:lstStyle/>
          <a:p>
            <a:r>
              <a:rPr lang="en-US" sz="2200" u="sng" dirty="0">
                <a:latin typeface="Times New Roman" panose="02020603050405020304" pitchFamily="18" charset="0"/>
                <a:cs typeface="Times New Roman" panose="02020603050405020304" pitchFamily="18" charset="0"/>
              </a:rPr>
              <a:t>Factors influencing the European educational space</a:t>
            </a:r>
            <a:r>
              <a:rPr lang="uk-UA" sz="2200" u="sng" dirty="0">
                <a:latin typeface="Times New Roman" panose="02020603050405020304" pitchFamily="18" charset="0"/>
                <a:cs typeface="Times New Roman" panose="02020603050405020304" pitchFamily="18" charset="0"/>
              </a:rPr>
              <a:t> :</a:t>
            </a:r>
            <a:endParaRPr lang="uk-UA" sz="2200" dirty="0">
              <a:latin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ü"/>
            </a:pPr>
            <a:r>
              <a:rPr lang="en-AU" sz="2200" u="sng" dirty="0">
                <a:latin typeface="Times New Roman" panose="02020603050405020304" pitchFamily="18" charset="0"/>
                <a:cs typeface="Times New Roman" panose="02020603050405020304" pitchFamily="18" charset="0"/>
              </a:rPr>
              <a:t>intensification of globalization trends </a:t>
            </a:r>
            <a:r>
              <a:rPr lang="uk-UA" sz="2200" dirty="0">
                <a:latin typeface="Times New Roman" panose="02020603050405020304" pitchFamily="18" charset="0"/>
                <a:cs typeface="Times New Roman" panose="02020603050405020304" pitchFamily="18" charset="0"/>
              </a:rPr>
              <a:t>(</a:t>
            </a:r>
            <a:r>
              <a:rPr lang="en-AU" sz="2200" dirty="0">
                <a:latin typeface="Times New Roman" panose="02020603050405020304" pitchFamily="18" charset="0"/>
                <a:cs typeface="Times New Roman" panose="02020603050405020304" pitchFamily="18" charset="0"/>
              </a:rPr>
              <a:t>economic, technological, political, socio-cultural</a:t>
            </a:r>
            <a:r>
              <a:rPr lang="uk-UA" sz="2200" dirty="0">
                <a:latin typeface="Times New Roman" panose="02020603050405020304" pitchFamily="18" charset="0"/>
                <a:cs typeface="Times New Roman" panose="02020603050405020304" pitchFamily="18" charset="0"/>
              </a:rPr>
              <a:t>);</a:t>
            </a:r>
          </a:p>
          <a:p>
            <a:pPr marL="342900" indent="-342900">
              <a:buFont typeface="Wingdings" panose="05000000000000000000" pitchFamily="2" charset="2"/>
              <a:buChar char="ü"/>
            </a:pPr>
            <a:r>
              <a:rPr lang="en-AU" sz="2200" u="sng" dirty="0">
                <a:latin typeface="Times New Roman" panose="02020603050405020304" pitchFamily="18" charset="0"/>
                <a:cs typeface="Times New Roman" panose="02020603050405020304" pitchFamily="18" charset="0"/>
              </a:rPr>
              <a:t>internationalization of higher education</a:t>
            </a:r>
            <a:r>
              <a:rPr lang="uk-UA" sz="2200" dirty="0">
                <a:latin typeface="Times New Roman" panose="02020603050405020304" pitchFamily="18" charset="0"/>
                <a:cs typeface="Times New Roman" panose="02020603050405020304" pitchFamily="18" charset="0"/>
              </a:rPr>
              <a:t> </a:t>
            </a:r>
            <a:r>
              <a:rPr lang="en-US" sz="2200" dirty="0">
                <a:latin typeface="Times New Roman" panose="02020603050405020304" pitchFamily="18" charset="0"/>
                <a:cs typeface="Times New Roman" panose="02020603050405020304" pitchFamily="18" charset="0"/>
              </a:rPr>
              <a:t>and the creation of a pan-European Higher Education Area </a:t>
            </a:r>
            <a:r>
              <a:rPr lang="uk-UA" sz="2200" dirty="0">
                <a:latin typeface="Times New Roman" panose="02020603050405020304" pitchFamily="18" charset="0"/>
                <a:cs typeface="Times New Roman" panose="02020603050405020304" pitchFamily="18" charset="0"/>
              </a:rPr>
              <a:t>(ЕНЕА) </a:t>
            </a:r>
            <a:r>
              <a:rPr lang="en-US" sz="2200" dirty="0">
                <a:latin typeface="Times New Roman" panose="02020603050405020304" pitchFamily="18" charset="0"/>
                <a:cs typeface="Times New Roman" panose="02020603050405020304" pitchFamily="18" charset="0"/>
              </a:rPr>
              <a:t>and a pan-European research space</a:t>
            </a:r>
            <a:r>
              <a:rPr lang="uk-UA" sz="2200" dirty="0">
                <a:latin typeface="Times New Roman" panose="02020603050405020304" pitchFamily="18" charset="0"/>
                <a:cs typeface="Times New Roman" panose="02020603050405020304" pitchFamily="18" charset="0"/>
              </a:rPr>
              <a:t> (</a:t>
            </a:r>
            <a:r>
              <a:rPr lang="en-US" sz="2200" dirty="0">
                <a:latin typeface="Times New Roman" panose="02020603050405020304" pitchFamily="18" charset="0"/>
                <a:cs typeface="Times New Roman" panose="02020603050405020304" pitchFamily="18" charset="0"/>
              </a:rPr>
              <a:t>ERA</a:t>
            </a:r>
            <a:r>
              <a:rPr lang="uk-UA" sz="2200" dirty="0">
                <a:latin typeface="Times New Roman" panose="02020603050405020304" pitchFamily="18" charset="0"/>
                <a:cs typeface="Times New Roman" panose="02020603050405020304" pitchFamily="18" charset="0"/>
              </a:rPr>
              <a:t>);</a:t>
            </a:r>
          </a:p>
          <a:p>
            <a:pPr marL="342900" indent="-342900">
              <a:buFont typeface="Wingdings" panose="05000000000000000000" pitchFamily="2" charset="2"/>
              <a:buChar char="ü"/>
            </a:pPr>
            <a:r>
              <a:rPr lang="en-AU" sz="2200" u="sng" dirty="0">
                <a:latin typeface="Times New Roman" panose="02020603050405020304" pitchFamily="18" charset="0"/>
                <a:cs typeface="Times New Roman" panose="02020603050405020304" pitchFamily="18" charset="0"/>
              </a:rPr>
              <a:t>development of market relations</a:t>
            </a:r>
            <a:r>
              <a:rPr lang="ru-RU" sz="2200" dirty="0">
                <a:latin typeface="Times New Roman" panose="02020603050405020304" pitchFamily="18" charset="0"/>
                <a:cs typeface="Times New Roman" panose="02020603050405020304" pitchFamily="18" charset="0"/>
              </a:rPr>
              <a:t> </a:t>
            </a:r>
            <a:r>
              <a:rPr lang="en-US" sz="2200" dirty="0">
                <a:latin typeface="Times New Roman" panose="02020603050405020304" pitchFamily="18" charset="0"/>
                <a:cs typeface="Times New Roman" panose="02020603050405020304" pitchFamily="18" charset="0"/>
              </a:rPr>
              <a:t>and</a:t>
            </a:r>
            <a:r>
              <a:rPr lang="ru-RU" sz="2200" dirty="0">
                <a:latin typeface="Times New Roman" panose="02020603050405020304" pitchFamily="18" charset="0"/>
                <a:cs typeface="Times New Roman" panose="02020603050405020304" pitchFamily="18" charset="0"/>
              </a:rPr>
              <a:t> </a:t>
            </a:r>
            <a:r>
              <a:rPr lang="en-US" sz="2200" dirty="0">
                <a:latin typeface="Times New Roman" panose="02020603050405020304" pitchFamily="18" charset="0"/>
                <a:cs typeface="Times New Roman" panose="02020603050405020304" pitchFamily="18" charset="0"/>
              </a:rPr>
              <a:t>inclusion of higher education institutions to them</a:t>
            </a:r>
            <a:r>
              <a:rPr lang="ru-RU" sz="2200" dirty="0">
                <a:latin typeface="Times New Roman" panose="02020603050405020304" pitchFamily="18" charset="0"/>
                <a:cs typeface="Times New Roman" panose="02020603050405020304" pitchFamily="18" charset="0"/>
              </a:rPr>
              <a:t>;</a:t>
            </a:r>
          </a:p>
          <a:p>
            <a:pPr marL="342900" indent="-342900">
              <a:buFont typeface="Wingdings" panose="05000000000000000000" pitchFamily="2" charset="2"/>
              <a:buChar char="ü"/>
            </a:pPr>
            <a:r>
              <a:rPr lang="en-US" sz="2200" u="sng" dirty="0">
                <a:latin typeface="Times New Roman" panose="02020603050405020304" pitchFamily="18" charset="0"/>
                <a:cs typeface="Times New Roman" panose="02020603050405020304" pitchFamily="18" charset="0"/>
              </a:rPr>
              <a:t>creation </a:t>
            </a:r>
            <a:r>
              <a:rPr lang="en-US" sz="2200" dirty="0">
                <a:latin typeface="Times New Roman" panose="02020603050405020304" pitchFamily="18" charset="0"/>
                <a:cs typeface="Times New Roman" panose="02020603050405020304" pitchFamily="18" charset="0"/>
              </a:rPr>
              <a:t>of </a:t>
            </a:r>
            <a:r>
              <a:rPr lang="en-US" sz="2200" dirty="0" err="1">
                <a:latin typeface="Times New Roman" panose="02020603050405020304" pitchFamily="18" charset="0"/>
                <a:cs typeface="Times New Roman" panose="02020603050405020304" pitchFamily="18" charset="0"/>
              </a:rPr>
              <a:t>technoparks</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technopolises</a:t>
            </a:r>
            <a:r>
              <a:rPr lang="en-US" sz="2200" dirty="0">
                <a:latin typeface="Times New Roman" panose="02020603050405020304" pitchFamily="18" charset="0"/>
                <a:cs typeface="Times New Roman" panose="02020603050405020304" pitchFamily="18" charset="0"/>
              </a:rPr>
              <a:t> and other research structures on the basis of higher education establishments; </a:t>
            </a:r>
            <a:endParaRPr lang="ru-RU" sz="2200" dirty="0">
              <a:latin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ü"/>
            </a:pPr>
            <a:r>
              <a:rPr lang="en-US" sz="2200" u="sng" dirty="0">
                <a:latin typeface="Times New Roman" panose="02020603050405020304" pitchFamily="18" charset="0"/>
                <a:cs typeface="Times New Roman" panose="02020603050405020304" pitchFamily="18" charset="0"/>
              </a:rPr>
              <a:t>development of democracy and civil society;</a:t>
            </a:r>
            <a:endParaRPr lang="ru-RU" sz="2200" u="sng" dirty="0">
              <a:latin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ü"/>
            </a:pPr>
            <a:r>
              <a:rPr lang="en-US" sz="2200" u="sng" dirty="0">
                <a:latin typeface="Times New Roman" panose="02020603050405020304" pitchFamily="18" charset="0"/>
                <a:cs typeface="Times New Roman" panose="02020603050405020304" pitchFamily="18" charset="0"/>
              </a:rPr>
              <a:t>increase of mobility</a:t>
            </a:r>
            <a:r>
              <a:rPr lang="en-US" sz="2200" dirty="0">
                <a:latin typeface="Times New Roman" panose="02020603050405020304" pitchFamily="18" charset="0"/>
                <a:cs typeface="Times New Roman" panose="02020603050405020304" pitchFamily="18" charset="0"/>
              </a:rPr>
              <a:t> of students and teachers;</a:t>
            </a:r>
            <a:endParaRPr lang="ru-RU" sz="2200" dirty="0">
              <a:latin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ü"/>
            </a:pPr>
            <a:r>
              <a:rPr lang="en-US" sz="2200" u="sng" dirty="0">
                <a:latin typeface="Times New Roman" panose="02020603050405020304" pitchFamily="18" charset="0"/>
                <a:cs typeface="Times New Roman" panose="02020603050405020304" pitchFamily="18" charset="0"/>
              </a:rPr>
              <a:t>implementation of pan-European educational standards.</a:t>
            </a:r>
            <a:endParaRPr lang="ru-RU" sz="2200" u="sng" dirty="0">
              <a:latin typeface="Times New Roman" panose="02020603050405020304" pitchFamily="18" charset="0"/>
              <a:cs typeface="Times New Roman" panose="02020603050405020304" pitchFamily="18" charset="0"/>
            </a:endParaRPr>
          </a:p>
        </p:txBody>
      </p:sp>
      <p:sp>
        <p:nvSpPr>
          <p:cNvPr id="4" name="TextBox 3">
            <a:extLst>
              <a:ext uri="{FF2B5EF4-FFF2-40B4-BE49-F238E27FC236}">
                <a16:creationId xmlns:a16="http://schemas.microsoft.com/office/drawing/2014/main" id="{2F55F9C7-BA23-4B4C-95EB-5CD9AD208711}"/>
              </a:ext>
            </a:extLst>
          </p:cNvPr>
          <p:cNvSpPr txBox="1"/>
          <p:nvPr/>
        </p:nvSpPr>
        <p:spPr>
          <a:xfrm>
            <a:off x="1616765" y="5950226"/>
            <a:ext cx="9609551" cy="430887"/>
          </a:xfrm>
          <a:prstGeom prst="rect">
            <a:avLst/>
          </a:prstGeom>
          <a:noFill/>
        </p:spPr>
        <p:txBody>
          <a:bodyPr wrap="square" rtlCol="0">
            <a:spAutoFit/>
          </a:bodyPr>
          <a:lstStyle/>
          <a:p>
            <a:r>
              <a:rPr lang="uk-UA" sz="2200" dirty="0">
                <a:latin typeface="Times New Roman" panose="02020603050405020304" pitchFamily="18" charset="0"/>
                <a:cs typeface="Times New Roman" panose="02020603050405020304" pitchFamily="18" charset="0"/>
              </a:rPr>
              <a:t>?!</a:t>
            </a:r>
            <a:r>
              <a:rPr lang="en-US" sz="2200" dirty="0">
                <a:latin typeface="Times New Roman" panose="02020603050405020304" pitchFamily="18" charset="0"/>
                <a:cs typeface="Times New Roman" panose="02020603050405020304" pitchFamily="18" charset="0"/>
              </a:rPr>
              <a:t> Europe's higher education system </a:t>
            </a:r>
            <a:r>
              <a:rPr lang="en-US" sz="2200" u="sng" dirty="0">
                <a:latin typeface="Times New Roman" panose="02020603050405020304" pitchFamily="18" charset="0"/>
                <a:cs typeface="Times New Roman" panose="02020603050405020304" pitchFamily="18" charset="0"/>
              </a:rPr>
              <a:t>in the face </a:t>
            </a:r>
            <a:r>
              <a:rPr lang="en-US" sz="2200" dirty="0">
                <a:latin typeface="Times New Roman" panose="02020603050405020304" pitchFamily="18" charset="0"/>
                <a:cs typeface="Times New Roman" panose="02020603050405020304" pitchFamily="18" charset="0"/>
              </a:rPr>
              <a:t>of the challenges of globalization</a:t>
            </a:r>
            <a:r>
              <a:rPr lang="uk-UA" sz="2200" dirty="0">
                <a:latin typeface="Times New Roman" panose="02020603050405020304" pitchFamily="18" charset="0"/>
                <a:cs typeface="Times New Roman" panose="02020603050405020304" pitchFamily="18" charset="0"/>
              </a:rPr>
              <a:t>!</a:t>
            </a:r>
            <a:endParaRPr lang="ru-RU" sz="2200" dirty="0">
              <a:latin typeface="Times New Roman" panose="02020603050405020304" pitchFamily="18" charset="0"/>
              <a:cs typeface="Times New Roman" panose="02020603050405020304" pitchFamily="18" charset="0"/>
            </a:endParaRPr>
          </a:p>
        </p:txBody>
      </p:sp>
      <p:pic>
        <p:nvPicPr>
          <p:cNvPr id="6" name="Picture 2">
            <a:extLst>
              <a:ext uri="{FF2B5EF4-FFF2-40B4-BE49-F238E27FC236}">
                <a16:creationId xmlns:a16="http://schemas.microsoft.com/office/drawing/2014/main" id="{627794B0-9FF1-46FC-A20C-DD1C6E1894B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b="50000"/>
          <a:stretch>
            <a:fillRect/>
          </a:stretch>
        </p:blipFill>
        <p:spPr bwMode="auto">
          <a:xfrm>
            <a:off x="10533062" y="13332"/>
            <a:ext cx="1658938" cy="1057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017795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BE8373F-1432-4A74-8CEF-8D3889047583}"/>
              </a:ext>
            </a:extLst>
          </p:cNvPr>
          <p:cNvSpPr>
            <a:spLocks noGrp="1"/>
          </p:cNvSpPr>
          <p:nvPr>
            <p:ph type="title"/>
          </p:nvPr>
        </p:nvSpPr>
        <p:spPr>
          <a:xfrm>
            <a:off x="1065242" y="31403"/>
            <a:ext cx="8911687" cy="1271009"/>
          </a:xfrm>
        </p:spPr>
        <p:txBody>
          <a:bodyPr/>
          <a:lstStyle/>
          <a:p>
            <a:pPr algn="ctr"/>
            <a:r>
              <a:rPr lang="en-US" b="0" u="sng" dirty="0">
                <a:solidFill>
                  <a:schemeClr val="tx1"/>
                </a:solidFill>
                <a:latin typeface="Times New Roman" panose="02020603050405020304" pitchFamily="18" charset="0"/>
                <a:cs typeface="Times New Roman" panose="02020603050405020304" pitchFamily="18" charset="0"/>
              </a:rPr>
              <a:t>The </a:t>
            </a:r>
            <a:r>
              <a:rPr lang="en-AU" b="0" u="sng" dirty="0">
                <a:solidFill>
                  <a:schemeClr val="tx1"/>
                </a:solidFill>
                <a:latin typeface="Times New Roman" panose="02020603050405020304" pitchFamily="18" charset="0"/>
                <a:cs typeface="Times New Roman" panose="02020603050405020304" pitchFamily="18" charset="0"/>
              </a:rPr>
              <a:t>European Union educational policy</a:t>
            </a:r>
            <a:endParaRPr lang="ru-RU" b="0" u="sng" dirty="0">
              <a:solidFill>
                <a:schemeClr val="tx1"/>
              </a:solidFill>
              <a:latin typeface="Times New Roman" panose="02020603050405020304" pitchFamily="18" charset="0"/>
              <a:cs typeface="Times New Roman" panose="02020603050405020304" pitchFamily="18" charset="0"/>
            </a:endParaRPr>
          </a:p>
        </p:txBody>
      </p:sp>
      <p:sp>
        <p:nvSpPr>
          <p:cNvPr id="3" name="Блок-схема: узел 2">
            <a:extLst>
              <a:ext uri="{FF2B5EF4-FFF2-40B4-BE49-F238E27FC236}">
                <a16:creationId xmlns:a16="http://schemas.microsoft.com/office/drawing/2014/main" id="{B5A36C8A-1D32-44DD-8FC8-CA747CFA6FE1}"/>
              </a:ext>
            </a:extLst>
          </p:cNvPr>
          <p:cNvSpPr/>
          <p:nvPr/>
        </p:nvSpPr>
        <p:spPr>
          <a:xfrm>
            <a:off x="5070512" y="1860683"/>
            <a:ext cx="901148" cy="861391"/>
          </a:xfrm>
          <a:prstGeom prst="flowChartConnector">
            <a:avLst/>
          </a:prstGeom>
          <a:solidFill>
            <a:schemeClr val="accent3">
              <a:lumMod val="40000"/>
              <a:lumOff val="60000"/>
            </a:schemeClr>
          </a:solidFill>
          <a:ln>
            <a:prstDash val="lgDash"/>
          </a:ln>
          <a:effectLst>
            <a:glow rad="635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sz="3600" dirty="0">
                <a:solidFill>
                  <a:schemeClr val="tx1"/>
                </a:solidFill>
                <a:latin typeface="Times New Roman" panose="02020603050405020304" pitchFamily="18" charset="0"/>
                <a:cs typeface="Times New Roman" panose="02020603050405020304" pitchFamily="18" charset="0"/>
              </a:rPr>
              <a:t>?</a:t>
            </a:r>
            <a:endParaRPr lang="ru-RU" sz="3600" dirty="0">
              <a:solidFill>
                <a:schemeClr val="tx1"/>
              </a:solidFill>
              <a:latin typeface="Times New Roman" panose="02020603050405020304" pitchFamily="18" charset="0"/>
              <a:cs typeface="Times New Roman" panose="02020603050405020304" pitchFamily="18" charset="0"/>
            </a:endParaRPr>
          </a:p>
        </p:txBody>
      </p:sp>
      <p:cxnSp>
        <p:nvCxnSpPr>
          <p:cNvPr id="5" name="Прямая со стрелкой 4">
            <a:extLst>
              <a:ext uri="{FF2B5EF4-FFF2-40B4-BE49-F238E27FC236}">
                <a16:creationId xmlns:a16="http://schemas.microsoft.com/office/drawing/2014/main" id="{6F268E1D-82D5-4092-9577-178742011C5C}"/>
              </a:ext>
            </a:extLst>
          </p:cNvPr>
          <p:cNvCxnSpPr>
            <a:cxnSpLocks/>
            <a:stCxn id="3" idx="6"/>
            <a:endCxn id="9" idx="2"/>
          </p:cNvCxnSpPr>
          <p:nvPr/>
        </p:nvCxnSpPr>
        <p:spPr>
          <a:xfrm>
            <a:off x="5971660" y="2291379"/>
            <a:ext cx="1200878" cy="1"/>
          </a:xfrm>
          <a:prstGeom prst="straightConnector1">
            <a:avLst/>
          </a:prstGeom>
          <a:ln w="38100">
            <a:solidFill>
              <a:schemeClr val="bg2">
                <a:lumMod val="50000"/>
              </a:schemeClr>
            </a:solidFill>
            <a:tailEnd type="triangle"/>
          </a:ln>
          <a:effectLst>
            <a:glow rad="139700">
              <a:schemeClr val="accent4">
                <a:satMod val="175000"/>
                <a:alpha val="40000"/>
              </a:schemeClr>
            </a:glow>
          </a:effectLst>
        </p:spPr>
        <p:style>
          <a:lnRef idx="1">
            <a:schemeClr val="accent1"/>
          </a:lnRef>
          <a:fillRef idx="0">
            <a:schemeClr val="accent1"/>
          </a:fillRef>
          <a:effectRef idx="0">
            <a:schemeClr val="accent1"/>
          </a:effectRef>
          <a:fontRef idx="minor">
            <a:schemeClr val="tx1"/>
          </a:fontRef>
        </p:style>
      </p:cxnSp>
      <p:cxnSp>
        <p:nvCxnSpPr>
          <p:cNvPr id="6" name="Прямая со стрелкой 5">
            <a:extLst>
              <a:ext uri="{FF2B5EF4-FFF2-40B4-BE49-F238E27FC236}">
                <a16:creationId xmlns:a16="http://schemas.microsoft.com/office/drawing/2014/main" id="{4C3DFE59-C7E2-47EA-B59A-B2A2A726A6FB}"/>
              </a:ext>
            </a:extLst>
          </p:cNvPr>
          <p:cNvCxnSpPr>
            <a:cxnSpLocks/>
            <a:stCxn id="3" idx="2"/>
            <a:endCxn id="10" idx="0"/>
          </p:cNvCxnSpPr>
          <p:nvPr/>
        </p:nvCxnSpPr>
        <p:spPr>
          <a:xfrm flipH="1">
            <a:off x="4562838" y="2291379"/>
            <a:ext cx="507674" cy="117255"/>
          </a:xfrm>
          <a:prstGeom prst="straightConnector1">
            <a:avLst/>
          </a:prstGeom>
          <a:ln w="38100">
            <a:solidFill>
              <a:schemeClr val="bg2">
                <a:lumMod val="50000"/>
              </a:schemeClr>
            </a:solidFill>
            <a:tailEnd type="triangle"/>
          </a:ln>
          <a:effectLst>
            <a:glow rad="139700">
              <a:schemeClr val="accent4">
                <a:satMod val="175000"/>
                <a:alpha val="40000"/>
              </a:schemeClr>
            </a:glow>
          </a:effectLst>
        </p:spPr>
        <p:style>
          <a:lnRef idx="1">
            <a:schemeClr val="accent1"/>
          </a:lnRef>
          <a:fillRef idx="0">
            <a:schemeClr val="accent1"/>
          </a:fillRef>
          <a:effectRef idx="0">
            <a:schemeClr val="accent1"/>
          </a:effectRef>
          <a:fontRef idx="minor">
            <a:schemeClr val="tx1"/>
          </a:fontRef>
        </p:style>
      </p:cxnSp>
      <p:sp>
        <p:nvSpPr>
          <p:cNvPr id="9" name="Прямоугольник: скругленные противолежащие углы 8">
            <a:extLst>
              <a:ext uri="{FF2B5EF4-FFF2-40B4-BE49-F238E27FC236}">
                <a16:creationId xmlns:a16="http://schemas.microsoft.com/office/drawing/2014/main" id="{1F12DCFA-E5FC-436C-8217-67B15047F4AD}"/>
              </a:ext>
            </a:extLst>
          </p:cNvPr>
          <p:cNvSpPr/>
          <p:nvPr/>
        </p:nvSpPr>
        <p:spPr>
          <a:xfrm>
            <a:off x="7172538" y="1271013"/>
            <a:ext cx="2663687" cy="2040733"/>
          </a:xfrm>
          <a:prstGeom prst="round2Diag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latin typeface="Times New Roman" panose="02020603050405020304" pitchFamily="18" charset="0"/>
                <a:cs typeface="Times New Roman" panose="02020603050405020304" pitchFamily="18" charset="0"/>
              </a:rPr>
              <a:t>Diversity of national systems and norms of higher education in Europe</a:t>
            </a:r>
            <a:endParaRPr lang="ru-RU" sz="2400" dirty="0">
              <a:solidFill>
                <a:schemeClr val="tx1"/>
              </a:solidFill>
              <a:latin typeface="Times New Roman" panose="02020603050405020304" pitchFamily="18" charset="0"/>
              <a:cs typeface="Times New Roman" panose="02020603050405020304" pitchFamily="18" charset="0"/>
            </a:endParaRPr>
          </a:p>
        </p:txBody>
      </p:sp>
      <p:sp>
        <p:nvSpPr>
          <p:cNvPr id="10" name="Прямоугольник: скругленные противолежащие углы 9">
            <a:extLst>
              <a:ext uri="{FF2B5EF4-FFF2-40B4-BE49-F238E27FC236}">
                <a16:creationId xmlns:a16="http://schemas.microsoft.com/office/drawing/2014/main" id="{6E159F57-EBEE-44BC-81F1-7BD8367E9520}"/>
              </a:ext>
            </a:extLst>
          </p:cNvPr>
          <p:cNvSpPr/>
          <p:nvPr/>
        </p:nvSpPr>
        <p:spPr>
          <a:xfrm>
            <a:off x="1899151" y="1388267"/>
            <a:ext cx="2663687" cy="2040733"/>
          </a:xfrm>
          <a:prstGeom prst="round2Diag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3200" dirty="0">
                <a:solidFill>
                  <a:schemeClr val="tx1"/>
                </a:solidFill>
                <a:latin typeface="Times New Roman" panose="02020603050405020304" pitchFamily="18" charset="0"/>
                <a:cs typeface="Times New Roman" panose="02020603050405020304" pitchFamily="18" charset="0"/>
              </a:rPr>
              <a:t>Integration in educational sphere</a:t>
            </a:r>
            <a:endParaRPr lang="ru-RU" sz="3200" dirty="0">
              <a:solidFill>
                <a:schemeClr val="tx1"/>
              </a:solidFill>
              <a:latin typeface="Times New Roman" panose="02020603050405020304" pitchFamily="18" charset="0"/>
              <a:cs typeface="Times New Roman" panose="02020603050405020304" pitchFamily="18" charset="0"/>
            </a:endParaRPr>
          </a:p>
        </p:txBody>
      </p:sp>
      <p:sp>
        <p:nvSpPr>
          <p:cNvPr id="16" name="TextBox 15">
            <a:extLst>
              <a:ext uri="{FF2B5EF4-FFF2-40B4-BE49-F238E27FC236}">
                <a16:creationId xmlns:a16="http://schemas.microsoft.com/office/drawing/2014/main" id="{33CB3AAF-B2FA-4293-BD2E-35FEC4988DD9}"/>
              </a:ext>
            </a:extLst>
          </p:cNvPr>
          <p:cNvSpPr txBox="1"/>
          <p:nvPr/>
        </p:nvSpPr>
        <p:spPr>
          <a:xfrm>
            <a:off x="1391478" y="3429000"/>
            <a:ext cx="8911687" cy="769441"/>
          </a:xfrm>
          <a:prstGeom prst="rect">
            <a:avLst/>
          </a:prstGeom>
          <a:noFill/>
        </p:spPr>
        <p:txBody>
          <a:bodyPr wrap="square" rtlCol="0">
            <a:spAutoFit/>
          </a:bodyPr>
          <a:lstStyle/>
          <a:p>
            <a:r>
              <a:rPr lang="ru-RU" sz="2200" dirty="0">
                <a:latin typeface="Times New Roman" panose="02020603050405020304" pitchFamily="18" charset="0"/>
                <a:cs typeface="Times New Roman" panose="02020603050405020304" pitchFamily="18" charset="0"/>
              </a:rPr>
              <a:t>«</a:t>
            </a:r>
            <a:r>
              <a:rPr lang="en-US" sz="2200" dirty="0">
                <a:latin typeface="Times New Roman" panose="02020603050405020304" pitchFamily="18" charset="0"/>
                <a:cs typeface="Times New Roman" panose="02020603050405020304" pitchFamily="18" charset="0"/>
              </a:rPr>
              <a:t>On the Way to the European Higher Education Area: Responding to the Challenges of Globalization</a:t>
            </a:r>
            <a:r>
              <a:rPr lang="ru-RU" sz="2200" dirty="0">
                <a:latin typeface="Times New Roman" panose="02020603050405020304" pitchFamily="18" charset="0"/>
                <a:cs typeface="Times New Roman" panose="02020603050405020304" pitchFamily="18" charset="0"/>
              </a:rPr>
              <a:t>»</a:t>
            </a:r>
          </a:p>
        </p:txBody>
      </p:sp>
      <p:sp>
        <p:nvSpPr>
          <p:cNvPr id="17" name="TextBox 16">
            <a:extLst>
              <a:ext uri="{FF2B5EF4-FFF2-40B4-BE49-F238E27FC236}">
                <a16:creationId xmlns:a16="http://schemas.microsoft.com/office/drawing/2014/main" id="{FF3227B1-473F-4AFF-AF22-6A80CCC2C7E3}"/>
              </a:ext>
            </a:extLst>
          </p:cNvPr>
          <p:cNvSpPr txBox="1"/>
          <p:nvPr/>
        </p:nvSpPr>
        <p:spPr>
          <a:xfrm>
            <a:off x="7967669" y="3813720"/>
            <a:ext cx="3737113" cy="1323439"/>
          </a:xfrm>
          <a:prstGeom prst="rect">
            <a:avLst/>
          </a:prstGeom>
          <a:noFill/>
        </p:spPr>
        <p:txBody>
          <a:bodyPr wrap="square" rtlCol="0">
            <a:spAutoFit/>
          </a:bodyPr>
          <a:lstStyle/>
          <a:p>
            <a:pPr algn="r"/>
            <a:r>
              <a:rPr lang="ru-RU" sz="2000" dirty="0">
                <a:latin typeface="Times New Roman" panose="02020603050405020304" pitchFamily="18" charset="0"/>
                <a:cs typeface="Times New Roman" panose="02020603050405020304" pitchFamily="18" charset="0"/>
              </a:rPr>
              <a:t>(</a:t>
            </a:r>
            <a:r>
              <a:rPr lang="en-US" sz="2000" dirty="0">
                <a:latin typeface="Times New Roman" panose="02020603050405020304" pitchFamily="18" charset="0"/>
                <a:cs typeface="Times New Roman" panose="02020603050405020304" pitchFamily="18" charset="0"/>
              </a:rPr>
              <a:t>Communiqué of the conference of European ministers responsible for the field</a:t>
            </a:r>
          </a:p>
          <a:p>
            <a:pPr algn="r"/>
            <a:r>
              <a:rPr lang="en-US" sz="2000" dirty="0">
                <a:latin typeface="Times New Roman" panose="02020603050405020304" pitchFamily="18" charset="0"/>
                <a:cs typeface="Times New Roman" panose="02020603050405020304" pitchFamily="18" charset="0"/>
              </a:rPr>
              <a:t>of  higher education</a:t>
            </a:r>
            <a:r>
              <a:rPr lang="ru-RU" sz="2000" dirty="0">
                <a:latin typeface="Times New Roman" panose="02020603050405020304" pitchFamily="18" charset="0"/>
                <a:cs typeface="Times New Roman" panose="02020603050405020304" pitchFamily="18" charset="0"/>
              </a:rPr>
              <a:t>, 2007р.)</a:t>
            </a:r>
          </a:p>
        </p:txBody>
      </p:sp>
      <p:sp>
        <p:nvSpPr>
          <p:cNvPr id="18" name="TextBox 17">
            <a:extLst>
              <a:ext uri="{FF2B5EF4-FFF2-40B4-BE49-F238E27FC236}">
                <a16:creationId xmlns:a16="http://schemas.microsoft.com/office/drawing/2014/main" id="{B3A165FC-2FD7-4668-91EE-FCB2D94A9446}"/>
              </a:ext>
            </a:extLst>
          </p:cNvPr>
          <p:cNvSpPr txBox="1"/>
          <p:nvPr/>
        </p:nvSpPr>
        <p:spPr>
          <a:xfrm>
            <a:off x="1636640" y="5371666"/>
            <a:ext cx="9541565" cy="1107996"/>
          </a:xfrm>
          <a:prstGeom prst="rect">
            <a:avLst/>
          </a:prstGeom>
          <a:noFill/>
        </p:spPr>
        <p:txBody>
          <a:bodyPr wrap="square" rtlCol="0">
            <a:spAutoFit/>
          </a:bodyPr>
          <a:lstStyle/>
          <a:p>
            <a:r>
              <a:rPr lang="en-US" sz="2200" i="1" dirty="0">
                <a:latin typeface="Times New Roman" panose="02020603050405020304" pitchFamily="18" charset="0"/>
                <a:cs typeface="Times New Roman" panose="02020603050405020304" pitchFamily="18" charset="0"/>
              </a:rPr>
              <a:t>In an ever-changing world the need for adapting national educational systems of higher education and supporting the competitiveness of the European Higher Education Area is growing.</a:t>
            </a:r>
            <a:endParaRPr lang="ru-RU" sz="2200" i="1" dirty="0">
              <a:latin typeface="Times New Roman" panose="02020603050405020304" pitchFamily="18" charset="0"/>
              <a:cs typeface="Times New Roman" panose="02020603050405020304" pitchFamily="18" charset="0"/>
            </a:endParaRPr>
          </a:p>
        </p:txBody>
      </p:sp>
      <p:pic>
        <p:nvPicPr>
          <p:cNvPr id="15" name="Picture 2">
            <a:extLst>
              <a:ext uri="{FF2B5EF4-FFF2-40B4-BE49-F238E27FC236}">
                <a16:creationId xmlns:a16="http://schemas.microsoft.com/office/drawing/2014/main" id="{785448F1-3ABF-4BAD-BBB7-F2C46488903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b="50000"/>
          <a:stretch>
            <a:fillRect/>
          </a:stretch>
        </p:blipFill>
        <p:spPr bwMode="auto">
          <a:xfrm>
            <a:off x="10533062" y="31403"/>
            <a:ext cx="1658938" cy="1057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432201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4F988F3-08DC-42D7-B1DC-9AC12E001236}"/>
              </a:ext>
            </a:extLst>
          </p:cNvPr>
          <p:cNvSpPr>
            <a:spLocks noGrp="1"/>
          </p:cNvSpPr>
          <p:nvPr>
            <p:ph type="title"/>
          </p:nvPr>
        </p:nvSpPr>
        <p:spPr>
          <a:xfrm>
            <a:off x="927653" y="-71346"/>
            <a:ext cx="8911687" cy="1280890"/>
          </a:xfrm>
        </p:spPr>
        <p:txBody>
          <a:bodyPr/>
          <a:lstStyle/>
          <a:p>
            <a:pPr algn="ctr"/>
            <a:r>
              <a:rPr lang="en-AU" sz="3600" b="0" u="sng" dirty="0">
                <a:solidFill>
                  <a:schemeClr val="tx1"/>
                </a:solidFill>
                <a:latin typeface="Times New Roman" panose="02020603050405020304" pitchFamily="18" charset="0"/>
                <a:cs typeface="Times New Roman" panose="02020603050405020304" pitchFamily="18" charset="0"/>
              </a:rPr>
              <a:t>The European Union educational policy</a:t>
            </a:r>
            <a:br>
              <a:rPr lang="uk-UA" sz="3600" b="0" u="sng" dirty="0">
                <a:solidFill>
                  <a:schemeClr val="tx1"/>
                </a:solidFill>
                <a:latin typeface="Times New Roman" panose="02020603050405020304" pitchFamily="18" charset="0"/>
                <a:cs typeface="Times New Roman" panose="02020603050405020304" pitchFamily="18" charset="0"/>
              </a:rPr>
            </a:br>
            <a:r>
              <a:rPr lang="en-AU" sz="3600" b="0" u="sng" dirty="0">
                <a:solidFill>
                  <a:schemeClr val="tx1"/>
                </a:solidFill>
                <a:latin typeface="Times New Roman" panose="02020603050405020304" pitchFamily="18" charset="0"/>
                <a:cs typeface="Times New Roman" panose="02020603050405020304" pitchFamily="18" charset="0"/>
              </a:rPr>
              <a:t>Models of university organization</a:t>
            </a:r>
            <a:r>
              <a:rPr lang="uk-UA" sz="3600" b="0" u="sng" dirty="0">
                <a:solidFill>
                  <a:schemeClr val="tx1"/>
                </a:solidFill>
                <a:latin typeface="Times New Roman" panose="02020603050405020304" pitchFamily="18" charset="0"/>
                <a:cs typeface="Times New Roman" panose="02020603050405020304" pitchFamily="18" charset="0"/>
              </a:rPr>
              <a:t>:</a:t>
            </a:r>
            <a:endParaRPr lang="ru-RU" sz="3600" b="0" u="sng" dirty="0">
              <a:solidFill>
                <a:schemeClr val="tx1"/>
              </a:solidFill>
              <a:latin typeface="Times New Roman" panose="02020603050405020304" pitchFamily="18" charset="0"/>
              <a:cs typeface="Times New Roman" panose="02020603050405020304" pitchFamily="18" charset="0"/>
            </a:endParaRPr>
          </a:p>
        </p:txBody>
      </p:sp>
      <p:sp>
        <p:nvSpPr>
          <p:cNvPr id="3" name="Прямоугольник 2">
            <a:extLst>
              <a:ext uri="{FF2B5EF4-FFF2-40B4-BE49-F238E27FC236}">
                <a16:creationId xmlns:a16="http://schemas.microsoft.com/office/drawing/2014/main" id="{8ACD7F1E-B4B7-4D95-97D8-1ED5F0E3BF69}"/>
              </a:ext>
            </a:extLst>
          </p:cNvPr>
          <p:cNvSpPr/>
          <p:nvPr/>
        </p:nvSpPr>
        <p:spPr>
          <a:xfrm>
            <a:off x="985195" y="1439913"/>
            <a:ext cx="583095" cy="4982818"/>
          </a:xfrm>
          <a:prstGeom prst="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AU" sz="2000" dirty="0">
                <a:solidFill>
                  <a:schemeClr val="tx1"/>
                </a:solidFill>
                <a:latin typeface="Times New Roman" panose="02020603050405020304" pitchFamily="18" charset="0"/>
                <a:cs typeface="Times New Roman" panose="02020603050405020304" pitchFamily="18" charset="0"/>
              </a:rPr>
              <a:t>Models of university organization</a:t>
            </a:r>
            <a:endParaRPr lang="ru-RU" sz="2000" dirty="0">
              <a:solidFill>
                <a:schemeClr val="tx1"/>
              </a:solidFill>
              <a:latin typeface="Times New Roman" panose="02020603050405020304" pitchFamily="18" charset="0"/>
              <a:cs typeface="Times New Roman" panose="02020603050405020304" pitchFamily="18" charset="0"/>
            </a:endParaRPr>
          </a:p>
        </p:txBody>
      </p:sp>
      <p:sp>
        <p:nvSpPr>
          <p:cNvPr id="4" name="Прямоугольник: скругленные углы 3">
            <a:extLst>
              <a:ext uri="{FF2B5EF4-FFF2-40B4-BE49-F238E27FC236}">
                <a16:creationId xmlns:a16="http://schemas.microsoft.com/office/drawing/2014/main" id="{05BE21C8-D2DD-44F1-8836-0B921E3F2EA5}"/>
              </a:ext>
            </a:extLst>
          </p:cNvPr>
          <p:cNvSpPr/>
          <p:nvPr/>
        </p:nvSpPr>
        <p:spPr>
          <a:xfrm>
            <a:off x="2438400" y="1484244"/>
            <a:ext cx="2716696" cy="768626"/>
          </a:xfrm>
          <a:prstGeom prst="round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2200" dirty="0">
                <a:solidFill>
                  <a:schemeClr val="tx1"/>
                </a:solidFill>
                <a:latin typeface="Times New Roman" panose="02020603050405020304" pitchFamily="18" charset="0"/>
                <a:cs typeface="Times New Roman" panose="02020603050405020304" pitchFamily="18" charset="0"/>
              </a:rPr>
              <a:t>Classic university</a:t>
            </a:r>
            <a:endParaRPr lang="ru-RU" sz="2200" dirty="0">
              <a:solidFill>
                <a:schemeClr val="tx1"/>
              </a:solidFill>
              <a:latin typeface="Times New Roman" panose="02020603050405020304" pitchFamily="18" charset="0"/>
              <a:cs typeface="Times New Roman" panose="02020603050405020304" pitchFamily="18" charset="0"/>
            </a:endParaRPr>
          </a:p>
        </p:txBody>
      </p:sp>
      <p:sp>
        <p:nvSpPr>
          <p:cNvPr id="5" name="Прямоугольник: скругленные углы 4">
            <a:extLst>
              <a:ext uri="{FF2B5EF4-FFF2-40B4-BE49-F238E27FC236}">
                <a16:creationId xmlns:a16="http://schemas.microsoft.com/office/drawing/2014/main" id="{19BDB15B-C391-4FE9-B819-1C8FDBFBCC54}"/>
              </a:ext>
            </a:extLst>
          </p:cNvPr>
          <p:cNvSpPr/>
          <p:nvPr/>
        </p:nvSpPr>
        <p:spPr>
          <a:xfrm>
            <a:off x="2431774" y="2518477"/>
            <a:ext cx="2716696" cy="768626"/>
          </a:xfrm>
          <a:prstGeom prst="round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2000" dirty="0">
                <a:solidFill>
                  <a:schemeClr val="tx1"/>
                </a:solidFill>
                <a:latin typeface="Times New Roman" panose="02020603050405020304" pitchFamily="18" charset="0"/>
                <a:cs typeface="Times New Roman" panose="02020603050405020304" pitchFamily="18" charset="0"/>
              </a:rPr>
              <a:t>University-science-production</a:t>
            </a:r>
            <a:endParaRPr lang="ru-RU" sz="2000" dirty="0">
              <a:solidFill>
                <a:schemeClr val="tx1"/>
              </a:solidFill>
              <a:latin typeface="Times New Roman" panose="02020603050405020304" pitchFamily="18" charset="0"/>
              <a:cs typeface="Times New Roman" panose="02020603050405020304" pitchFamily="18" charset="0"/>
            </a:endParaRPr>
          </a:p>
        </p:txBody>
      </p:sp>
      <p:sp>
        <p:nvSpPr>
          <p:cNvPr id="6" name="Прямоугольник: скругленные углы 5">
            <a:extLst>
              <a:ext uri="{FF2B5EF4-FFF2-40B4-BE49-F238E27FC236}">
                <a16:creationId xmlns:a16="http://schemas.microsoft.com/office/drawing/2014/main" id="{1CC71E2E-0317-43C0-BB79-004B0D2FF4FB}"/>
              </a:ext>
            </a:extLst>
          </p:cNvPr>
          <p:cNvSpPr/>
          <p:nvPr/>
        </p:nvSpPr>
        <p:spPr>
          <a:xfrm>
            <a:off x="2438400" y="3547009"/>
            <a:ext cx="2716696" cy="768626"/>
          </a:xfrm>
          <a:prstGeom prst="round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2200" dirty="0">
                <a:solidFill>
                  <a:schemeClr val="tx1"/>
                </a:solidFill>
                <a:latin typeface="Times New Roman" panose="02020603050405020304" pitchFamily="18" charset="0"/>
                <a:cs typeface="Times New Roman" panose="02020603050405020304" pitchFamily="18" charset="0"/>
              </a:rPr>
              <a:t>Corporate University</a:t>
            </a:r>
            <a:endParaRPr lang="ru-RU" sz="2200" dirty="0">
              <a:solidFill>
                <a:schemeClr val="tx1"/>
              </a:solidFill>
              <a:latin typeface="Times New Roman" panose="02020603050405020304" pitchFamily="18" charset="0"/>
              <a:cs typeface="Times New Roman" panose="02020603050405020304" pitchFamily="18" charset="0"/>
            </a:endParaRPr>
          </a:p>
        </p:txBody>
      </p:sp>
      <p:sp>
        <p:nvSpPr>
          <p:cNvPr id="7" name="Прямоугольник: скругленные углы 6">
            <a:extLst>
              <a:ext uri="{FF2B5EF4-FFF2-40B4-BE49-F238E27FC236}">
                <a16:creationId xmlns:a16="http://schemas.microsoft.com/office/drawing/2014/main" id="{CDC0C6C2-B249-4A9C-BBE1-680E46FA0CB5}"/>
              </a:ext>
            </a:extLst>
          </p:cNvPr>
          <p:cNvSpPr/>
          <p:nvPr/>
        </p:nvSpPr>
        <p:spPr>
          <a:xfrm>
            <a:off x="2431774" y="4605130"/>
            <a:ext cx="2716696" cy="768626"/>
          </a:xfrm>
          <a:prstGeom prst="round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2200" dirty="0">
                <a:solidFill>
                  <a:schemeClr val="tx1"/>
                </a:solidFill>
                <a:latin typeface="Times New Roman" panose="02020603050405020304" pitchFamily="18" charset="0"/>
                <a:cs typeface="Times New Roman" panose="02020603050405020304" pitchFamily="18" charset="0"/>
              </a:rPr>
              <a:t>University complex</a:t>
            </a:r>
            <a:endParaRPr lang="ru-RU" sz="2200" dirty="0">
              <a:solidFill>
                <a:schemeClr val="tx1"/>
              </a:solidFill>
              <a:latin typeface="Times New Roman" panose="02020603050405020304" pitchFamily="18" charset="0"/>
              <a:cs typeface="Times New Roman" panose="02020603050405020304" pitchFamily="18" charset="0"/>
            </a:endParaRPr>
          </a:p>
        </p:txBody>
      </p:sp>
      <p:sp>
        <p:nvSpPr>
          <p:cNvPr id="8" name="Прямоугольник: скругленные углы 7">
            <a:extLst>
              <a:ext uri="{FF2B5EF4-FFF2-40B4-BE49-F238E27FC236}">
                <a16:creationId xmlns:a16="http://schemas.microsoft.com/office/drawing/2014/main" id="{A428C20D-F257-4BBE-B697-CD6C26C987DF}"/>
              </a:ext>
            </a:extLst>
          </p:cNvPr>
          <p:cNvSpPr/>
          <p:nvPr/>
        </p:nvSpPr>
        <p:spPr>
          <a:xfrm>
            <a:off x="2431774" y="5663251"/>
            <a:ext cx="2716696" cy="768626"/>
          </a:xfrm>
          <a:prstGeom prst="round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2200" dirty="0">
                <a:solidFill>
                  <a:schemeClr val="tx1"/>
                </a:solidFill>
                <a:latin typeface="Times New Roman" panose="02020603050405020304" pitchFamily="18" charset="0"/>
                <a:cs typeface="Times New Roman" panose="02020603050405020304" pitchFamily="18" charset="0"/>
              </a:rPr>
              <a:t>Virtual university</a:t>
            </a:r>
            <a:endParaRPr lang="ru-RU" sz="2200" dirty="0">
              <a:solidFill>
                <a:schemeClr val="tx1"/>
              </a:solidFill>
              <a:latin typeface="Times New Roman" panose="02020603050405020304" pitchFamily="18" charset="0"/>
              <a:cs typeface="Times New Roman" panose="02020603050405020304" pitchFamily="18" charset="0"/>
            </a:endParaRPr>
          </a:p>
        </p:txBody>
      </p:sp>
      <p:sp>
        <p:nvSpPr>
          <p:cNvPr id="9" name="Прямоугольник: скругленные верхние углы 8">
            <a:extLst>
              <a:ext uri="{FF2B5EF4-FFF2-40B4-BE49-F238E27FC236}">
                <a16:creationId xmlns:a16="http://schemas.microsoft.com/office/drawing/2014/main" id="{42428C6E-A50C-4505-AE0E-EC7CD1E16B1E}"/>
              </a:ext>
            </a:extLst>
          </p:cNvPr>
          <p:cNvSpPr/>
          <p:nvPr/>
        </p:nvSpPr>
        <p:spPr>
          <a:xfrm>
            <a:off x="5963478" y="1484244"/>
            <a:ext cx="5102087" cy="768626"/>
          </a:xfrm>
          <a:prstGeom prst="round2SameRect">
            <a:avLst>
              <a:gd name="adj1" fmla="val 45977"/>
              <a:gd name="adj2" fmla="val 0"/>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900" dirty="0">
                <a:solidFill>
                  <a:schemeClr val="tx1"/>
                </a:solidFill>
                <a:latin typeface="Times New Roman" panose="02020603050405020304" pitchFamily="18" charset="0"/>
                <a:cs typeface="Times New Roman" panose="02020603050405020304" pitchFamily="18" charset="0"/>
              </a:rPr>
              <a:t>Big, multifunctional institutions of higher education with high scientific and pedagogical potential</a:t>
            </a:r>
            <a:endParaRPr lang="ru-RU" sz="1900" dirty="0">
              <a:solidFill>
                <a:schemeClr val="tx1"/>
              </a:solidFill>
              <a:latin typeface="Times New Roman" panose="02020603050405020304" pitchFamily="18" charset="0"/>
              <a:cs typeface="Times New Roman" panose="02020603050405020304" pitchFamily="18" charset="0"/>
            </a:endParaRPr>
          </a:p>
        </p:txBody>
      </p:sp>
      <p:sp>
        <p:nvSpPr>
          <p:cNvPr id="10" name="Прямоугольник: скругленные верхние углы 9">
            <a:extLst>
              <a:ext uri="{FF2B5EF4-FFF2-40B4-BE49-F238E27FC236}">
                <a16:creationId xmlns:a16="http://schemas.microsoft.com/office/drawing/2014/main" id="{7B4CB417-0E1C-4F63-84EF-AE3C926C663E}"/>
              </a:ext>
            </a:extLst>
          </p:cNvPr>
          <p:cNvSpPr/>
          <p:nvPr/>
        </p:nvSpPr>
        <p:spPr>
          <a:xfrm>
            <a:off x="5963478" y="2443252"/>
            <a:ext cx="5102087" cy="913374"/>
          </a:xfrm>
          <a:prstGeom prst="round2SameRect">
            <a:avLst>
              <a:gd name="adj1" fmla="val 45977"/>
              <a:gd name="adj2" fmla="val 0"/>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latin typeface="Times New Roman" panose="02020603050405020304" pitchFamily="18" charset="0"/>
                <a:cs typeface="Times New Roman" panose="02020603050405020304" pitchFamily="18" charset="0"/>
              </a:rPr>
              <a:t>Creation of science parks, </a:t>
            </a:r>
            <a:r>
              <a:rPr lang="en-US" dirty="0" err="1">
                <a:solidFill>
                  <a:schemeClr val="tx1"/>
                </a:solidFill>
                <a:latin typeface="Times New Roman" panose="02020603050405020304" pitchFamily="18" charset="0"/>
                <a:cs typeface="Times New Roman" panose="02020603050405020304" pitchFamily="18" charset="0"/>
              </a:rPr>
              <a:t>technopolises</a:t>
            </a:r>
            <a:r>
              <a:rPr lang="en-US" dirty="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technoparks</a:t>
            </a:r>
            <a:r>
              <a:rPr lang="en-US" dirty="0">
                <a:solidFill>
                  <a:schemeClr val="tx1"/>
                </a:solidFill>
                <a:latin typeface="Times New Roman" panose="02020603050405020304" pitchFamily="18" charset="0"/>
                <a:cs typeface="Times New Roman" panose="02020603050405020304" pitchFamily="18" charset="0"/>
              </a:rPr>
              <a:t> in the structure of the university as a system</a:t>
            </a:r>
            <a:endParaRPr lang="ru-RU" dirty="0">
              <a:solidFill>
                <a:schemeClr val="tx1"/>
              </a:solidFill>
              <a:latin typeface="Times New Roman" panose="02020603050405020304" pitchFamily="18" charset="0"/>
              <a:cs typeface="Times New Roman" panose="02020603050405020304" pitchFamily="18" charset="0"/>
            </a:endParaRPr>
          </a:p>
        </p:txBody>
      </p:sp>
      <p:sp>
        <p:nvSpPr>
          <p:cNvPr id="11" name="Прямоугольник: скругленные верхние углы 10">
            <a:extLst>
              <a:ext uri="{FF2B5EF4-FFF2-40B4-BE49-F238E27FC236}">
                <a16:creationId xmlns:a16="http://schemas.microsoft.com/office/drawing/2014/main" id="{A1340BD9-71FA-46DC-B223-105B25833B0C}"/>
              </a:ext>
            </a:extLst>
          </p:cNvPr>
          <p:cNvSpPr/>
          <p:nvPr/>
        </p:nvSpPr>
        <p:spPr>
          <a:xfrm>
            <a:off x="5963478" y="3497454"/>
            <a:ext cx="5102087" cy="867737"/>
          </a:xfrm>
          <a:prstGeom prst="round2SameRect">
            <a:avLst>
              <a:gd name="adj1" fmla="val 45977"/>
              <a:gd name="adj2" fmla="val 0"/>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latin typeface="Times New Roman" panose="02020603050405020304" pitchFamily="18" charset="0"/>
                <a:cs typeface="Times New Roman" panose="02020603050405020304" pitchFamily="18" charset="0"/>
              </a:rPr>
              <a:t>A well-established system of the educational process and research, united by a single concept and methodology</a:t>
            </a:r>
            <a:endParaRPr lang="ru-RU" dirty="0">
              <a:solidFill>
                <a:schemeClr val="tx1"/>
              </a:solidFill>
              <a:latin typeface="Times New Roman" panose="02020603050405020304" pitchFamily="18" charset="0"/>
              <a:cs typeface="Times New Roman" panose="02020603050405020304" pitchFamily="18" charset="0"/>
            </a:endParaRPr>
          </a:p>
        </p:txBody>
      </p:sp>
      <p:sp>
        <p:nvSpPr>
          <p:cNvPr id="12" name="Прямоугольник: скругленные верхние углы 11">
            <a:extLst>
              <a:ext uri="{FF2B5EF4-FFF2-40B4-BE49-F238E27FC236}">
                <a16:creationId xmlns:a16="http://schemas.microsoft.com/office/drawing/2014/main" id="{D71C8644-957D-49BA-BC4B-12AFF7709F3A}"/>
              </a:ext>
            </a:extLst>
          </p:cNvPr>
          <p:cNvSpPr/>
          <p:nvPr/>
        </p:nvSpPr>
        <p:spPr>
          <a:xfrm>
            <a:off x="5963478" y="4535879"/>
            <a:ext cx="5102087" cy="887432"/>
          </a:xfrm>
          <a:prstGeom prst="round2SameRect">
            <a:avLst>
              <a:gd name="adj1" fmla="val 45977"/>
              <a:gd name="adj2" fmla="val 0"/>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latin typeface="Times New Roman" panose="02020603050405020304" pitchFamily="18" charset="0"/>
                <a:cs typeface="Times New Roman" panose="02020603050405020304" pitchFamily="18" charset="0"/>
              </a:rPr>
              <a:t>The union of existing industry institutes and research institutions on the basis of  classical university</a:t>
            </a:r>
            <a:endParaRPr lang="ru-RU" dirty="0">
              <a:solidFill>
                <a:schemeClr val="tx1"/>
              </a:solidFill>
              <a:latin typeface="Times New Roman" panose="02020603050405020304" pitchFamily="18" charset="0"/>
              <a:cs typeface="Times New Roman" panose="02020603050405020304" pitchFamily="18" charset="0"/>
            </a:endParaRPr>
          </a:p>
        </p:txBody>
      </p:sp>
      <p:sp>
        <p:nvSpPr>
          <p:cNvPr id="13" name="Прямоугольник: скругленные верхние углы 12">
            <a:extLst>
              <a:ext uri="{FF2B5EF4-FFF2-40B4-BE49-F238E27FC236}">
                <a16:creationId xmlns:a16="http://schemas.microsoft.com/office/drawing/2014/main" id="{241E7289-E0A3-4DEC-8D87-0580FF5F1C3D}"/>
              </a:ext>
            </a:extLst>
          </p:cNvPr>
          <p:cNvSpPr/>
          <p:nvPr/>
        </p:nvSpPr>
        <p:spPr>
          <a:xfrm>
            <a:off x="5963478" y="5663251"/>
            <a:ext cx="5102087" cy="768626"/>
          </a:xfrm>
          <a:prstGeom prst="round2SameRect">
            <a:avLst>
              <a:gd name="adj1" fmla="val 45977"/>
              <a:gd name="adj2" fmla="val 0"/>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latin typeface="Times New Roman" panose="02020603050405020304" pitchFamily="18" charset="0"/>
                <a:cs typeface="Times New Roman" panose="02020603050405020304" pitchFamily="18" charset="0"/>
              </a:rPr>
              <a:t>Opening of training programs in a large-scale virtual project</a:t>
            </a:r>
            <a:endParaRPr lang="ru-RU" dirty="0">
              <a:solidFill>
                <a:schemeClr val="tx1"/>
              </a:solidFill>
              <a:latin typeface="Times New Roman" panose="02020603050405020304" pitchFamily="18" charset="0"/>
              <a:cs typeface="Times New Roman" panose="02020603050405020304" pitchFamily="18" charset="0"/>
            </a:endParaRPr>
          </a:p>
        </p:txBody>
      </p:sp>
      <p:sp>
        <p:nvSpPr>
          <p:cNvPr id="14" name="Прямоугольник: скругленные верхние углы 13">
            <a:extLst>
              <a:ext uri="{FF2B5EF4-FFF2-40B4-BE49-F238E27FC236}">
                <a16:creationId xmlns:a16="http://schemas.microsoft.com/office/drawing/2014/main" id="{7E9A6E5C-899A-41B3-9A76-4A1B9DDA4741}"/>
              </a:ext>
            </a:extLst>
          </p:cNvPr>
          <p:cNvSpPr/>
          <p:nvPr/>
        </p:nvSpPr>
        <p:spPr>
          <a:xfrm rot="16200000">
            <a:off x="10526053" y="3591340"/>
            <a:ext cx="2589772" cy="768626"/>
          </a:xfrm>
          <a:prstGeom prst="round2SameRect">
            <a:avLst>
              <a:gd name="adj1" fmla="val 45977"/>
              <a:gd name="adj2" fmla="val 0"/>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latin typeface="Times New Roman" panose="02020603050405020304" pitchFamily="18" charset="0"/>
                <a:cs typeface="Times New Roman" panose="02020603050405020304" pitchFamily="18" charset="0"/>
              </a:rPr>
              <a:t>The most relevant at the present stage</a:t>
            </a:r>
            <a:endParaRPr lang="ru-RU" dirty="0">
              <a:solidFill>
                <a:schemeClr val="tx1"/>
              </a:solidFill>
              <a:latin typeface="Times New Roman" panose="02020603050405020304" pitchFamily="18" charset="0"/>
              <a:cs typeface="Times New Roman" panose="02020603050405020304" pitchFamily="18" charset="0"/>
            </a:endParaRPr>
          </a:p>
        </p:txBody>
      </p:sp>
      <p:cxnSp>
        <p:nvCxnSpPr>
          <p:cNvPr id="16" name="Прямая со стрелкой 15">
            <a:extLst>
              <a:ext uri="{FF2B5EF4-FFF2-40B4-BE49-F238E27FC236}">
                <a16:creationId xmlns:a16="http://schemas.microsoft.com/office/drawing/2014/main" id="{3658C5EB-B17E-4A73-A52D-351953674A23}"/>
              </a:ext>
            </a:extLst>
          </p:cNvPr>
          <p:cNvCxnSpPr>
            <a:cxnSpLocks/>
            <a:endCxn id="4" idx="1"/>
          </p:cNvCxnSpPr>
          <p:nvPr/>
        </p:nvCxnSpPr>
        <p:spPr>
          <a:xfrm>
            <a:off x="1510748" y="1868557"/>
            <a:ext cx="927652" cy="0"/>
          </a:xfrm>
          <a:prstGeom prst="straightConnector1">
            <a:avLst/>
          </a:prstGeom>
          <a:ln w="38100">
            <a:solidFill>
              <a:schemeClr val="bg2">
                <a:lumMod val="25000"/>
              </a:schemeClr>
            </a:solidFill>
            <a:tailEnd type="triangle"/>
          </a:ln>
          <a:effectLst>
            <a:glow rad="139700">
              <a:schemeClr val="accent2">
                <a:satMod val="175000"/>
                <a:alpha val="40000"/>
              </a:schemeClr>
            </a:glow>
          </a:effectLst>
        </p:spPr>
        <p:style>
          <a:lnRef idx="1">
            <a:schemeClr val="accent1"/>
          </a:lnRef>
          <a:fillRef idx="0">
            <a:schemeClr val="accent1"/>
          </a:fillRef>
          <a:effectRef idx="0">
            <a:schemeClr val="accent1"/>
          </a:effectRef>
          <a:fontRef idx="minor">
            <a:schemeClr val="tx1"/>
          </a:fontRef>
        </p:style>
      </p:cxnSp>
      <p:cxnSp>
        <p:nvCxnSpPr>
          <p:cNvPr id="18" name="Прямая со стрелкой 17">
            <a:extLst>
              <a:ext uri="{FF2B5EF4-FFF2-40B4-BE49-F238E27FC236}">
                <a16:creationId xmlns:a16="http://schemas.microsoft.com/office/drawing/2014/main" id="{A787ADD3-9825-4278-8F14-9A639D13B2B0}"/>
              </a:ext>
            </a:extLst>
          </p:cNvPr>
          <p:cNvCxnSpPr>
            <a:cxnSpLocks/>
            <a:stCxn id="8" idx="3"/>
          </p:cNvCxnSpPr>
          <p:nvPr/>
        </p:nvCxnSpPr>
        <p:spPr>
          <a:xfrm>
            <a:off x="5148470" y="6047564"/>
            <a:ext cx="815008" cy="0"/>
          </a:xfrm>
          <a:prstGeom prst="straightConnector1">
            <a:avLst/>
          </a:prstGeom>
          <a:ln w="38100">
            <a:solidFill>
              <a:schemeClr val="bg2">
                <a:lumMod val="25000"/>
              </a:schemeClr>
            </a:solidFill>
            <a:tailEnd type="triangle"/>
          </a:ln>
          <a:effectLst>
            <a:glow rad="139700">
              <a:schemeClr val="accent2">
                <a:satMod val="175000"/>
                <a:alpha val="40000"/>
              </a:schemeClr>
            </a:glow>
          </a:effectLst>
        </p:spPr>
        <p:style>
          <a:lnRef idx="1">
            <a:schemeClr val="accent1"/>
          </a:lnRef>
          <a:fillRef idx="0">
            <a:schemeClr val="accent1"/>
          </a:fillRef>
          <a:effectRef idx="0">
            <a:schemeClr val="accent1"/>
          </a:effectRef>
          <a:fontRef idx="minor">
            <a:schemeClr val="tx1"/>
          </a:fontRef>
        </p:style>
      </p:cxnSp>
      <p:cxnSp>
        <p:nvCxnSpPr>
          <p:cNvPr id="19" name="Прямая со стрелкой 18">
            <a:extLst>
              <a:ext uri="{FF2B5EF4-FFF2-40B4-BE49-F238E27FC236}">
                <a16:creationId xmlns:a16="http://schemas.microsoft.com/office/drawing/2014/main" id="{DD7ADE49-3356-4120-A450-EB1CD594C7E3}"/>
              </a:ext>
            </a:extLst>
          </p:cNvPr>
          <p:cNvCxnSpPr>
            <a:cxnSpLocks/>
            <a:stCxn id="7" idx="3"/>
          </p:cNvCxnSpPr>
          <p:nvPr/>
        </p:nvCxnSpPr>
        <p:spPr>
          <a:xfrm>
            <a:off x="5148470" y="4989443"/>
            <a:ext cx="815008" cy="0"/>
          </a:xfrm>
          <a:prstGeom prst="straightConnector1">
            <a:avLst/>
          </a:prstGeom>
          <a:ln w="38100">
            <a:solidFill>
              <a:schemeClr val="bg2">
                <a:lumMod val="25000"/>
              </a:schemeClr>
            </a:solidFill>
            <a:tailEnd type="triangle"/>
          </a:ln>
          <a:effectLst>
            <a:glow rad="139700">
              <a:schemeClr val="accent2">
                <a:satMod val="175000"/>
                <a:alpha val="40000"/>
              </a:schemeClr>
            </a:glow>
          </a:effectLst>
        </p:spPr>
        <p:style>
          <a:lnRef idx="1">
            <a:schemeClr val="accent1"/>
          </a:lnRef>
          <a:fillRef idx="0">
            <a:schemeClr val="accent1"/>
          </a:fillRef>
          <a:effectRef idx="0">
            <a:schemeClr val="accent1"/>
          </a:effectRef>
          <a:fontRef idx="minor">
            <a:schemeClr val="tx1"/>
          </a:fontRef>
        </p:style>
      </p:cxnSp>
      <p:cxnSp>
        <p:nvCxnSpPr>
          <p:cNvPr id="20" name="Прямая со стрелкой 19">
            <a:extLst>
              <a:ext uri="{FF2B5EF4-FFF2-40B4-BE49-F238E27FC236}">
                <a16:creationId xmlns:a16="http://schemas.microsoft.com/office/drawing/2014/main" id="{4B9E40C9-B012-43BC-AA76-EE724270AA60}"/>
              </a:ext>
            </a:extLst>
          </p:cNvPr>
          <p:cNvCxnSpPr>
            <a:cxnSpLocks/>
            <a:stCxn id="6" idx="3"/>
            <a:endCxn id="11" idx="2"/>
          </p:cNvCxnSpPr>
          <p:nvPr/>
        </p:nvCxnSpPr>
        <p:spPr>
          <a:xfrm>
            <a:off x="5155096" y="3931322"/>
            <a:ext cx="808382" cy="1"/>
          </a:xfrm>
          <a:prstGeom prst="straightConnector1">
            <a:avLst/>
          </a:prstGeom>
          <a:ln w="38100">
            <a:solidFill>
              <a:schemeClr val="bg2">
                <a:lumMod val="25000"/>
              </a:schemeClr>
            </a:solidFill>
            <a:tailEnd type="triangle"/>
          </a:ln>
          <a:effectLst>
            <a:glow rad="139700">
              <a:schemeClr val="accent2">
                <a:satMod val="175000"/>
                <a:alpha val="40000"/>
              </a:schemeClr>
            </a:glow>
          </a:effectLst>
        </p:spPr>
        <p:style>
          <a:lnRef idx="1">
            <a:schemeClr val="accent1"/>
          </a:lnRef>
          <a:fillRef idx="0">
            <a:schemeClr val="accent1"/>
          </a:fillRef>
          <a:effectRef idx="0">
            <a:schemeClr val="accent1"/>
          </a:effectRef>
          <a:fontRef idx="minor">
            <a:schemeClr val="tx1"/>
          </a:fontRef>
        </p:style>
      </p:cxnSp>
      <p:cxnSp>
        <p:nvCxnSpPr>
          <p:cNvPr id="21" name="Прямая со стрелкой 20">
            <a:extLst>
              <a:ext uri="{FF2B5EF4-FFF2-40B4-BE49-F238E27FC236}">
                <a16:creationId xmlns:a16="http://schemas.microsoft.com/office/drawing/2014/main" id="{8389A8FF-C923-4BEF-9357-5EABF6CA10E6}"/>
              </a:ext>
            </a:extLst>
          </p:cNvPr>
          <p:cNvCxnSpPr>
            <a:cxnSpLocks/>
            <a:stCxn id="5" idx="3"/>
          </p:cNvCxnSpPr>
          <p:nvPr/>
        </p:nvCxnSpPr>
        <p:spPr>
          <a:xfrm flipV="1">
            <a:off x="5148470" y="2899940"/>
            <a:ext cx="815008" cy="2850"/>
          </a:xfrm>
          <a:prstGeom prst="straightConnector1">
            <a:avLst/>
          </a:prstGeom>
          <a:ln w="38100">
            <a:solidFill>
              <a:schemeClr val="bg2">
                <a:lumMod val="25000"/>
              </a:schemeClr>
            </a:solidFill>
            <a:tailEnd type="triangle"/>
          </a:ln>
          <a:effectLst>
            <a:glow rad="139700">
              <a:schemeClr val="accent2">
                <a:satMod val="175000"/>
                <a:alpha val="40000"/>
              </a:schemeClr>
            </a:glow>
          </a:effectLst>
        </p:spPr>
        <p:style>
          <a:lnRef idx="1">
            <a:schemeClr val="accent1"/>
          </a:lnRef>
          <a:fillRef idx="0">
            <a:schemeClr val="accent1"/>
          </a:fillRef>
          <a:effectRef idx="0">
            <a:schemeClr val="accent1"/>
          </a:effectRef>
          <a:fontRef idx="minor">
            <a:schemeClr val="tx1"/>
          </a:fontRef>
        </p:style>
      </p:cxnSp>
      <p:cxnSp>
        <p:nvCxnSpPr>
          <p:cNvPr id="22" name="Прямая со стрелкой 21">
            <a:extLst>
              <a:ext uri="{FF2B5EF4-FFF2-40B4-BE49-F238E27FC236}">
                <a16:creationId xmlns:a16="http://schemas.microsoft.com/office/drawing/2014/main" id="{D1C08184-8FE2-464D-ADD4-6BBE90581BE4}"/>
              </a:ext>
            </a:extLst>
          </p:cNvPr>
          <p:cNvCxnSpPr>
            <a:cxnSpLocks/>
            <a:stCxn id="4" idx="3"/>
          </p:cNvCxnSpPr>
          <p:nvPr/>
        </p:nvCxnSpPr>
        <p:spPr>
          <a:xfrm>
            <a:off x="5155096" y="1868557"/>
            <a:ext cx="808382" cy="0"/>
          </a:xfrm>
          <a:prstGeom prst="straightConnector1">
            <a:avLst/>
          </a:prstGeom>
          <a:ln w="38100">
            <a:solidFill>
              <a:schemeClr val="bg2">
                <a:lumMod val="25000"/>
              </a:schemeClr>
            </a:solidFill>
            <a:tailEnd type="triangle"/>
          </a:ln>
          <a:effectLst>
            <a:glow rad="139700">
              <a:schemeClr val="accent2">
                <a:satMod val="175000"/>
                <a:alpha val="40000"/>
              </a:schemeClr>
            </a:glow>
          </a:effectLst>
        </p:spPr>
        <p:style>
          <a:lnRef idx="1">
            <a:schemeClr val="accent1"/>
          </a:lnRef>
          <a:fillRef idx="0">
            <a:schemeClr val="accent1"/>
          </a:fillRef>
          <a:effectRef idx="0">
            <a:schemeClr val="accent1"/>
          </a:effectRef>
          <a:fontRef idx="minor">
            <a:schemeClr val="tx1"/>
          </a:fontRef>
        </p:style>
      </p:cxnSp>
      <p:cxnSp>
        <p:nvCxnSpPr>
          <p:cNvPr id="23" name="Прямая со стрелкой 22">
            <a:extLst>
              <a:ext uri="{FF2B5EF4-FFF2-40B4-BE49-F238E27FC236}">
                <a16:creationId xmlns:a16="http://schemas.microsoft.com/office/drawing/2014/main" id="{D485B8FF-3BB5-4A87-B3DF-F2A7AD03181C}"/>
              </a:ext>
            </a:extLst>
          </p:cNvPr>
          <p:cNvCxnSpPr>
            <a:cxnSpLocks/>
          </p:cNvCxnSpPr>
          <p:nvPr/>
        </p:nvCxnSpPr>
        <p:spPr>
          <a:xfrm>
            <a:off x="1510748" y="2899939"/>
            <a:ext cx="896645" cy="0"/>
          </a:xfrm>
          <a:prstGeom prst="straightConnector1">
            <a:avLst/>
          </a:prstGeom>
          <a:ln w="38100">
            <a:solidFill>
              <a:schemeClr val="bg2">
                <a:lumMod val="25000"/>
              </a:schemeClr>
            </a:solidFill>
            <a:tailEnd type="triangle"/>
          </a:ln>
          <a:effectLst>
            <a:glow rad="139700">
              <a:schemeClr val="accent2">
                <a:satMod val="175000"/>
                <a:alpha val="40000"/>
              </a:schemeClr>
            </a:glow>
          </a:effectLst>
        </p:spPr>
        <p:style>
          <a:lnRef idx="1">
            <a:schemeClr val="accent1"/>
          </a:lnRef>
          <a:fillRef idx="0">
            <a:schemeClr val="accent1"/>
          </a:fillRef>
          <a:effectRef idx="0">
            <a:schemeClr val="accent1"/>
          </a:effectRef>
          <a:fontRef idx="minor">
            <a:schemeClr val="tx1"/>
          </a:fontRef>
        </p:style>
      </p:cxnSp>
      <p:cxnSp>
        <p:nvCxnSpPr>
          <p:cNvPr id="24" name="Прямая со стрелкой 23">
            <a:extLst>
              <a:ext uri="{FF2B5EF4-FFF2-40B4-BE49-F238E27FC236}">
                <a16:creationId xmlns:a16="http://schemas.microsoft.com/office/drawing/2014/main" id="{03BAE448-7850-4F85-A468-6849D60962D2}"/>
              </a:ext>
            </a:extLst>
          </p:cNvPr>
          <p:cNvCxnSpPr>
            <a:cxnSpLocks/>
          </p:cNvCxnSpPr>
          <p:nvPr/>
        </p:nvCxnSpPr>
        <p:spPr>
          <a:xfrm>
            <a:off x="1504122" y="3975653"/>
            <a:ext cx="927652" cy="0"/>
          </a:xfrm>
          <a:prstGeom prst="straightConnector1">
            <a:avLst/>
          </a:prstGeom>
          <a:ln w="38100">
            <a:solidFill>
              <a:schemeClr val="bg2">
                <a:lumMod val="25000"/>
              </a:schemeClr>
            </a:solidFill>
            <a:tailEnd type="triangle"/>
          </a:ln>
          <a:effectLst>
            <a:glow rad="139700">
              <a:schemeClr val="accent2">
                <a:satMod val="175000"/>
                <a:alpha val="40000"/>
              </a:schemeClr>
            </a:glow>
          </a:effectLst>
        </p:spPr>
        <p:style>
          <a:lnRef idx="1">
            <a:schemeClr val="accent1"/>
          </a:lnRef>
          <a:fillRef idx="0">
            <a:schemeClr val="accent1"/>
          </a:fillRef>
          <a:effectRef idx="0">
            <a:schemeClr val="accent1"/>
          </a:effectRef>
          <a:fontRef idx="minor">
            <a:schemeClr val="tx1"/>
          </a:fontRef>
        </p:style>
      </p:cxnSp>
      <p:cxnSp>
        <p:nvCxnSpPr>
          <p:cNvPr id="25" name="Прямая со стрелкой 24">
            <a:extLst>
              <a:ext uri="{FF2B5EF4-FFF2-40B4-BE49-F238E27FC236}">
                <a16:creationId xmlns:a16="http://schemas.microsoft.com/office/drawing/2014/main" id="{5A0164B2-F305-45D6-86BB-1A1EB521860C}"/>
              </a:ext>
            </a:extLst>
          </p:cNvPr>
          <p:cNvCxnSpPr>
            <a:cxnSpLocks/>
          </p:cNvCxnSpPr>
          <p:nvPr/>
        </p:nvCxnSpPr>
        <p:spPr>
          <a:xfrm>
            <a:off x="1510748" y="4989443"/>
            <a:ext cx="927652" cy="0"/>
          </a:xfrm>
          <a:prstGeom prst="straightConnector1">
            <a:avLst/>
          </a:prstGeom>
          <a:ln w="38100">
            <a:solidFill>
              <a:schemeClr val="bg2">
                <a:lumMod val="25000"/>
              </a:schemeClr>
            </a:solidFill>
            <a:tailEnd type="triangle"/>
          </a:ln>
          <a:effectLst>
            <a:glow rad="139700">
              <a:schemeClr val="accent2">
                <a:satMod val="175000"/>
                <a:alpha val="40000"/>
              </a:schemeClr>
            </a:glow>
          </a:effectLst>
        </p:spPr>
        <p:style>
          <a:lnRef idx="1">
            <a:schemeClr val="accent1"/>
          </a:lnRef>
          <a:fillRef idx="0">
            <a:schemeClr val="accent1"/>
          </a:fillRef>
          <a:effectRef idx="0">
            <a:schemeClr val="accent1"/>
          </a:effectRef>
          <a:fontRef idx="minor">
            <a:schemeClr val="tx1"/>
          </a:fontRef>
        </p:style>
      </p:cxnSp>
      <p:cxnSp>
        <p:nvCxnSpPr>
          <p:cNvPr id="26" name="Прямая со стрелкой 25">
            <a:extLst>
              <a:ext uri="{FF2B5EF4-FFF2-40B4-BE49-F238E27FC236}">
                <a16:creationId xmlns:a16="http://schemas.microsoft.com/office/drawing/2014/main" id="{93C39DCC-8EB9-47F0-B3B5-942F5D2274D7}"/>
              </a:ext>
            </a:extLst>
          </p:cNvPr>
          <p:cNvCxnSpPr>
            <a:cxnSpLocks/>
          </p:cNvCxnSpPr>
          <p:nvPr/>
        </p:nvCxnSpPr>
        <p:spPr>
          <a:xfrm>
            <a:off x="1510748" y="6047564"/>
            <a:ext cx="927652" cy="0"/>
          </a:xfrm>
          <a:prstGeom prst="straightConnector1">
            <a:avLst/>
          </a:prstGeom>
          <a:ln w="38100">
            <a:solidFill>
              <a:schemeClr val="bg2">
                <a:lumMod val="25000"/>
              </a:schemeClr>
            </a:solidFill>
            <a:tailEnd type="triangle"/>
          </a:ln>
          <a:effectLst>
            <a:glow rad="139700">
              <a:schemeClr val="accent2">
                <a:satMod val="175000"/>
                <a:alpha val="40000"/>
              </a:schemeClr>
            </a:glow>
          </a:effectLst>
        </p:spPr>
        <p:style>
          <a:lnRef idx="1">
            <a:schemeClr val="accent1"/>
          </a:lnRef>
          <a:fillRef idx="0">
            <a:schemeClr val="accent1"/>
          </a:fillRef>
          <a:effectRef idx="0">
            <a:schemeClr val="accent1"/>
          </a:effectRef>
          <a:fontRef idx="minor">
            <a:schemeClr val="tx1"/>
          </a:fontRef>
        </p:style>
      </p:cxnSp>
      <p:cxnSp>
        <p:nvCxnSpPr>
          <p:cNvPr id="34" name="Соединитель: изогнутый 33">
            <a:extLst>
              <a:ext uri="{FF2B5EF4-FFF2-40B4-BE49-F238E27FC236}">
                <a16:creationId xmlns:a16="http://schemas.microsoft.com/office/drawing/2014/main" id="{7BDF133A-E543-484E-9459-F23E0A31E118}"/>
              </a:ext>
            </a:extLst>
          </p:cNvPr>
          <p:cNvCxnSpPr>
            <a:stCxn id="13" idx="0"/>
            <a:endCxn id="14" idx="2"/>
          </p:cNvCxnSpPr>
          <p:nvPr/>
        </p:nvCxnSpPr>
        <p:spPr>
          <a:xfrm flipV="1">
            <a:off x="11065565" y="5270539"/>
            <a:ext cx="755374" cy="777025"/>
          </a:xfrm>
          <a:prstGeom prst="curvedConnector2">
            <a:avLst/>
          </a:prstGeom>
          <a:ln w="38100">
            <a:solidFill>
              <a:schemeClr val="bg2">
                <a:lumMod val="25000"/>
              </a:schemeClr>
            </a:solidFill>
            <a:tailEnd type="triangle"/>
          </a:ln>
          <a:effectLst>
            <a:glow rad="228600">
              <a:schemeClr val="accent2">
                <a:satMod val="175000"/>
                <a:alpha val="40000"/>
              </a:schemeClr>
            </a:glow>
          </a:effectLst>
        </p:spPr>
        <p:style>
          <a:lnRef idx="1">
            <a:schemeClr val="accent1"/>
          </a:lnRef>
          <a:fillRef idx="0">
            <a:schemeClr val="accent1"/>
          </a:fillRef>
          <a:effectRef idx="0">
            <a:schemeClr val="accent1"/>
          </a:effectRef>
          <a:fontRef idx="minor">
            <a:schemeClr val="tx1"/>
          </a:fontRef>
        </p:style>
      </p:cxnSp>
      <p:pic>
        <p:nvPicPr>
          <p:cNvPr id="27" name="Picture 2">
            <a:extLst>
              <a:ext uri="{FF2B5EF4-FFF2-40B4-BE49-F238E27FC236}">
                <a16:creationId xmlns:a16="http://schemas.microsoft.com/office/drawing/2014/main" id="{DFA7032C-460C-4FFF-92AF-245F6131768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b="50000"/>
          <a:stretch>
            <a:fillRect/>
          </a:stretch>
        </p:blipFill>
        <p:spPr bwMode="auto">
          <a:xfrm>
            <a:off x="10533062" y="20816"/>
            <a:ext cx="1658938" cy="1057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923980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Овал 36">
            <a:extLst>
              <a:ext uri="{FF2B5EF4-FFF2-40B4-BE49-F238E27FC236}">
                <a16:creationId xmlns:a16="http://schemas.microsoft.com/office/drawing/2014/main" id="{44A640B4-6764-484A-B0AD-62B8FEB448E3}"/>
              </a:ext>
            </a:extLst>
          </p:cNvPr>
          <p:cNvSpPr/>
          <p:nvPr/>
        </p:nvSpPr>
        <p:spPr>
          <a:xfrm>
            <a:off x="4456972" y="5962398"/>
            <a:ext cx="3149776" cy="895601"/>
          </a:xfrm>
          <a:prstGeom prst="ellipse">
            <a:avLst/>
          </a:prstGeom>
          <a:solidFill>
            <a:schemeClr val="accent3">
              <a:lumMod val="40000"/>
              <a:lumOff val="60000"/>
            </a:schemeClr>
          </a:solidFill>
          <a:ln>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6" name="Овал 35">
            <a:extLst>
              <a:ext uri="{FF2B5EF4-FFF2-40B4-BE49-F238E27FC236}">
                <a16:creationId xmlns:a16="http://schemas.microsoft.com/office/drawing/2014/main" id="{141CBC80-B2EC-4A3B-BE17-F5D2B75AC9EA}"/>
              </a:ext>
            </a:extLst>
          </p:cNvPr>
          <p:cNvSpPr/>
          <p:nvPr/>
        </p:nvSpPr>
        <p:spPr>
          <a:xfrm>
            <a:off x="1997965" y="6208573"/>
            <a:ext cx="1523999" cy="465909"/>
          </a:xfrm>
          <a:prstGeom prst="ellipse">
            <a:avLst/>
          </a:prstGeom>
          <a:solidFill>
            <a:schemeClr val="accent3">
              <a:lumMod val="40000"/>
              <a:lumOff val="60000"/>
            </a:schemeClr>
          </a:solidFill>
          <a:ln>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 name="Заголовок 1">
            <a:extLst>
              <a:ext uri="{FF2B5EF4-FFF2-40B4-BE49-F238E27FC236}">
                <a16:creationId xmlns:a16="http://schemas.microsoft.com/office/drawing/2014/main" id="{EAC26BFC-4555-4FA2-BD68-8763FF7503E2}"/>
              </a:ext>
            </a:extLst>
          </p:cNvPr>
          <p:cNvSpPr>
            <a:spLocks noGrp="1"/>
          </p:cNvSpPr>
          <p:nvPr>
            <p:ph type="title"/>
          </p:nvPr>
        </p:nvSpPr>
        <p:spPr>
          <a:xfrm>
            <a:off x="879613" y="-110461"/>
            <a:ext cx="8911687" cy="798443"/>
          </a:xfrm>
        </p:spPr>
        <p:txBody>
          <a:bodyPr/>
          <a:lstStyle/>
          <a:p>
            <a:pPr algn="ctr"/>
            <a:r>
              <a:rPr lang="en-AU" sz="3600" b="0" u="sng" dirty="0">
                <a:solidFill>
                  <a:schemeClr val="tx1"/>
                </a:solidFill>
                <a:latin typeface="Times New Roman" panose="02020603050405020304" pitchFamily="18" charset="0"/>
                <a:cs typeface="Times New Roman" panose="02020603050405020304" pitchFamily="18" charset="0"/>
              </a:rPr>
              <a:t>The European Union educational policy</a:t>
            </a:r>
            <a:endParaRPr lang="ru-RU" sz="3600" b="0" u="sng" dirty="0">
              <a:solidFill>
                <a:schemeClr val="tx1"/>
              </a:solidFill>
              <a:latin typeface="Times New Roman" panose="02020603050405020304" pitchFamily="18" charset="0"/>
              <a:cs typeface="Times New Roman" panose="02020603050405020304" pitchFamily="18" charset="0"/>
            </a:endParaRPr>
          </a:p>
        </p:txBody>
      </p:sp>
      <p:sp>
        <p:nvSpPr>
          <p:cNvPr id="3" name="TextBox 2">
            <a:extLst>
              <a:ext uri="{FF2B5EF4-FFF2-40B4-BE49-F238E27FC236}">
                <a16:creationId xmlns:a16="http://schemas.microsoft.com/office/drawing/2014/main" id="{611EC5ED-F63E-4915-A13F-B320CB286219}"/>
              </a:ext>
            </a:extLst>
          </p:cNvPr>
          <p:cNvSpPr txBox="1"/>
          <p:nvPr/>
        </p:nvSpPr>
        <p:spPr>
          <a:xfrm>
            <a:off x="1640156" y="895602"/>
            <a:ext cx="8958469" cy="461665"/>
          </a:xfrm>
          <a:prstGeom prst="rect">
            <a:avLst/>
          </a:prstGeom>
          <a:noFill/>
        </p:spPr>
        <p:txBody>
          <a:bodyPr wrap="square" rtlCol="0">
            <a:spAutoFit/>
          </a:bodyPr>
          <a:lstStyle/>
          <a:p>
            <a:pPr algn="ctr"/>
            <a:r>
              <a:rPr lang="en-US" sz="2400" dirty="0">
                <a:latin typeface="Times New Roman" panose="02020603050405020304" pitchFamily="18" charset="0"/>
                <a:cs typeface="Times New Roman" panose="02020603050405020304" pitchFamily="18" charset="0"/>
              </a:rPr>
              <a:t>The main functions of university education:</a:t>
            </a:r>
            <a:endParaRPr lang="ru-RU" sz="2400" dirty="0">
              <a:latin typeface="Times New Roman" panose="02020603050405020304" pitchFamily="18" charset="0"/>
              <a:cs typeface="Times New Roman" panose="02020603050405020304" pitchFamily="18" charset="0"/>
            </a:endParaRPr>
          </a:p>
        </p:txBody>
      </p:sp>
      <p:sp>
        <p:nvSpPr>
          <p:cNvPr id="4" name="Блок-схема: перфолента 3">
            <a:extLst>
              <a:ext uri="{FF2B5EF4-FFF2-40B4-BE49-F238E27FC236}">
                <a16:creationId xmlns:a16="http://schemas.microsoft.com/office/drawing/2014/main" id="{C409C48E-8ACD-4508-9F77-EC1FB3C79E73}"/>
              </a:ext>
            </a:extLst>
          </p:cNvPr>
          <p:cNvSpPr/>
          <p:nvPr/>
        </p:nvSpPr>
        <p:spPr>
          <a:xfrm rot="16200000">
            <a:off x="-530087" y="3283226"/>
            <a:ext cx="3763617" cy="944217"/>
          </a:xfrm>
          <a:prstGeom prst="flowChartPunchedTape">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2000" dirty="0">
                <a:solidFill>
                  <a:schemeClr val="tx1"/>
                </a:solidFill>
                <a:latin typeface="Times New Roman" panose="02020603050405020304" pitchFamily="18" charset="0"/>
                <a:cs typeface="Times New Roman" panose="02020603050405020304" pitchFamily="18" charset="0"/>
              </a:rPr>
              <a:t>Functions of university education</a:t>
            </a:r>
            <a:endParaRPr lang="ru-RU" sz="2000" dirty="0">
              <a:solidFill>
                <a:schemeClr val="tx1"/>
              </a:solidFill>
              <a:latin typeface="Times New Roman" panose="02020603050405020304" pitchFamily="18" charset="0"/>
              <a:cs typeface="Times New Roman" panose="02020603050405020304" pitchFamily="18" charset="0"/>
            </a:endParaRPr>
          </a:p>
        </p:txBody>
      </p:sp>
      <p:sp>
        <p:nvSpPr>
          <p:cNvPr id="5" name="Блок-схема: перфолента 4">
            <a:extLst>
              <a:ext uri="{FF2B5EF4-FFF2-40B4-BE49-F238E27FC236}">
                <a16:creationId xmlns:a16="http://schemas.microsoft.com/office/drawing/2014/main" id="{9B290A8F-EB02-431A-8FCC-24D32E259C5F}"/>
              </a:ext>
            </a:extLst>
          </p:cNvPr>
          <p:cNvSpPr/>
          <p:nvPr/>
        </p:nvSpPr>
        <p:spPr>
          <a:xfrm>
            <a:off x="2541833" y="4943656"/>
            <a:ext cx="3763617" cy="944217"/>
          </a:xfrm>
          <a:prstGeom prst="flowChartPunchedTape">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2400" dirty="0">
                <a:solidFill>
                  <a:schemeClr val="tx1"/>
                </a:solidFill>
                <a:latin typeface="Times New Roman" panose="02020603050405020304" pitchFamily="18" charset="0"/>
                <a:cs typeface="Times New Roman" panose="02020603050405020304" pitchFamily="18" charset="0"/>
              </a:rPr>
              <a:t>Technological function</a:t>
            </a:r>
            <a:endParaRPr lang="ru-RU" sz="2400" dirty="0">
              <a:solidFill>
                <a:schemeClr val="tx1"/>
              </a:solidFill>
              <a:latin typeface="Times New Roman" panose="02020603050405020304" pitchFamily="18" charset="0"/>
              <a:cs typeface="Times New Roman" panose="02020603050405020304" pitchFamily="18" charset="0"/>
            </a:endParaRPr>
          </a:p>
        </p:txBody>
      </p:sp>
      <p:sp>
        <p:nvSpPr>
          <p:cNvPr id="6" name="Блок-схема: перфолента 5">
            <a:extLst>
              <a:ext uri="{FF2B5EF4-FFF2-40B4-BE49-F238E27FC236}">
                <a16:creationId xmlns:a16="http://schemas.microsoft.com/office/drawing/2014/main" id="{CA8E0F49-8FC0-4CCA-8E20-05E6C6D19F3F}"/>
              </a:ext>
            </a:extLst>
          </p:cNvPr>
          <p:cNvSpPr/>
          <p:nvPr/>
        </p:nvSpPr>
        <p:spPr>
          <a:xfrm>
            <a:off x="2541833" y="3802890"/>
            <a:ext cx="3763617" cy="944217"/>
          </a:xfrm>
          <a:prstGeom prst="flowChartPunchedTape">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2400" dirty="0">
                <a:solidFill>
                  <a:schemeClr val="tx1"/>
                </a:solidFill>
                <a:latin typeface="Times New Roman" panose="02020603050405020304" pitchFamily="18" charset="0"/>
                <a:cs typeface="Times New Roman" panose="02020603050405020304" pitchFamily="18" charset="0"/>
              </a:rPr>
              <a:t>Political function</a:t>
            </a:r>
            <a:endParaRPr lang="ru-RU" sz="2400" dirty="0">
              <a:solidFill>
                <a:schemeClr val="tx1"/>
              </a:solidFill>
              <a:latin typeface="Times New Roman" panose="02020603050405020304" pitchFamily="18" charset="0"/>
              <a:cs typeface="Times New Roman" panose="02020603050405020304" pitchFamily="18" charset="0"/>
            </a:endParaRPr>
          </a:p>
        </p:txBody>
      </p:sp>
      <p:sp>
        <p:nvSpPr>
          <p:cNvPr id="7" name="Блок-схема: перфолента 6">
            <a:extLst>
              <a:ext uri="{FF2B5EF4-FFF2-40B4-BE49-F238E27FC236}">
                <a16:creationId xmlns:a16="http://schemas.microsoft.com/office/drawing/2014/main" id="{5D30D0F8-6EA0-4D81-804A-927B952EE489}"/>
              </a:ext>
            </a:extLst>
          </p:cNvPr>
          <p:cNvSpPr/>
          <p:nvPr/>
        </p:nvSpPr>
        <p:spPr>
          <a:xfrm>
            <a:off x="2575163" y="2678893"/>
            <a:ext cx="3763617" cy="944217"/>
          </a:xfrm>
          <a:prstGeom prst="flowChartPunchedTape">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2400" dirty="0">
                <a:solidFill>
                  <a:schemeClr val="tx1"/>
                </a:solidFill>
                <a:latin typeface="Times New Roman" panose="02020603050405020304" pitchFamily="18" charset="0"/>
                <a:cs typeface="Times New Roman" panose="02020603050405020304" pitchFamily="18" charset="0"/>
              </a:rPr>
              <a:t>Economic function</a:t>
            </a:r>
            <a:endParaRPr lang="ru-RU" sz="2400" dirty="0">
              <a:solidFill>
                <a:schemeClr val="tx1"/>
              </a:solidFill>
              <a:latin typeface="Times New Roman" panose="02020603050405020304" pitchFamily="18" charset="0"/>
              <a:cs typeface="Times New Roman" panose="02020603050405020304" pitchFamily="18" charset="0"/>
            </a:endParaRPr>
          </a:p>
        </p:txBody>
      </p:sp>
      <p:sp>
        <p:nvSpPr>
          <p:cNvPr id="8" name="Блок-схема: перфолента 7">
            <a:extLst>
              <a:ext uri="{FF2B5EF4-FFF2-40B4-BE49-F238E27FC236}">
                <a16:creationId xmlns:a16="http://schemas.microsoft.com/office/drawing/2014/main" id="{3A1CDE3F-5563-4D9C-8039-434CB096B69B}"/>
              </a:ext>
            </a:extLst>
          </p:cNvPr>
          <p:cNvSpPr/>
          <p:nvPr/>
        </p:nvSpPr>
        <p:spPr>
          <a:xfrm>
            <a:off x="2575163" y="1538127"/>
            <a:ext cx="3763617" cy="944217"/>
          </a:xfrm>
          <a:prstGeom prst="flowChartPunchedTape">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2400" dirty="0">
                <a:solidFill>
                  <a:schemeClr val="tx1"/>
                </a:solidFill>
                <a:latin typeface="Times New Roman" panose="02020603050405020304" pitchFamily="18" charset="0"/>
                <a:cs typeface="Times New Roman" panose="02020603050405020304" pitchFamily="18" charset="0"/>
              </a:rPr>
              <a:t>Social function</a:t>
            </a:r>
            <a:endParaRPr lang="ru-RU" sz="2400" dirty="0">
              <a:solidFill>
                <a:schemeClr val="tx1"/>
              </a:solidFill>
              <a:latin typeface="Times New Roman" panose="02020603050405020304" pitchFamily="18" charset="0"/>
              <a:cs typeface="Times New Roman" panose="02020603050405020304" pitchFamily="18" charset="0"/>
            </a:endParaRPr>
          </a:p>
        </p:txBody>
      </p:sp>
      <p:sp>
        <p:nvSpPr>
          <p:cNvPr id="9" name="Блок-схема: перфолента 8">
            <a:extLst>
              <a:ext uri="{FF2B5EF4-FFF2-40B4-BE49-F238E27FC236}">
                <a16:creationId xmlns:a16="http://schemas.microsoft.com/office/drawing/2014/main" id="{C317D90C-365B-498C-827B-2E8B0C128A22}"/>
              </a:ext>
            </a:extLst>
          </p:cNvPr>
          <p:cNvSpPr/>
          <p:nvPr/>
        </p:nvSpPr>
        <p:spPr>
          <a:xfrm>
            <a:off x="7023452" y="5067807"/>
            <a:ext cx="4958172" cy="944217"/>
          </a:xfrm>
          <a:prstGeom prst="flowChartPunchedTape">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latin typeface="Times New Roman" panose="02020603050405020304" pitchFamily="18" charset="0"/>
                <a:cs typeface="Times New Roman" panose="02020603050405020304" pitchFamily="18" charset="0"/>
              </a:rPr>
              <a:t>Involvement of technological advances for formation of a multi-dimensional open mind</a:t>
            </a:r>
            <a:endParaRPr lang="ru-RU" dirty="0">
              <a:solidFill>
                <a:schemeClr val="tx1"/>
              </a:solidFill>
              <a:latin typeface="Times New Roman" panose="02020603050405020304" pitchFamily="18" charset="0"/>
              <a:cs typeface="Times New Roman" panose="02020603050405020304" pitchFamily="18" charset="0"/>
            </a:endParaRPr>
          </a:p>
        </p:txBody>
      </p:sp>
      <p:sp>
        <p:nvSpPr>
          <p:cNvPr id="10" name="Блок-схема: перфолента 9">
            <a:extLst>
              <a:ext uri="{FF2B5EF4-FFF2-40B4-BE49-F238E27FC236}">
                <a16:creationId xmlns:a16="http://schemas.microsoft.com/office/drawing/2014/main" id="{F64DD046-C93D-4F95-A36A-E24BE1C1C2CA}"/>
              </a:ext>
            </a:extLst>
          </p:cNvPr>
          <p:cNvSpPr/>
          <p:nvPr/>
        </p:nvSpPr>
        <p:spPr>
          <a:xfrm>
            <a:off x="7023453" y="3873350"/>
            <a:ext cx="4958172" cy="944217"/>
          </a:xfrm>
          <a:prstGeom prst="flowChartPunchedTape">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latin typeface="Times New Roman" panose="02020603050405020304" pitchFamily="18" charset="0"/>
                <a:cs typeface="Times New Roman" panose="02020603050405020304" pitchFamily="18" charset="0"/>
              </a:rPr>
              <a:t>Students learn to be citizens, get aware of their rights and responsibilities</a:t>
            </a:r>
            <a:endParaRPr lang="ru-RU" dirty="0">
              <a:solidFill>
                <a:schemeClr val="tx1"/>
              </a:solidFill>
              <a:latin typeface="Times New Roman" panose="02020603050405020304" pitchFamily="18" charset="0"/>
              <a:cs typeface="Times New Roman" panose="02020603050405020304" pitchFamily="18" charset="0"/>
            </a:endParaRPr>
          </a:p>
        </p:txBody>
      </p:sp>
      <p:sp>
        <p:nvSpPr>
          <p:cNvPr id="11" name="Блок-схема: перфолента 10">
            <a:extLst>
              <a:ext uri="{FF2B5EF4-FFF2-40B4-BE49-F238E27FC236}">
                <a16:creationId xmlns:a16="http://schemas.microsoft.com/office/drawing/2014/main" id="{3DAE33C1-8D1D-4D2A-BD6A-4D54FCF8D0D1}"/>
              </a:ext>
            </a:extLst>
          </p:cNvPr>
          <p:cNvSpPr/>
          <p:nvPr/>
        </p:nvSpPr>
        <p:spPr>
          <a:xfrm>
            <a:off x="6987027" y="2482344"/>
            <a:ext cx="4994597" cy="1140767"/>
          </a:xfrm>
          <a:prstGeom prst="flowChartPunchedTape">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latin typeface="Times New Roman" panose="02020603050405020304" pitchFamily="18" charset="0"/>
                <a:cs typeface="Times New Roman" panose="02020603050405020304" pitchFamily="18" charset="0"/>
              </a:rPr>
              <a:t>Involvement of universities into market relations, formation of the national, European and global markets of scientific and educational services</a:t>
            </a:r>
            <a:endParaRPr lang="ru-RU" dirty="0">
              <a:solidFill>
                <a:schemeClr val="tx1"/>
              </a:solidFill>
              <a:latin typeface="Times New Roman" panose="02020603050405020304" pitchFamily="18" charset="0"/>
              <a:cs typeface="Times New Roman" panose="02020603050405020304" pitchFamily="18" charset="0"/>
            </a:endParaRPr>
          </a:p>
        </p:txBody>
      </p:sp>
      <p:sp>
        <p:nvSpPr>
          <p:cNvPr id="12" name="Блок-схема: перфолента 11">
            <a:extLst>
              <a:ext uri="{FF2B5EF4-FFF2-40B4-BE49-F238E27FC236}">
                <a16:creationId xmlns:a16="http://schemas.microsoft.com/office/drawing/2014/main" id="{91F57E52-4D9A-466D-B3E0-999F1F5A1C64}"/>
              </a:ext>
            </a:extLst>
          </p:cNvPr>
          <p:cNvSpPr/>
          <p:nvPr/>
        </p:nvSpPr>
        <p:spPr>
          <a:xfrm>
            <a:off x="6987028" y="1357268"/>
            <a:ext cx="4994597" cy="1071386"/>
          </a:xfrm>
          <a:prstGeom prst="flowChartPunchedTape">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latin typeface="Times New Roman" panose="02020603050405020304" pitchFamily="18" charset="0"/>
                <a:cs typeface="Times New Roman" panose="02020603050405020304" pitchFamily="18" charset="0"/>
              </a:rPr>
              <a:t>Ensuring academic mobility of students and teachers; development of a democratic society</a:t>
            </a:r>
            <a:endParaRPr lang="ru-RU" dirty="0">
              <a:solidFill>
                <a:schemeClr val="tx1"/>
              </a:solidFill>
              <a:latin typeface="Times New Roman" panose="02020603050405020304" pitchFamily="18" charset="0"/>
              <a:cs typeface="Times New Roman" panose="02020603050405020304" pitchFamily="18" charset="0"/>
            </a:endParaRPr>
          </a:p>
        </p:txBody>
      </p:sp>
      <p:sp>
        <p:nvSpPr>
          <p:cNvPr id="13" name="TextBox 12">
            <a:extLst>
              <a:ext uri="{FF2B5EF4-FFF2-40B4-BE49-F238E27FC236}">
                <a16:creationId xmlns:a16="http://schemas.microsoft.com/office/drawing/2014/main" id="{39AAD618-5656-4186-8531-D06517203B06}"/>
              </a:ext>
            </a:extLst>
          </p:cNvPr>
          <p:cNvSpPr txBox="1"/>
          <p:nvPr/>
        </p:nvSpPr>
        <p:spPr>
          <a:xfrm>
            <a:off x="2008103" y="6208573"/>
            <a:ext cx="1606627" cy="400110"/>
          </a:xfrm>
          <a:prstGeom prst="rect">
            <a:avLst/>
          </a:prstGeom>
          <a:noFill/>
        </p:spPr>
        <p:txBody>
          <a:bodyPr wrap="square" rtlCol="0">
            <a:spAutoFit/>
          </a:bodyPr>
          <a:lstStyle/>
          <a:p>
            <a:pPr algn="ctr"/>
            <a:r>
              <a:rPr lang="en-US" sz="2000" dirty="0">
                <a:latin typeface="Times New Roman" panose="02020603050405020304" pitchFamily="18" charset="0"/>
                <a:cs typeface="Times New Roman" panose="02020603050405020304" pitchFamily="18" charset="0"/>
              </a:rPr>
              <a:t>Now</a:t>
            </a:r>
            <a:r>
              <a:rPr lang="uk-UA" sz="2000" dirty="0">
                <a:latin typeface="Times New Roman" panose="02020603050405020304" pitchFamily="18" charset="0"/>
                <a:cs typeface="Times New Roman" panose="02020603050405020304" pitchFamily="18" charset="0"/>
              </a:rPr>
              <a:t> !</a:t>
            </a:r>
            <a:endParaRPr lang="ru-RU" sz="2000" dirty="0">
              <a:latin typeface="Times New Roman" panose="02020603050405020304" pitchFamily="18" charset="0"/>
              <a:cs typeface="Times New Roman" panose="02020603050405020304" pitchFamily="18" charset="0"/>
            </a:endParaRPr>
          </a:p>
        </p:txBody>
      </p:sp>
      <p:cxnSp>
        <p:nvCxnSpPr>
          <p:cNvPr id="16" name="Прямая со стрелкой 15">
            <a:extLst>
              <a:ext uri="{FF2B5EF4-FFF2-40B4-BE49-F238E27FC236}">
                <a16:creationId xmlns:a16="http://schemas.microsoft.com/office/drawing/2014/main" id="{ABEA20C0-E7AF-4A72-B94F-0644B3D2BD75}"/>
              </a:ext>
            </a:extLst>
          </p:cNvPr>
          <p:cNvCxnSpPr>
            <a:cxnSpLocks/>
            <a:endCxn id="8" idx="1"/>
          </p:cNvCxnSpPr>
          <p:nvPr/>
        </p:nvCxnSpPr>
        <p:spPr>
          <a:xfrm>
            <a:off x="1640156" y="2010235"/>
            <a:ext cx="935007" cy="1"/>
          </a:xfrm>
          <a:prstGeom prst="straightConnector1">
            <a:avLst/>
          </a:prstGeom>
          <a:ln w="38100">
            <a:solidFill>
              <a:schemeClr val="bg2">
                <a:lumMod val="25000"/>
              </a:schemeClr>
            </a:solidFill>
            <a:tailEnd type="triangle"/>
          </a:ln>
          <a:effectLst>
            <a:glow rad="139700">
              <a:schemeClr val="accent1">
                <a:satMod val="175000"/>
                <a:alpha val="40000"/>
              </a:schemeClr>
            </a:glow>
          </a:effectLst>
        </p:spPr>
        <p:style>
          <a:lnRef idx="1">
            <a:schemeClr val="accent1"/>
          </a:lnRef>
          <a:fillRef idx="0">
            <a:schemeClr val="accent1"/>
          </a:fillRef>
          <a:effectRef idx="0">
            <a:schemeClr val="accent1"/>
          </a:effectRef>
          <a:fontRef idx="minor">
            <a:schemeClr val="tx1"/>
          </a:fontRef>
        </p:style>
      </p:cxnSp>
      <p:cxnSp>
        <p:nvCxnSpPr>
          <p:cNvPr id="18" name="Прямая со стрелкой 17">
            <a:extLst>
              <a:ext uri="{FF2B5EF4-FFF2-40B4-BE49-F238E27FC236}">
                <a16:creationId xmlns:a16="http://schemas.microsoft.com/office/drawing/2014/main" id="{7A3B0E99-D326-4EF8-B632-1B52E27C01ED}"/>
              </a:ext>
            </a:extLst>
          </p:cNvPr>
          <p:cNvCxnSpPr>
            <a:cxnSpLocks/>
            <a:stCxn id="5" idx="3"/>
            <a:endCxn id="9" idx="1"/>
          </p:cNvCxnSpPr>
          <p:nvPr/>
        </p:nvCxnSpPr>
        <p:spPr>
          <a:xfrm>
            <a:off x="6305450" y="5415765"/>
            <a:ext cx="718002" cy="124151"/>
          </a:xfrm>
          <a:prstGeom prst="straightConnector1">
            <a:avLst/>
          </a:prstGeom>
          <a:ln w="38100">
            <a:solidFill>
              <a:schemeClr val="bg2">
                <a:lumMod val="25000"/>
              </a:schemeClr>
            </a:solidFill>
            <a:tailEnd type="triangle"/>
          </a:ln>
          <a:effectLst>
            <a:glow rad="139700">
              <a:schemeClr val="accent1">
                <a:satMod val="175000"/>
                <a:alpha val="40000"/>
              </a:schemeClr>
            </a:glow>
          </a:effectLst>
        </p:spPr>
        <p:style>
          <a:lnRef idx="1">
            <a:schemeClr val="accent1"/>
          </a:lnRef>
          <a:fillRef idx="0">
            <a:schemeClr val="accent1"/>
          </a:fillRef>
          <a:effectRef idx="0">
            <a:schemeClr val="accent1"/>
          </a:effectRef>
          <a:fontRef idx="minor">
            <a:schemeClr val="tx1"/>
          </a:fontRef>
        </p:style>
      </p:cxnSp>
      <p:cxnSp>
        <p:nvCxnSpPr>
          <p:cNvPr id="19" name="Прямая со стрелкой 18">
            <a:extLst>
              <a:ext uri="{FF2B5EF4-FFF2-40B4-BE49-F238E27FC236}">
                <a16:creationId xmlns:a16="http://schemas.microsoft.com/office/drawing/2014/main" id="{18E60C9A-FD20-4D97-97B5-781C901E92FE}"/>
              </a:ext>
            </a:extLst>
          </p:cNvPr>
          <p:cNvCxnSpPr>
            <a:cxnSpLocks/>
            <a:stCxn id="6" idx="3"/>
            <a:endCxn id="10" idx="1"/>
          </p:cNvCxnSpPr>
          <p:nvPr/>
        </p:nvCxnSpPr>
        <p:spPr>
          <a:xfrm>
            <a:off x="6305450" y="4274999"/>
            <a:ext cx="718003" cy="70460"/>
          </a:xfrm>
          <a:prstGeom prst="straightConnector1">
            <a:avLst/>
          </a:prstGeom>
          <a:ln w="38100">
            <a:solidFill>
              <a:schemeClr val="bg2">
                <a:lumMod val="25000"/>
              </a:schemeClr>
            </a:solidFill>
            <a:tailEnd type="triangle"/>
          </a:ln>
          <a:effectLst>
            <a:glow rad="139700">
              <a:schemeClr val="accent1">
                <a:satMod val="175000"/>
                <a:alpha val="40000"/>
              </a:schemeClr>
            </a:glow>
          </a:effectLst>
        </p:spPr>
        <p:style>
          <a:lnRef idx="1">
            <a:schemeClr val="accent1"/>
          </a:lnRef>
          <a:fillRef idx="0">
            <a:schemeClr val="accent1"/>
          </a:fillRef>
          <a:effectRef idx="0">
            <a:schemeClr val="accent1"/>
          </a:effectRef>
          <a:fontRef idx="minor">
            <a:schemeClr val="tx1"/>
          </a:fontRef>
        </p:style>
      </p:cxnSp>
      <p:cxnSp>
        <p:nvCxnSpPr>
          <p:cNvPr id="20" name="Прямая со стрелкой 19">
            <a:extLst>
              <a:ext uri="{FF2B5EF4-FFF2-40B4-BE49-F238E27FC236}">
                <a16:creationId xmlns:a16="http://schemas.microsoft.com/office/drawing/2014/main" id="{0EC3779C-F0B8-4E90-91CF-743ACAADB842}"/>
              </a:ext>
            </a:extLst>
          </p:cNvPr>
          <p:cNvCxnSpPr>
            <a:cxnSpLocks/>
            <a:stCxn id="7" idx="3"/>
            <a:endCxn id="11" idx="1"/>
          </p:cNvCxnSpPr>
          <p:nvPr/>
        </p:nvCxnSpPr>
        <p:spPr>
          <a:xfrm flipV="1">
            <a:off x="6338780" y="3052728"/>
            <a:ext cx="648247" cy="98274"/>
          </a:xfrm>
          <a:prstGeom prst="straightConnector1">
            <a:avLst/>
          </a:prstGeom>
          <a:ln w="38100">
            <a:solidFill>
              <a:schemeClr val="bg2">
                <a:lumMod val="25000"/>
              </a:schemeClr>
            </a:solidFill>
            <a:tailEnd type="triangle"/>
          </a:ln>
          <a:effectLst>
            <a:glow rad="139700">
              <a:schemeClr val="accent1">
                <a:satMod val="175000"/>
                <a:alpha val="40000"/>
              </a:schemeClr>
            </a:glow>
          </a:effectLst>
        </p:spPr>
        <p:style>
          <a:lnRef idx="1">
            <a:schemeClr val="accent1"/>
          </a:lnRef>
          <a:fillRef idx="0">
            <a:schemeClr val="accent1"/>
          </a:fillRef>
          <a:effectRef idx="0">
            <a:schemeClr val="accent1"/>
          </a:effectRef>
          <a:fontRef idx="minor">
            <a:schemeClr val="tx1"/>
          </a:fontRef>
        </p:style>
      </p:cxnSp>
      <p:cxnSp>
        <p:nvCxnSpPr>
          <p:cNvPr id="21" name="Прямая со стрелкой 20">
            <a:extLst>
              <a:ext uri="{FF2B5EF4-FFF2-40B4-BE49-F238E27FC236}">
                <a16:creationId xmlns:a16="http://schemas.microsoft.com/office/drawing/2014/main" id="{82EEFAEE-0360-468F-9AC5-1228610EDA38}"/>
              </a:ext>
            </a:extLst>
          </p:cNvPr>
          <p:cNvCxnSpPr>
            <a:cxnSpLocks/>
            <a:stCxn id="8" idx="3"/>
            <a:endCxn id="12" idx="1"/>
          </p:cNvCxnSpPr>
          <p:nvPr/>
        </p:nvCxnSpPr>
        <p:spPr>
          <a:xfrm flipV="1">
            <a:off x="6338780" y="1892961"/>
            <a:ext cx="648248" cy="117275"/>
          </a:xfrm>
          <a:prstGeom prst="straightConnector1">
            <a:avLst/>
          </a:prstGeom>
          <a:ln w="38100">
            <a:solidFill>
              <a:schemeClr val="bg2">
                <a:lumMod val="25000"/>
              </a:schemeClr>
            </a:solidFill>
            <a:tailEnd type="triangle"/>
          </a:ln>
          <a:effectLst>
            <a:glow rad="139700">
              <a:schemeClr val="accent1">
                <a:satMod val="175000"/>
                <a:alpha val="40000"/>
              </a:schemeClr>
            </a:glow>
          </a:effectLst>
        </p:spPr>
        <p:style>
          <a:lnRef idx="1">
            <a:schemeClr val="accent1"/>
          </a:lnRef>
          <a:fillRef idx="0">
            <a:schemeClr val="accent1"/>
          </a:fillRef>
          <a:effectRef idx="0">
            <a:schemeClr val="accent1"/>
          </a:effectRef>
          <a:fontRef idx="minor">
            <a:schemeClr val="tx1"/>
          </a:fontRef>
        </p:style>
      </p:cxnSp>
      <p:cxnSp>
        <p:nvCxnSpPr>
          <p:cNvPr id="22" name="Прямая со стрелкой 21">
            <a:extLst>
              <a:ext uri="{FF2B5EF4-FFF2-40B4-BE49-F238E27FC236}">
                <a16:creationId xmlns:a16="http://schemas.microsoft.com/office/drawing/2014/main" id="{D89547C1-4DC8-4186-B527-064701B97DCE}"/>
              </a:ext>
            </a:extLst>
          </p:cNvPr>
          <p:cNvCxnSpPr>
            <a:cxnSpLocks/>
          </p:cNvCxnSpPr>
          <p:nvPr/>
        </p:nvCxnSpPr>
        <p:spPr>
          <a:xfrm>
            <a:off x="1644397" y="3167378"/>
            <a:ext cx="935007" cy="1"/>
          </a:xfrm>
          <a:prstGeom prst="straightConnector1">
            <a:avLst/>
          </a:prstGeom>
          <a:ln w="38100">
            <a:solidFill>
              <a:schemeClr val="bg2">
                <a:lumMod val="25000"/>
              </a:schemeClr>
            </a:solidFill>
            <a:tailEnd type="triangle"/>
          </a:ln>
          <a:effectLst>
            <a:glow rad="139700">
              <a:schemeClr val="accent1">
                <a:satMod val="175000"/>
                <a:alpha val="40000"/>
              </a:schemeClr>
            </a:glow>
          </a:effectLst>
        </p:spPr>
        <p:style>
          <a:lnRef idx="1">
            <a:schemeClr val="accent1"/>
          </a:lnRef>
          <a:fillRef idx="0">
            <a:schemeClr val="accent1"/>
          </a:fillRef>
          <a:effectRef idx="0">
            <a:schemeClr val="accent1"/>
          </a:effectRef>
          <a:fontRef idx="minor">
            <a:schemeClr val="tx1"/>
          </a:fontRef>
        </p:style>
      </p:cxnSp>
      <p:cxnSp>
        <p:nvCxnSpPr>
          <p:cNvPr id="23" name="Прямая со стрелкой 22">
            <a:extLst>
              <a:ext uri="{FF2B5EF4-FFF2-40B4-BE49-F238E27FC236}">
                <a16:creationId xmlns:a16="http://schemas.microsoft.com/office/drawing/2014/main" id="{BBCDE184-640E-4407-AFFB-6090F16A06C4}"/>
              </a:ext>
            </a:extLst>
          </p:cNvPr>
          <p:cNvCxnSpPr>
            <a:cxnSpLocks/>
          </p:cNvCxnSpPr>
          <p:nvPr/>
        </p:nvCxnSpPr>
        <p:spPr>
          <a:xfrm>
            <a:off x="1823831" y="4343019"/>
            <a:ext cx="718002" cy="0"/>
          </a:xfrm>
          <a:prstGeom prst="straightConnector1">
            <a:avLst/>
          </a:prstGeom>
          <a:ln w="38100">
            <a:solidFill>
              <a:schemeClr val="bg2">
                <a:lumMod val="25000"/>
              </a:schemeClr>
            </a:solidFill>
            <a:tailEnd type="triangle"/>
          </a:ln>
          <a:effectLst>
            <a:glow rad="139700">
              <a:schemeClr val="accent1">
                <a:satMod val="175000"/>
                <a:alpha val="40000"/>
              </a:schemeClr>
            </a:glow>
          </a:effectLst>
        </p:spPr>
        <p:style>
          <a:lnRef idx="1">
            <a:schemeClr val="accent1"/>
          </a:lnRef>
          <a:fillRef idx="0">
            <a:schemeClr val="accent1"/>
          </a:fillRef>
          <a:effectRef idx="0">
            <a:schemeClr val="accent1"/>
          </a:effectRef>
          <a:fontRef idx="minor">
            <a:schemeClr val="tx1"/>
          </a:fontRef>
        </p:style>
      </p:cxnSp>
      <p:cxnSp>
        <p:nvCxnSpPr>
          <p:cNvPr id="24" name="Прямая со стрелкой 23">
            <a:extLst>
              <a:ext uri="{FF2B5EF4-FFF2-40B4-BE49-F238E27FC236}">
                <a16:creationId xmlns:a16="http://schemas.microsoft.com/office/drawing/2014/main" id="{7981540C-8D03-40C6-BD61-AEFF90CDD306}"/>
              </a:ext>
            </a:extLst>
          </p:cNvPr>
          <p:cNvCxnSpPr>
            <a:cxnSpLocks/>
          </p:cNvCxnSpPr>
          <p:nvPr/>
        </p:nvCxnSpPr>
        <p:spPr>
          <a:xfrm>
            <a:off x="1792556" y="5347762"/>
            <a:ext cx="786848" cy="101057"/>
          </a:xfrm>
          <a:prstGeom prst="straightConnector1">
            <a:avLst/>
          </a:prstGeom>
          <a:ln w="38100">
            <a:solidFill>
              <a:schemeClr val="bg2">
                <a:lumMod val="25000"/>
              </a:schemeClr>
            </a:solidFill>
            <a:tailEnd type="triangle"/>
          </a:ln>
          <a:effectLst>
            <a:glow rad="139700">
              <a:schemeClr val="accent1">
                <a:satMod val="175000"/>
                <a:alpha val="40000"/>
              </a:schemeClr>
            </a:glow>
          </a:effectLst>
        </p:spPr>
        <p:style>
          <a:lnRef idx="1">
            <a:schemeClr val="accent1"/>
          </a:lnRef>
          <a:fillRef idx="0">
            <a:schemeClr val="accent1"/>
          </a:fillRef>
          <a:effectRef idx="0">
            <a:schemeClr val="accent1"/>
          </a:effectRef>
          <a:fontRef idx="minor">
            <a:schemeClr val="tx1"/>
          </a:fontRef>
        </p:style>
      </p:cxnSp>
      <p:cxnSp>
        <p:nvCxnSpPr>
          <p:cNvPr id="25" name="Прямая со стрелкой 24">
            <a:extLst>
              <a:ext uri="{FF2B5EF4-FFF2-40B4-BE49-F238E27FC236}">
                <a16:creationId xmlns:a16="http://schemas.microsoft.com/office/drawing/2014/main" id="{383F39FA-339E-4DEE-9437-5FCF574EA181}"/>
              </a:ext>
            </a:extLst>
          </p:cNvPr>
          <p:cNvCxnSpPr>
            <a:cxnSpLocks/>
          </p:cNvCxnSpPr>
          <p:nvPr/>
        </p:nvCxnSpPr>
        <p:spPr>
          <a:xfrm>
            <a:off x="3521964" y="6421111"/>
            <a:ext cx="935007" cy="1"/>
          </a:xfrm>
          <a:prstGeom prst="straightConnector1">
            <a:avLst/>
          </a:prstGeom>
          <a:ln w="38100">
            <a:solidFill>
              <a:schemeClr val="bg2">
                <a:lumMod val="25000"/>
              </a:schemeClr>
            </a:solidFill>
            <a:tailEnd type="triangle"/>
          </a:ln>
          <a:effectLst>
            <a:glow rad="139700">
              <a:schemeClr val="accent1">
                <a:satMod val="175000"/>
                <a:alpha val="40000"/>
              </a:schemeClr>
            </a:glow>
          </a:effectLst>
        </p:spPr>
        <p:style>
          <a:lnRef idx="1">
            <a:schemeClr val="accent1"/>
          </a:lnRef>
          <a:fillRef idx="0">
            <a:schemeClr val="accent1"/>
          </a:fillRef>
          <a:effectRef idx="0">
            <a:schemeClr val="accent1"/>
          </a:effectRef>
          <a:fontRef idx="minor">
            <a:schemeClr val="tx1"/>
          </a:fontRef>
        </p:style>
      </p:cxnSp>
      <p:sp>
        <p:nvSpPr>
          <p:cNvPr id="14" name="TextBox 13">
            <a:extLst>
              <a:ext uri="{FF2B5EF4-FFF2-40B4-BE49-F238E27FC236}">
                <a16:creationId xmlns:a16="http://schemas.microsoft.com/office/drawing/2014/main" id="{01561903-DC0B-487C-A452-565B358EE0B7}"/>
              </a:ext>
            </a:extLst>
          </p:cNvPr>
          <p:cNvSpPr txBox="1"/>
          <p:nvPr/>
        </p:nvSpPr>
        <p:spPr>
          <a:xfrm>
            <a:off x="4702136" y="6026486"/>
            <a:ext cx="3273287" cy="707886"/>
          </a:xfrm>
          <a:prstGeom prst="rect">
            <a:avLst/>
          </a:prstGeom>
          <a:noFill/>
        </p:spPr>
        <p:txBody>
          <a:bodyPr wrap="square" rtlCol="0">
            <a:spAutoFit/>
          </a:bodyPr>
          <a:lstStyle/>
          <a:p>
            <a:r>
              <a:rPr lang="en-US" sz="2000" dirty="0">
                <a:latin typeface="Times New Roman" panose="02020603050405020304" pitchFamily="18" charset="0"/>
                <a:cs typeface="Times New Roman" panose="02020603050405020304" pitchFamily="18" charset="0"/>
              </a:rPr>
              <a:t>Strengthening the social function of universities</a:t>
            </a:r>
            <a:endParaRPr lang="ru-RU" sz="2000" dirty="0">
              <a:latin typeface="Times New Roman" panose="02020603050405020304" pitchFamily="18" charset="0"/>
              <a:cs typeface="Times New Roman" panose="02020603050405020304" pitchFamily="18" charset="0"/>
            </a:endParaRPr>
          </a:p>
        </p:txBody>
      </p:sp>
      <p:pic>
        <p:nvPicPr>
          <p:cNvPr id="26" name="Picture 2">
            <a:extLst>
              <a:ext uri="{FF2B5EF4-FFF2-40B4-BE49-F238E27FC236}">
                <a16:creationId xmlns:a16="http://schemas.microsoft.com/office/drawing/2014/main" id="{A26BB6BF-E910-49D3-B677-A3B11AFC2C9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b="50000"/>
          <a:stretch>
            <a:fillRect/>
          </a:stretch>
        </p:blipFill>
        <p:spPr bwMode="auto">
          <a:xfrm>
            <a:off x="10533062" y="0"/>
            <a:ext cx="1658938" cy="1057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756290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Овал 6">
            <a:extLst>
              <a:ext uri="{FF2B5EF4-FFF2-40B4-BE49-F238E27FC236}">
                <a16:creationId xmlns:a16="http://schemas.microsoft.com/office/drawing/2014/main" id="{A1853D69-4104-45DF-A1C9-96CC12F26581}"/>
              </a:ext>
            </a:extLst>
          </p:cNvPr>
          <p:cNvSpPr/>
          <p:nvPr/>
        </p:nvSpPr>
        <p:spPr>
          <a:xfrm>
            <a:off x="2114121" y="5271347"/>
            <a:ext cx="1606627" cy="824653"/>
          </a:xfrm>
          <a:prstGeom prst="ellipse">
            <a:avLst/>
          </a:prstGeom>
          <a:solidFill>
            <a:schemeClr val="accent3">
              <a:lumMod val="40000"/>
              <a:lumOff val="60000"/>
            </a:schemeClr>
          </a:solidFill>
          <a:ln>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4" name="Прямоугольник 3">
            <a:extLst>
              <a:ext uri="{FF2B5EF4-FFF2-40B4-BE49-F238E27FC236}">
                <a16:creationId xmlns:a16="http://schemas.microsoft.com/office/drawing/2014/main" id="{9C6FECC8-9EFC-43CA-A0FE-AA8C110DDC39}"/>
              </a:ext>
            </a:extLst>
          </p:cNvPr>
          <p:cNvSpPr/>
          <p:nvPr/>
        </p:nvSpPr>
        <p:spPr>
          <a:xfrm>
            <a:off x="2451652" y="0"/>
            <a:ext cx="8534400" cy="646331"/>
          </a:xfrm>
          <a:prstGeom prst="rect">
            <a:avLst/>
          </a:prstGeom>
        </p:spPr>
        <p:txBody>
          <a:bodyPr wrap="square">
            <a:spAutoFit/>
          </a:bodyPr>
          <a:lstStyle/>
          <a:p>
            <a:r>
              <a:rPr lang="en-AU" sz="3600" u="sng" dirty="0">
                <a:solidFill>
                  <a:prstClr val="black"/>
                </a:solidFill>
                <a:latin typeface="Times New Roman" panose="02020603050405020304" pitchFamily="18" charset="0"/>
                <a:ea typeface="+mj-ea"/>
                <a:cs typeface="Times New Roman" panose="02020603050405020304" pitchFamily="18" charset="0"/>
              </a:rPr>
              <a:t>The European Union educational policy</a:t>
            </a:r>
            <a:endParaRPr lang="ru-RU" dirty="0"/>
          </a:p>
        </p:txBody>
      </p:sp>
      <p:sp>
        <p:nvSpPr>
          <p:cNvPr id="5" name="TextBox 4">
            <a:extLst>
              <a:ext uri="{FF2B5EF4-FFF2-40B4-BE49-F238E27FC236}">
                <a16:creationId xmlns:a16="http://schemas.microsoft.com/office/drawing/2014/main" id="{FFFE645C-355C-4941-BEF2-4CAD78C30CA6}"/>
              </a:ext>
            </a:extLst>
          </p:cNvPr>
          <p:cNvSpPr txBox="1"/>
          <p:nvPr/>
        </p:nvSpPr>
        <p:spPr>
          <a:xfrm>
            <a:off x="2332382" y="1139647"/>
            <a:ext cx="8772939" cy="3816429"/>
          </a:xfrm>
          <a:prstGeom prst="rect">
            <a:avLst/>
          </a:prstGeom>
          <a:noFill/>
        </p:spPr>
        <p:txBody>
          <a:bodyPr wrap="square" rtlCol="0">
            <a:spAutoFit/>
          </a:bodyPr>
          <a:lstStyle/>
          <a:p>
            <a:pPr algn="ctr"/>
            <a:r>
              <a:rPr lang="en-US" sz="2200" b="1" u="sng" dirty="0">
                <a:latin typeface="Times New Roman" panose="02020603050405020304" pitchFamily="18" charset="0"/>
                <a:cs typeface="Times New Roman" panose="02020603050405020304" pitchFamily="18" charset="0"/>
              </a:rPr>
              <a:t>Priority areas for research in higher education</a:t>
            </a:r>
            <a:r>
              <a:rPr lang="uk-UA" sz="2200" b="1" u="sng" dirty="0">
                <a:latin typeface="Times New Roman" panose="02020603050405020304" pitchFamily="18" charset="0"/>
                <a:cs typeface="Times New Roman" panose="02020603050405020304" pitchFamily="18" charset="0"/>
              </a:rPr>
              <a:t> :</a:t>
            </a:r>
          </a:p>
          <a:p>
            <a:pPr marL="342900" indent="-342900">
              <a:buFont typeface="Wingdings" panose="05000000000000000000" pitchFamily="2" charset="2"/>
              <a:buChar char="Ø"/>
            </a:pPr>
            <a:r>
              <a:rPr lang="en-US" sz="2200" dirty="0">
                <a:latin typeface="Times New Roman" panose="02020603050405020304" pitchFamily="18" charset="0"/>
                <a:cs typeface="Times New Roman" panose="02020603050405020304" pitchFamily="18" charset="0"/>
              </a:rPr>
              <a:t>development of theoretical foundations for the formation of a single space of vocational education and training in Europe;</a:t>
            </a:r>
            <a:endParaRPr lang="uk-UA" sz="2200" dirty="0">
              <a:latin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Ø"/>
            </a:pPr>
            <a:r>
              <a:rPr lang="en-US" sz="2200" dirty="0">
                <a:latin typeface="Times New Roman" panose="02020603050405020304" pitchFamily="18" charset="0"/>
                <a:cs typeface="Times New Roman" panose="02020603050405020304" pitchFamily="18" charset="0"/>
              </a:rPr>
              <a:t>building a system of analysis of enterprises’ contributions to the vocational education system, taking into account organizational, managerial and technological components;</a:t>
            </a:r>
            <a:endParaRPr lang="uk-UA" sz="2200" dirty="0">
              <a:latin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Ø"/>
            </a:pPr>
            <a:r>
              <a:rPr lang="en-US" sz="2200" dirty="0">
                <a:latin typeface="Times New Roman" panose="02020603050405020304" pitchFamily="18" charset="0"/>
                <a:cs typeface="Times New Roman" panose="02020603050405020304" pitchFamily="18" charset="0"/>
              </a:rPr>
              <a:t>studying the nature of “occupational profiles” that could guide politicians in private and public sectors;</a:t>
            </a:r>
            <a:endParaRPr lang="uk-UA" sz="2200" dirty="0">
              <a:latin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Ø"/>
            </a:pPr>
            <a:r>
              <a:rPr lang="en-US" sz="2200" dirty="0">
                <a:latin typeface="Times New Roman" panose="02020603050405020304" pitchFamily="18" charset="0"/>
                <a:cs typeface="Times New Roman" panose="02020603050405020304" pitchFamily="18" charset="0"/>
              </a:rPr>
              <a:t>creation of models of interaction between professional and general education and the development of human resources;</a:t>
            </a:r>
            <a:endParaRPr lang="uk-UA" sz="2200" dirty="0">
              <a:latin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Ø"/>
            </a:pPr>
            <a:r>
              <a:rPr lang="en-US" sz="2200" dirty="0">
                <a:latin typeface="Times New Roman" panose="02020603050405020304" pitchFamily="18" charset="0"/>
                <a:cs typeface="Times New Roman" panose="02020603050405020304" pitchFamily="18" charset="0"/>
              </a:rPr>
              <a:t>study of the nature, technologies and forms of non-formal training</a:t>
            </a:r>
            <a:r>
              <a:rPr lang="uk-UA" sz="2200" dirty="0">
                <a:latin typeface="Times New Roman" panose="02020603050405020304" pitchFamily="18" charset="0"/>
                <a:cs typeface="Times New Roman" panose="02020603050405020304" pitchFamily="18" charset="0"/>
              </a:rPr>
              <a:t>.</a:t>
            </a:r>
            <a:endParaRPr lang="ru-RU" sz="2200" dirty="0">
              <a:latin typeface="Times New Roman" panose="02020603050405020304" pitchFamily="18" charset="0"/>
              <a:cs typeface="Times New Roman" panose="02020603050405020304" pitchFamily="18" charset="0"/>
            </a:endParaRPr>
          </a:p>
        </p:txBody>
      </p:sp>
      <p:sp>
        <p:nvSpPr>
          <p:cNvPr id="6" name="TextBox 5">
            <a:extLst>
              <a:ext uri="{FF2B5EF4-FFF2-40B4-BE49-F238E27FC236}">
                <a16:creationId xmlns:a16="http://schemas.microsoft.com/office/drawing/2014/main" id="{581117DD-ACF3-4897-9B36-59A386EAD097}"/>
              </a:ext>
            </a:extLst>
          </p:cNvPr>
          <p:cNvSpPr txBox="1"/>
          <p:nvPr/>
        </p:nvSpPr>
        <p:spPr>
          <a:xfrm>
            <a:off x="2206886" y="5483618"/>
            <a:ext cx="1606627" cy="400110"/>
          </a:xfrm>
          <a:prstGeom prst="rect">
            <a:avLst/>
          </a:prstGeom>
          <a:noFill/>
        </p:spPr>
        <p:txBody>
          <a:bodyPr wrap="square" rtlCol="0">
            <a:spAutoFit/>
          </a:bodyPr>
          <a:lstStyle/>
          <a:p>
            <a:pPr algn="ctr"/>
            <a:r>
              <a:rPr lang="en-US" sz="2000" dirty="0">
                <a:latin typeface="Times New Roman" panose="02020603050405020304" pitchFamily="18" charset="0"/>
                <a:cs typeface="Times New Roman" panose="02020603050405020304" pitchFamily="18" charset="0"/>
              </a:rPr>
              <a:t>Now</a:t>
            </a:r>
            <a:r>
              <a:rPr lang="uk-UA" sz="2000" dirty="0">
                <a:latin typeface="Times New Roman" panose="02020603050405020304" pitchFamily="18" charset="0"/>
                <a:cs typeface="Times New Roman" panose="02020603050405020304" pitchFamily="18" charset="0"/>
              </a:rPr>
              <a:t>!</a:t>
            </a:r>
            <a:endParaRPr lang="ru-RU" sz="2000" dirty="0">
              <a:latin typeface="Times New Roman" panose="02020603050405020304" pitchFamily="18" charset="0"/>
              <a:cs typeface="Times New Roman" panose="02020603050405020304" pitchFamily="18" charset="0"/>
            </a:endParaRPr>
          </a:p>
        </p:txBody>
      </p:sp>
      <p:cxnSp>
        <p:nvCxnSpPr>
          <p:cNvPr id="8" name="Прямая со стрелкой 7">
            <a:extLst>
              <a:ext uri="{FF2B5EF4-FFF2-40B4-BE49-F238E27FC236}">
                <a16:creationId xmlns:a16="http://schemas.microsoft.com/office/drawing/2014/main" id="{74253527-CA02-44E6-A283-DCB51F3262EB}"/>
              </a:ext>
            </a:extLst>
          </p:cNvPr>
          <p:cNvCxnSpPr>
            <a:cxnSpLocks/>
          </p:cNvCxnSpPr>
          <p:nvPr/>
        </p:nvCxnSpPr>
        <p:spPr>
          <a:xfrm>
            <a:off x="3720748" y="5683673"/>
            <a:ext cx="935007" cy="1"/>
          </a:xfrm>
          <a:prstGeom prst="straightConnector1">
            <a:avLst/>
          </a:prstGeom>
          <a:ln w="38100">
            <a:solidFill>
              <a:schemeClr val="bg2">
                <a:lumMod val="25000"/>
              </a:schemeClr>
            </a:solidFill>
            <a:tailEnd type="triangle"/>
          </a:ln>
          <a:effectLst>
            <a:glow rad="139700">
              <a:schemeClr val="accent1">
                <a:satMod val="175000"/>
                <a:alpha val="40000"/>
              </a:schemeClr>
            </a:glow>
          </a:effectLst>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332E2C6B-2ED1-476B-9DFA-E8477FC6CC9E}"/>
              </a:ext>
            </a:extLst>
          </p:cNvPr>
          <p:cNvSpPr txBox="1"/>
          <p:nvPr/>
        </p:nvSpPr>
        <p:spPr>
          <a:xfrm>
            <a:off x="4797287" y="5168348"/>
            <a:ext cx="5738191" cy="1107996"/>
          </a:xfrm>
          <a:prstGeom prst="rect">
            <a:avLst/>
          </a:prstGeom>
          <a:noFill/>
        </p:spPr>
        <p:txBody>
          <a:bodyPr wrap="square" rtlCol="0">
            <a:spAutoFit/>
          </a:bodyPr>
          <a:lstStyle/>
          <a:p>
            <a:r>
              <a:rPr lang="en-US" sz="2200" dirty="0">
                <a:latin typeface="Times New Roman" panose="02020603050405020304" pitchFamily="18" charset="0"/>
                <a:cs typeface="Times New Roman" panose="02020603050405020304" pitchFamily="18" charset="0"/>
              </a:rPr>
              <a:t>The research of organization of</a:t>
            </a:r>
          </a:p>
          <a:p>
            <a:r>
              <a:rPr lang="en-US" sz="2200" dirty="0">
                <a:latin typeface="Times New Roman" panose="02020603050405020304" pitchFamily="18" charset="0"/>
                <a:cs typeface="Times New Roman" panose="02020603050405020304" pitchFamily="18" charset="0"/>
              </a:rPr>
              <a:t>distance learning in the period of </a:t>
            </a:r>
            <a:r>
              <a:rPr lang="en-US" sz="2200" dirty="0" err="1">
                <a:latin typeface="Times New Roman" panose="02020603050405020304" pitchFamily="18" charset="0"/>
                <a:cs typeface="Times New Roman" panose="02020603050405020304" pitchFamily="18" charset="0"/>
              </a:rPr>
              <a:t>technogenic</a:t>
            </a:r>
            <a:endParaRPr lang="en-US" sz="2200" dirty="0">
              <a:latin typeface="Times New Roman" panose="02020603050405020304" pitchFamily="18" charset="0"/>
              <a:cs typeface="Times New Roman" panose="02020603050405020304" pitchFamily="18" charset="0"/>
            </a:endParaRPr>
          </a:p>
          <a:p>
            <a:r>
              <a:rPr lang="en-US" sz="2200" dirty="0">
                <a:latin typeface="Times New Roman" panose="02020603050405020304" pitchFamily="18" charset="0"/>
                <a:cs typeface="Times New Roman" panose="02020603050405020304" pitchFamily="18" charset="0"/>
              </a:rPr>
              <a:t>disasters are relevant.</a:t>
            </a:r>
            <a:endParaRPr lang="ru-RU" sz="2200" dirty="0">
              <a:latin typeface="Times New Roman" panose="02020603050405020304" pitchFamily="18" charset="0"/>
              <a:cs typeface="Times New Roman" panose="02020603050405020304" pitchFamily="18" charset="0"/>
            </a:endParaRPr>
          </a:p>
        </p:txBody>
      </p:sp>
      <p:pic>
        <p:nvPicPr>
          <p:cNvPr id="10" name="Picture 2">
            <a:extLst>
              <a:ext uri="{FF2B5EF4-FFF2-40B4-BE49-F238E27FC236}">
                <a16:creationId xmlns:a16="http://schemas.microsoft.com/office/drawing/2014/main" id="{560B7A9D-8042-4CD5-8D0C-EA24BF479DD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b="50000"/>
          <a:stretch>
            <a:fillRect/>
          </a:stretch>
        </p:blipFill>
        <p:spPr bwMode="auto">
          <a:xfrm>
            <a:off x="10533062" y="0"/>
            <a:ext cx="1658938" cy="1057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27217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a:extLst>
              <a:ext uri="{FF2B5EF4-FFF2-40B4-BE49-F238E27FC236}">
                <a16:creationId xmlns:a16="http://schemas.microsoft.com/office/drawing/2014/main" id="{87952E53-A712-4F7F-9399-25122A5EF872}"/>
              </a:ext>
            </a:extLst>
          </p:cNvPr>
          <p:cNvSpPr/>
          <p:nvPr/>
        </p:nvSpPr>
        <p:spPr>
          <a:xfrm>
            <a:off x="1722782" y="-77091"/>
            <a:ext cx="8163339" cy="646331"/>
          </a:xfrm>
          <a:prstGeom prst="rect">
            <a:avLst/>
          </a:prstGeom>
        </p:spPr>
        <p:txBody>
          <a:bodyPr wrap="square">
            <a:spAutoFit/>
          </a:bodyPr>
          <a:lstStyle/>
          <a:p>
            <a:pPr lvl="0"/>
            <a:r>
              <a:rPr lang="en-AU" sz="3600" u="sng" dirty="0">
                <a:solidFill>
                  <a:prstClr val="black"/>
                </a:solidFill>
                <a:latin typeface="Times New Roman" panose="02020603050405020304" pitchFamily="18" charset="0"/>
                <a:cs typeface="Times New Roman" panose="02020603050405020304" pitchFamily="18" charset="0"/>
              </a:rPr>
              <a:t>Educational Policy</a:t>
            </a:r>
            <a:r>
              <a:rPr lang="uk-UA" sz="3600" u="sng" dirty="0">
                <a:solidFill>
                  <a:prstClr val="black"/>
                </a:solidFill>
                <a:latin typeface="Times New Roman" panose="02020603050405020304" pitchFamily="18" charset="0"/>
                <a:cs typeface="Times New Roman" panose="02020603050405020304" pitchFamily="18" charset="0"/>
              </a:rPr>
              <a:t> </a:t>
            </a:r>
            <a:r>
              <a:rPr lang="en-US" sz="3600" u="sng" dirty="0">
                <a:solidFill>
                  <a:prstClr val="black"/>
                </a:solidFill>
                <a:latin typeface="Times New Roman" panose="02020603050405020304" pitchFamily="18" charset="0"/>
                <a:cs typeface="Times New Roman" panose="02020603050405020304" pitchFamily="18" charset="0"/>
              </a:rPr>
              <a:t>of the </a:t>
            </a:r>
            <a:r>
              <a:rPr lang="en-AU" sz="3600" u="sng" dirty="0">
                <a:solidFill>
                  <a:prstClr val="black"/>
                </a:solidFill>
                <a:latin typeface="Times New Roman" panose="02020603050405020304" pitchFamily="18" charset="0"/>
                <a:cs typeface="Times New Roman" panose="02020603050405020304" pitchFamily="18" charset="0"/>
              </a:rPr>
              <a:t>European Union</a:t>
            </a:r>
            <a:endParaRPr lang="ru-RU" dirty="0">
              <a:solidFill>
                <a:prstClr val="black"/>
              </a:solidFill>
            </a:endParaRPr>
          </a:p>
        </p:txBody>
      </p:sp>
      <p:sp>
        <p:nvSpPr>
          <p:cNvPr id="4" name="TextBox 3">
            <a:extLst>
              <a:ext uri="{FF2B5EF4-FFF2-40B4-BE49-F238E27FC236}">
                <a16:creationId xmlns:a16="http://schemas.microsoft.com/office/drawing/2014/main" id="{74801CC3-94F5-44B9-8936-F4F8111D6FD7}"/>
              </a:ext>
            </a:extLst>
          </p:cNvPr>
          <p:cNvSpPr txBox="1"/>
          <p:nvPr/>
        </p:nvSpPr>
        <p:spPr>
          <a:xfrm>
            <a:off x="2584172" y="843025"/>
            <a:ext cx="7301949" cy="461665"/>
          </a:xfrm>
          <a:prstGeom prst="rect">
            <a:avLst/>
          </a:prstGeom>
          <a:noFill/>
        </p:spPr>
        <p:txBody>
          <a:bodyPr wrap="square" rtlCol="0">
            <a:spAutoFit/>
          </a:bodyPr>
          <a:lstStyle/>
          <a:p>
            <a:pPr algn="ctr"/>
            <a:r>
              <a:rPr lang="en-US" sz="2400" dirty="0">
                <a:latin typeface="Times New Roman" panose="02020603050405020304" pitchFamily="18" charset="0"/>
                <a:cs typeface="Times New Roman" panose="02020603050405020304" pitchFamily="18" charset="0"/>
              </a:rPr>
              <a:t>The main </a:t>
            </a:r>
            <a:r>
              <a:rPr lang="ru-RU" sz="2400" dirty="0">
                <a:latin typeface="Times New Roman" panose="02020603050405020304" pitchFamily="18" charset="0"/>
                <a:cs typeface="Times New Roman" panose="02020603050405020304" pitchFamily="18" charset="0"/>
              </a:rPr>
              <a:t>«</a:t>
            </a:r>
            <a:r>
              <a:rPr lang="en-US" sz="2400" dirty="0">
                <a:latin typeface="Times New Roman" panose="02020603050405020304" pitchFamily="18" charset="0"/>
                <a:cs typeface="Times New Roman" panose="02020603050405020304" pitchFamily="18" charset="0"/>
              </a:rPr>
              <a:t>players</a:t>
            </a:r>
            <a:r>
              <a:rPr lang="ru-RU" sz="2400" dirty="0">
                <a:latin typeface="Times New Roman" panose="02020603050405020304" pitchFamily="18" charset="0"/>
                <a:cs typeface="Times New Roman" panose="02020603050405020304" pitchFamily="18" charset="0"/>
              </a:rPr>
              <a:t>»</a:t>
            </a:r>
            <a:r>
              <a:rPr lang="en-US" sz="2400" dirty="0">
                <a:latin typeface="Times New Roman" panose="02020603050405020304" pitchFamily="18" charset="0"/>
                <a:cs typeface="Times New Roman" panose="02020603050405020304" pitchFamily="18" charset="0"/>
              </a:rPr>
              <a:t> of the European educational space:</a:t>
            </a:r>
            <a:endParaRPr lang="ru-RU" sz="2400" dirty="0">
              <a:latin typeface="Times New Roman" panose="02020603050405020304" pitchFamily="18" charset="0"/>
              <a:cs typeface="Times New Roman" panose="02020603050405020304" pitchFamily="18" charset="0"/>
            </a:endParaRPr>
          </a:p>
        </p:txBody>
      </p:sp>
      <p:sp>
        <p:nvSpPr>
          <p:cNvPr id="5" name="Блок-схема: узел 4">
            <a:extLst>
              <a:ext uri="{FF2B5EF4-FFF2-40B4-BE49-F238E27FC236}">
                <a16:creationId xmlns:a16="http://schemas.microsoft.com/office/drawing/2014/main" id="{2E319779-3E73-4DBB-B187-1826374E1B64}"/>
              </a:ext>
            </a:extLst>
          </p:cNvPr>
          <p:cNvSpPr/>
          <p:nvPr/>
        </p:nvSpPr>
        <p:spPr>
          <a:xfrm>
            <a:off x="2714371" y="2031003"/>
            <a:ext cx="1762540" cy="1616766"/>
          </a:xfrm>
          <a:prstGeom prst="flowChartConnector">
            <a:avLst/>
          </a:prstGeom>
          <a:solidFill>
            <a:schemeClr val="accent3">
              <a:lumMod val="40000"/>
              <a:lumOff val="60000"/>
            </a:schemeClr>
          </a:solidFill>
          <a:ln>
            <a:solidFill>
              <a:schemeClr val="tx1">
                <a:lumMod val="95000"/>
                <a:lumOff val="5000"/>
              </a:schemeClr>
            </a:solidFill>
            <a:prstDash val="dashDot"/>
          </a:ln>
          <a:effectLst>
            <a:glow rad="228600">
              <a:schemeClr val="accent6">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900" dirty="0">
                <a:solidFill>
                  <a:schemeClr val="tx1"/>
                </a:solidFill>
                <a:latin typeface="Times New Roman" panose="02020603050405020304" pitchFamily="18" charset="0"/>
                <a:cs typeface="Times New Roman" panose="02020603050405020304" pitchFamily="18" charset="0"/>
              </a:rPr>
              <a:t>UNESCO</a:t>
            </a:r>
            <a:endParaRPr lang="ru-RU" sz="1900" dirty="0">
              <a:solidFill>
                <a:schemeClr val="tx1"/>
              </a:solidFill>
              <a:latin typeface="Times New Roman" panose="02020603050405020304" pitchFamily="18" charset="0"/>
              <a:cs typeface="Times New Roman" panose="02020603050405020304" pitchFamily="18" charset="0"/>
            </a:endParaRPr>
          </a:p>
        </p:txBody>
      </p:sp>
      <p:sp>
        <p:nvSpPr>
          <p:cNvPr id="6" name="Блок-схема: узел 5">
            <a:extLst>
              <a:ext uri="{FF2B5EF4-FFF2-40B4-BE49-F238E27FC236}">
                <a16:creationId xmlns:a16="http://schemas.microsoft.com/office/drawing/2014/main" id="{D7433B44-F6D5-4CC9-B1A5-6942E79EA1B8}"/>
              </a:ext>
            </a:extLst>
          </p:cNvPr>
          <p:cNvSpPr/>
          <p:nvPr/>
        </p:nvSpPr>
        <p:spPr>
          <a:xfrm>
            <a:off x="2750121" y="4506603"/>
            <a:ext cx="1762540" cy="1616766"/>
          </a:xfrm>
          <a:prstGeom prst="flowChartConnector">
            <a:avLst/>
          </a:prstGeom>
          <a:solidFill>
            <a:schemeClr val="accent3">
              <a:lumMod val="40000"/>
              <a:lumOff val="60000"/>
            </a:schemeClr>
          </a:solidFill>
          <a:ln>
            <a:solidFill>
              <a:schemeClr val="tx1">
                <a:lumMod val="95000"/>
                <a:lumOff val="5000"/>
              </a:schemeClr>
            </a:solidFill>
            <a:prstDash val="dashDot"/>
          </a:ln>
          <a:effectLst>
            <a:glow rad="228600">
              <a:schemeClr val="accent6">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latin typeface="Times New Roman" panose="02020603050405020304" pitchFamily="18" charset="0"/>
                <a:cs typeface="Times New Roman" panose="02020603050405020304" pitchFamily="18" charset="0"/>
              </a:rPr>
              <a:t>The World Bank</a:t>
            </a:r>
            <a:endParaRPr lang="ru-RU" dirty="0">
              <a:solidFill>
                <a:schemeClr val="tx1"/>
              </a:solidFill>
              <a:latin typeface="Times New Roman" panose="02020603050405020304" pitchFamily="18" charset="0"/>
              <a:cs typeface="Times New Roman" panose="02020603050405020304" pitchFamily="18" charset="0"/>
            </a:endParaRPr>
          </a:p>
        </p:txBody>
      </p:sp>
      <p:sp>
        <p:nvSpPr>
          <p:cNvPr id="7" name="Блок-схема: узел 6">
            <a:extLst>
              <a:ext uri="{FF2B5EF4-FFF2-40B4-BE49-F238E27FC236}">
                <a16:creationId xmlns:a16="http://schemas.microsoft.com/office/drawing/2014/main" id="{6C867EDA-BAA0-4448-9883-831CA2B57D11}"/>
              </a:ext>
            </a:extLst>
          </p:cNvPr>
          <p:cNvSpPr/>
          <p:nvPr/>
        </p:nvSpPr>
        <p:spPr>
          <a:xfrm>
            <a:off x="5214730" y="5182465"/>
            <a:ext cx="1762540" cy="1616766"/>
          </a:xfrm>
          <a:prstGeom prst="flowChartConnector">
            <a:avLst/>
          </a:prstGeom>
          <a:solidFill>
            <a:schemeClr val="accent3">
              <a:lumMod val="40000"/>
              <a:lumOff val="60000"/>
            </a:schemeClr>
          </a:solidFill>
          <a:ln>
            <a:solidFill>
              <a:schemeClr val="tx1">
                <a:lumMod val="95000"/>
                <a:lumOff val="5000"/>
              </a:schemeClr>
            </a:solidFill>
            <a:prstDash val="dashDot"/>
          </a:ln>
          <a:effectLst>
            <a:glow rad="228600">
              <a:schemeClr val="accent6">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dirty="0">
                <a:solidFill>
                  <a:schemeClr val="tx1"/>
                </a:solidFill>
                <a:latin typeface="Times New Roman" panose="02020603050405020304" pitchFamily="18" charset="0"/>
                <a:cs typeface="Times New Roman" panose="02020603050405020304" pitchFamily="18" charset="0"/>
              </a:rPr>
              <a:t>The European Commission</a:t>
            </a:r>
            <a:endParaRPr lang="ru-RU" dirty="0">
              <a:solidFill>
                <a:schemeClr val="tx1"/>
              </a:solidFill>
              <a:latin typeface="Times New Roman" panose="02020603050405020304" pitchFamily="18" charset="0"/>
              <a:cs typeface="Times New Roman" panose="02020603050405020304" pitchFamily="18" charset="0"/>
            </a:endParaRPr>
          </a:p>
        </p:txBody>
      </p:sp>
      <p:sp>
        <p:nvSpPr>
          <p:cNvPr id="8" name="Блок-схема: узел 7">
            <a:extLst>
              <a:ext uri="{FF2B5EF4-FFF2-40B4-BE49-F238E27FC236}">
                <a16:creationId xmlns:a16="http://schemas.microsoft.com/office/drawing/2014/main" id="{A8E0228E-9039-474E-96E5-FB144A651E1A}"/>
              </a:ext>
            </a:extLst>
          </p:cNvPr>
          <p:cNvSpPr/>
          <p:nvPr/>
        </p:nvSpPr>
        <p:spPr>
          <a:xfrm>
            <a:off x="7719389" y="4506603"/>
            <a:ext cx="1762540" cy="1616766"/>
          </a:xfrm>
          <a:prstGeom prst="flowChartConnector">
            <a:avLst/>
          </a:prstGeom>
          <a:solidFill>
            <a:schemeClr val="accent3">
              <a:lumMod val="40000"/>
              <a:lumOff val="60000"/>
            </a:schemeClr>
          </a:solidFill>
          <a:ln>
            <a:solidFill>
              <a:schemeClr val="tx1">
                <a:lumMod val="95000"/>
                <a:lumOff val="5000"/>
              </a:schemeClr>
            </a:solidFill>
            <a:prstDash val="dashDot"/>
          </a:ln>
          <a:effectLst>
            <a:glow rad="228600">
              <a:schemeClr val="accent6">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dirty="0">
                <a:solidFill>
                  <a:schemeClr val="tx1"/>
                </a:solidFill>
                <a:latin typeface="Times New Roman" panose="02020603050405020304" pitchFamily="18" charset="0"/>
                <a:cs typeface="Times New Roman" panose="02020603050405020304" pitchFamily="18" charset="0"/>
              </a:rPr>
              <a:t>National agencies</a:t>
            </a:r>
            <a:endParaRPr lang="ru-RU" dirty="0">
              <a:solidFill>
                <a:schemeClr val="tx1"/>
              </a:solidFill>
              <a:latin typeface="Times New Roman" panose="02020603050405020304" pitchFamily="18" charset="0"/>
              <a:cs typeface="Times New Roman" panose="02020603050405020304" pitchFamily="18" charset="0"/>
            </a:endParaRPr>
          </a:p>
        </p:txBody>
      </p:sp>
      <p:sp>
        <p:nvSpPr>
          <p:cNvPr id="9" name="Блок-схема: узел 8">
            <a:extLst>
              <a:ext uri="{FF2B5EF4-FFF2-40B4-BE49-F238E27FC236}">
                <a16:creationId xmlns:a16="http://schemas.microsoft.com/office/drawing/2014/main" id="{72392C5A-DEE6-4242-BA08-904FC1B60030}"/>
              </a:ext>
            </a:extLst>
          </p:cNvPr>
          <p:cNvSpPr/>
          <p:nvPr/>
        </p:nvSpPr>
        <p:spPr>
          <a:xfrm>
            <a:off x="7719389" y="2031003"/>
            <a:ext cx="1762540" cy="1616766"/>
          </a:xfrm>
          <a:prstGeom prst="flowChartConnector">
            <a:avLst/>
          </a:prstGeom>
          <a:solidFill>
            <a:schemeClr val="accent3">
              <a:lumMod val="40000"/>
              <a:lumOff val="60000"/>
            </a:schemeClr>
          </a:solidFill>
          <a:ln>
            <a:solidFill>
              <a:schemeClr val="tx1">
                <a:lumMod val="95000"/>
                <a:lumOff val="5000"/>
              </a:schemeClr>
            </a:solidFill>
            <a:prstDash val="dashDot"/>
          </a:ln>
          <a:effectLst>
            <a:glow rad="228600">
              <a:schemeClr val="accent6">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latin typeface="Times New Roman" panose="02020603050405020304" pitchFamily="18" charset="0"/>
                <a:cs typeface="Times New Roman" panose="02020603050405020304" pitchFamily="18" charset="0"/>
              </a:rPr>
              <a:t>the Grand Charter of European Universities</a:t>
            </a:r>
            <a:endParaRPr lang="ru-RU" dirty="0">
              <a:solidFill>
                <a:schemeClr val="tx1"/>
              </a:solidFill>
              <a:latin typeface="Times New Roman" panose="02020603050405020304" pitchFamily="18" charset="0"/>
              <a:cs typeface="Times New Roman" panose="02020603050405020304" pitchFamily="18" charset="0"/>
            </a:endParaRPr>
          </a:p>
        </p:txBody>
      </p:sp>
      <p:sp>
        <p:nvSpPr>
          <p:cNvPr id="10" name="Блок-схема: узел 9">
            <a:extLst>
              <a:ext uri="{FF2B5EF4-FFF2-40B4-BE49-F238E27FC236}">
                <a16:creationId xmlns:a16="http://schemas.microsoft.com/office/drawing/2014/main" id="{E050D671-7E6C-4B75-8BF1-539D87F08A9A}"/>
              </a:ext>
            </a:extLst>
          </p:cNvPr>
          <p:cNvSpPr/>
          <p:nvPr/>
        </p:nvSpPr>
        <p:spPr>
          <a:xfrm>
            <a:off x="5214730" y="1304690"/>
            <a:ext cx="1762540" cy="1616766"/>
          </a:xfrm>
          <a:prstGeom prst="flowChartConnector">
            <a:avLst/>
          </a:prstGeom>
          <a:solidFill>
            <a:schemeClr val="accent3">
              <a:lumMod val="40000"/>
              <a:lumOff val="60000"/>
            </a:schemeClr>
          </a:solidFill>
          <a:ln>
            <a:solidFill>
              <a:schemeClr val="tx1">
                <a:lumMod val="95000"/>
                <a:lumOff val="5000"/>
              </a:schemeClr>
            </a:solidFill>
            <a:prstDash val="dashDot"/>
          </a:ln>
          <a:effectLst>
            <a:glow rad="228600">
              <a:schemeClr val="accent6">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dirty="0">
                <a:solidFill>
                  <a:schemeClr val="tx1"/>
                </a:solidFill>
                <a:latin typeface="Times New Roman" panose="02020603050405020304" pitchFamily="18" charset="0"/>
                <a:cs typeface="Times New Roman" panose="02020603050405020304" pitchFamily="18" charset="0"/>
              </a:rPr>
              <a:t>The European University Association</a:t>
            </a:r>
            <a:endParaRPr lang="ru-RU" dirty="0">
              <a:solidFill>
                <a:schemeClr val="tx1"/>
              </a:solidFill>
              <a:latin typeface="Times New Roman" panose="02020603050405020304" pitchFamily="18" charset="0"/>
              <a:cs typeface="Times New Roman" panose="02020603050405020304" pitchFamily="18" charset="0"/>
            </a:endParaRPr>
          </a:p>
        </p:txBody>
      </p:sp>
      <p:cxnSp>
        <p:nvCxnSpPr>
          <p:cNvPr id="12" name="Прямая со стрелкой 11">
            <a:extLst>
              <a:ext uri="{FF2B5EF4-FFF2-40B4-BE49-F238E27FC236}">
                <a16:creationId xmlns:a16="http://schemas.microsoft.com/office/drawing/2014/main" id="{E17DE446-D49B-4463-AB45-9D07A3783F7F}"/>
              </a:ext>
            </a:extLst>
          </p:cNvPr>
          <p:cNvCxnSpPr>
            <a:cxnSpLocks/>
            <a:stCxn id="6" idx="5"/>
            <a:endCxn id="7" idx="3"/>
          </p:cNvCxnSpPr>
          <p:nvPr/>
        </p:nvCxnSpPr>
        <p:spPr>
          <a:xfrm>
            <a:off x="4254543" y="5886599"/>
            <a:ext cx="1218305" cy="675862"/>
          </a:xfrm>
          <a:prstGeom prst="straightConnector1">
            <a:avLst/>
          </a:prstGeom>
          <a:ln w="38100">
            <a:solidFill>
              <a:schemeClr val="tx1">
                <a:lumMod val="95000"/>
                <a:lumOff val="5000"/>
              </a:schemeClr>
            </a:solidFill>
            <a:headEnd type="triangle"/>
            <a:tailEnd type="triangle"/>
          </a:ln>
          <a:effectLst>
            <a:glow rad="228600">
              <a:schemeClr val="accent1">
                <a:satMod val="175000"/>
                <a:alpha val="40000"/>
              </a:schemeClr>
            </a:glow>
          </a:effectLst>
        </p:spPr>
        <p:style>
          <a:lnRef idx="1">
            <a:schemeClr val="accent1"/>
          </a:lnRef>
          <a:fillRef idx="0">
            <a:schemeClr val="accent1"/>
          </a:fillRef>
          <a:effectRef idx="0">
            <a:schemeClr val="accent1"/>
          </a:effectRef>
          <a:fontRef idx="minor">
            <a:schemeClr val="tx1"/>
          </a:fontRef>
        </p:style>
      </p:cxnSp>
      <p:cxnSp>
        <p:nvCxnSpPr>
          <p:cNvPr id="13" name="Прямая со стрелкой 12">
            <a:extLst>
              <a:ext uri="{FF2B5EF4-FFF2-40B4-BE49-F238E27FC236}">
                <a16:creationId xmlns:a16="http://schemas.microsoft.com/office/drawing/2014/main" id="{2DA59072-5642-48AF-9B57-09213383A827}"/>
              </a:ext>
            </a:extLst>
          </p:cNvPr>
          <p:cNvCxnSpPr>
            <a:cxnSpLocks/>
            <a:stCxn id="5" idx="5"/>
            <a:endCxn id="8" idx="2"/>
          </p:cNvCxnSpPr>
          <p:nvPr/>
        </p:nvCxnSpPr>
        <p:spPr>
          <a:xfrm>
            <a:off x="4218793" y="3410999"/>
            <a:ext cx="3500596" cy="1903987"/>
          </a:xfrm>
          <a:prstGeom prst="straightConnector1">
            <a:avLst/>
          </a:prstGeom>
          <a:ln w="38100">
            <a:solidFill>
              <a:schemeClr val="tx1">
                <a:lumMod val="95000"/>
                <a:lumOff val="5000"/>
              </a:schemeClr>
            </a:solidFill>
            <a:headEnd type="triangle"/>
            <a:tailEnd type="triangle"/>
          </a:ln>
          <a:effectLst>
            <a:glow rad="228600">
              <a:schemeClr val="accent1">
                <a:satMod val="175000"/>
                <a:alpha val="40000"/>
              </a:schemeClr>
            </a:glow>
          </a:effectLst>
        </p:spPr>
        <p:style>
          <a:lnRef idx="1">
            <a:schemeClr val="accent1"/>
          </a:lnRef>
          <a:fillRef idx="0">
            <a:schemeClr val="accent1"/>
          </a:fillRef>
          <a:effectRef idx="0">
            <a:schemeClr val="accent1"/>
          </a:effectRef>
          <a:fontRef idx="minor">
            <a:schemeClr val="tx1"/>
          </a:fontRef>
        </p:style>
      </p:cxnSp>
      <p:cxnSp>
        <p:nvCxnSpPr>
          <p:cNvPr id="14" name="Прямая со стрелкой 13">
            <a:extLst>
              <a:ext uri="{FF2B5EF4-FFF2-40B4-BE49-F238E27FC236}">
                <a16:creationId xmlns:a16="http://schemas.microsoft.com/office/drawing/2014/main" id="{4083B8E6-0FB4-464B-9E45-0D724930C4BE}"/>
              </a:ext>
            </a:extLst>
          </p:cNvPr>
          <p:cNvCxnSpPr>
            <a:cxnSpLocks/>
            <a:stCxn id="5" idx="3"/>
            <a:endCxn id="6" idx="1"/>
          </p:cNvCxnSpPr>
          <p:nvPr/>
        </p:nvCxnSpPr>
        <p:spPr>
          <a:xfrm>
            <a:off x="2972489" y="3410999"/>
            <a:ext cx="35750" cy="1332374"/>
          </a:xfrm>
          <a:prstGeom prst="straightConnector1">
            <a:avLst/>
          </a:prstGeom>
          <a:ln w="38100">
            <a:solidFill>
              <a:schemeClr val="tx1">
                <a:lumMod val="95000"/>
                <a:lumOff val="5000"/>
              </a:schemeClr>
            </a:solidFill>
            <a:headEnd type="triangle"/>
            <a:tailEnd type="triangle"/>
          </a:ln>
          <a:effectLst>
            <a:glow rad="228600">
              <a:schemeClr val="accent1">
                <a:satMod val="175000"/>
                <a:alpha val="40000"/>
              </a:schemeClr>
            </a:glow>
          </a:effectLst>
        </p:spPr>
        <p:style>
          <a:lnRef idx="1">
            <a:schemeClr val="accent1"/>
          </a:lnRef>
          <a:fillRef idx="0">
            <a:schemeClr val="accent1"/>
          </a:fillRef>
          <a:effectRef idx="0">
            <a:schemeClr val="accent1"/>
          </a:effectRef>
          <a:fontRef idx="minor">
            <a:schemeClr val="tx1"/>
          </a:fontRef>
        </p:style>
      </p:cxnSp>
      <p:cxnSp>
        <p:nvCxnSpPr>
          <p:cNvPr id="15" name="Прямая со стрелкой 14">
            <a:extLst>
              <a:ext uri="{FF2B5EF4-FFF2-40B4-BE49-F238E27FC236}">
                <a16:creationId xmlns:a16="http://schemas.microsoft.com/office/drawing/2014/main" id="{0444C1CC-BCF3-4AAC-9849-616CC7F5CB3B}"/>
              </a:ext>
            </a:extLst>
          </p:cNvPr>
          <p:cNvCxnSpPr>
            <a:cxnSpLocks/>
            <a:stCxn id="7" idx="5"/>
            <a:endCxn id="8" idx="3"/>
          </p:cNvCxnSpPr>
          <p:nvPr/>
        </p:nvCxnSpPr>
        <p:spPr>
          <a:xfrm flipV="1">
            <a:off x="6719152" y="5886599"/>
            <a:ext cx="1258355" cy="675862"/>
          </a:xfrm>
          <a:prstGeom prst="straightConnector1">
            <a:avLst/>
          </a:prstGeom>
          <a:ln w="38100">
            <a:solidFill>
              <a:schemeClr val="tx1">
                <a:lumMod val="95000"/>
                <a:lumOff val="5000"/>
              </a:schemeClr>
            </a:solidFill>
            <a:headEnd type="triangle"/>
            <a:tailEnd type="triangle"/>
          </a:ln>
          <a:effectLst>
            <a:glow rad="228600">
              <a:schemeClr val="accent1">
                <a:satMod val="175000"/>
                <a:alpha val="40000"/>
              </a:schemeClr>
            </a:glow>
          </a:effectLst>
        </p:spPr>
        <p:style>
          <a:lnRef idx="1">
            <a:schemeClr val="accent1"/>
          </a:lnRef>
          <a:fillRef idx="0">
            <a:schemeClr val="accent1"/>
          </a:fillRef>
          <a:effectRef idx="0">
            <a:schemeClr val="accent1"/>
          </a:effectRef>
          <a:fontRef idx="minor">
            <a:schemeClr val="tx1"/>
          </a:fontRef>
        </p:style>
      </p:cxnSp>
      <p:cxnSp>
        <p:nvCxnSpPr>
          <p:cNvPr id="16" name="Прямая со стрелкой 15">
            <a:extLst>
              <a:ext uri="{FF2B5EF4-FFF2-40B4-BE49-F238E27FC236}">
                <a16:creationId xmlns:a16="http://schemas.microsoft.com/office/drawing/2014/main" id="{BF3F6580-8154-4C13-B208-BFD50D461407}"/>
              </a:ext>
            </a:extLst>
          </p:cNvPr>
          <p:cNvCxnSpPr>
            <a:cxnSpLocks/>
            <a:stCxn id="9" idx="5"/>
            <a:endCxn id="8" idx="7"/>
          </p:cNvCxnSpPr>
          <p:nvPr/>
        </p:nvCxnSpPr>
        <p:spPr>
          <a:xfrm>
            <a:off x="9223811" y="3410999"/>
            <a:ext cx="0" cy="1332374"/>
          </a:xfrm>
          <a:prstGeom prst="straightConnector1">
            <a:avLst/>
          </a:prstGeom>
          <a:ln w="38100">
            <a:solidFill>
              <a:schemeClr val="tx1">
                <a:lumMod val="95000"/>
                <a:lumOff val="5000"/>
              </a:schemeClr>
            </a:solidFill>
            <a:headEnd type="triangle"/>
            <a:tailEnd type="triangle"/>
          </a:ln>
          <a:effectLst>
            <a:glow rad="228600">
              <a:schemeClr val="accent1">
                <a:satMod val="175000"/>
                <a:alpha val="40000"/>
              </a:schemeClr>
            </a:glow>
          </a:effectLst>
        </p:spPr>
        <p:style>
          <a:lnRef idx="1">
            <a:schemeClr val="accent1"/>
          </a:lnRef>
          <a:fillRef idx="0">
            <a:schemeClr val="accent1"/>
          </a:fillRef>
          <a:effectRef idx="0">
            <a:schemeClr val="accent1"/>
          </a:effectRef>
          <a:fontRef idx="minor">
            <a:schemeClr val="tx1"/>
          </a:fontRef>
        </p:style>
      </p:cxnSp>
      <p:cxnSp>
        <p:nvCxnSpPr>
          <p:cNvPr id="17" name="Прямая со стрелкой 16">
            <a:extLst>
              <a:ext uri="{FF2B5EF4-FFF2-40B4-BE49-F238E27FC236}">
                <a16:creationId xmlns:a16="http://schemas.microsoft.com/office/drawing/2014/main" id="{B3CF8CDB-9ADB-4551-BD57-02EAB1D58D71}"/>
              </a:ext>
            </a:extLst>
          </p:cNvPr>
          <p:cNvCxnSpPr>
            <a:cxnSpLocks/>
            <a:stCxn id="5" idx="7"/>
            <a:endCxn id="10" idx="1"/>
          </p:cNvCxnSpPr>
          <p:nvPr/>
        </p:nvCxnSpPr>
        <p:spPr>
          <a:xfrm flipV="1">
            <a:off x="4218793" y="1541460"/>
            <a:ext cx="1254055" cy="726313"/>
          </a:xfrm>
          <a:prstGeom prst="straightConnector1">
            <a:avLst/>
          </a:prstGeom>
          <a:ln w="38100">
            <a:solidFill>
              <a:schemeClr val="tx1">
                <a:lumMod val="95000"/>
                <a:lumOff val="5000"/>
              </a:schemeClr>
            </a:solidFill>
            <a:headEnd type="triangle"/>
            <a:tailEnd type="triangle"/>
          </a:ln>
          <a:effectLst>
            <a:glow rad="228600">
              <a:schemeClr val="accent1">
                <a:satMod val="175000"/>
                <a:alpha val="40000"/>
              </a:schemeClr>
            </a:glow>
          </a:effectLst>
        </p:spPr>
        <p:style>
          <a:lnRef idx="1">
            <a:schemeClr val="accent1"/>
          </a:lnRef>
          <a:fillRef idx="0">
            <a:schemeClr val="accent1"/>
          </a:fillRef>
          <a:effectRef idx="0">
            <a:schemeClr val="accent1"/>
          </a:effectRef>
          <a:fontRef idx="minor">
            <a:schemeClr val="tx1"/>
          </a:fontRef>
        </p:style>
      </p:cxnSp>
      <p:cxnSp>
        <p:nvCxnSpPr>
          <p:cNvPr id="18" name="Прямая со стрелкой 17">
            <a:extLst>
              <a:ext uri="{FF2B5EF4-FFF2-40B4-BE49-F238E27FC236}">
                <a16:creationId xmlns:a16="http://schemas.microsoft.com/office/drawing/2014/main" id="{4689DD92-4879-4CD4-8114-598564F98081}"/>
              </a:ext>
            </a:extLst>
          </p:cNvPr>
          <p:cNvCxnSpPr>
            <a:cxnSpLocks/>
            <a:stCxn id="10" idx="7"/>
            <a:endCxn id="9" idx="1"/>
          </p:cNvCxnSpPr>
          <p:nvPr/>
        </p:nvCxnSpPr>
        <p:spPr>
          <a:xfrm>
            <a:off x="6719152" y="1541460"/>
            <a:ext cx="1258355" cy="726313"/>
          </a:xfrm>
          <a:prstGeom prst="straightConnector1">
            <a:avLst/>
          </a:prstGeom>
          <a:ln w="38100">
            <a:solidFill>
              <a:schemeClr val="tx1">
                <a:lumMod val="95000"/>
                <a:lumOff val="5000"/>
              </a:schemeClr>
            </a:solidFill>
            <a:headEnd type="triangle"/>
            <a:tailEnd type="triangle"/>
          </a:ln>
          <a:effectLst>
            <a:glow rad="228600">
              <a:schemeClr val="accent1">
                <a:satMod val="175000"/>
                <a:alpha val="40000"/>
              </a:schemeClr>
            </a:glow>
          </a:effectLst>
        </p:spPr>
        <p:style>
          <a:lnRef idx="1">
            <a:schemeClr val="accent1"/>
          </a:lnRef>
          <a:fillRef idx="0">
            <a:schemeClr val="accent1"/>
          </a:fillRef>
          <a:effectRef idx="0">
            <a:schemeClr val="accent1"/>
          </a:effectRef>
          <a:fontRef idx="minor">
            <a:schemeClr val="tx1"/>
          </a:fontRef>
        </p:style>
      </p:cxnSp>
      <p:cxnSp>
        <p:nvCxnSpPr>
          <p:cNvPr id="19" name="Прямая со стрелкой 18">
            <a:extLst>
              <a:ext uri="{FF2B5EF4-FFF2-40B4-BE49-F238E27FC236}">
                <a16:creationId xmlns:a16="http://schemas.microsoft.com/office/drawing/2014/main" id="{7C1392C2-A6DC-4432-B736-BE2B15516504}"/>
              </a:ext>
            </a:extLst>
          </p:cNvPr>
          <p:cNvCxnSpPr>
            <a:cxnSpLocks/>
            <a:stCxn id="10" idx="4"/>
            <a:endCxn id="7" idx="0"/>
          </p:cNvCxnSpPr>
          <p:nvPr/>
        </p:nvCxnSpPr>
        <p:spPr>
          <a:xfrm>
            <a:off x="6096000" y="2921456"/>
            <a:ext cx="0" cy="2261009"/>
          </a:xfrm>
          <a:prstGeom prst="straightConnector1">
            <a:avLst/>
          </a:prstGeom>
          <a:ln w="38100">
            <a:solidFill>
              <a:schemeClr val="tx1">
                <a:lumMod val="95000"/>
                <a:lumOff val="5000"/>
              </a:schemeClr>
            </a:solidFill>
            <a:headEnd type="triangle"/>
            <a:tailEnd type="triangle"/>
          </a:ln>
          <a:effectLst>
            <a:glow rad="228600">
              <a:schemeClr val="accent1">
                <a:satMod val="175000"/>
                <a:alpha val="40000"/>
              </a:schemeClr>
            </a:glow>
          </a:effectLst>
        </p:spPr>
        <p:style>
          <a:lnRef idx="1">
            <a:schemeClr val="accent1"/>
          </a:lnRef>
          <a:fillRef idx="0">
            <a:schemeClr val="accent1"/>
          </a:fillRef>
          <a:effectRef idx="0">
            <a:schemeClr val="accent1"/>
          </a:effectRef>
          <a:fontRef idx="minor">
            <a:schemeClr val="tx1"/>
          </a:fontRef>
        </p:style>
      </p:cxnSp>
      <p:cxnSp>
        <p:nvCxnSpPr>
          <p:cNvPr id="20" name="Прямая со стрелкой 19">
            <a:extLst>
              <a:ext uri="{FF2B5EF4-FFF2-40B4-BE49-F238E27FC236}">
                <a16:creationId xmlns:a16="http://schemas.microsoft.com/office/drawing/2014/main" id="{E0207960-598F-46C7-9F4E-5DC40E37A8E6}"/>
              </a:ext>
            </a:extLst>
          </p:cNvPr>
          <p:cNvCxnSpPr>
            <a:cxnSpLocks/>
            <a:stCxn id="6" idx="0"/>
            <a:endCxn id="8" idx="0"/>
          </p:cNvCxnSpPr>
          <p:nvPr/>
        </p:nvCxnSpPr>
        <p:spPr>
          <a:xfrm>
            <a:off x="3631391" y="4506603"/>
            <a:ext cx="4969268" cy="0"/>
          </a:xfrm>
          <a:prstGeom prst="straightConnector1">
            <a:avLst/>
          </a:prstGeom>
          <a:ln w="38100">
            <a:solidFill>
              <a:schemeClr val="tx1">
                <a:lumMod val="95000"/>
                <a:lumOff val="5000"/>
              </a:schemeClr>
            </a:solidFill>
            <a:headEnd type="triangle"/>
            <a:tailEnd type="triangle"/>
          </a:ln>
          <a:effectLst>
            <a:glow rad="228600">
              <a:schemeClr val="accent1">
                <a:satMod val="175000"/>
                <a:alpha val="40000"/>
              </a:schemeClr>
            </a:glow>
          </a:effectLst>
        </p:spPr>
        <p:style>
          <a:lnRef idx="1">
            <a:schemeClr val="accent1"/>
          </a:lnRef>
          <a:fillRef idx="0">
            <a:schemeClr val="accent1"/>
          </a:fillRef>
          <a:effectRef idx="0">
            <a:schemeClr val="accent1"/>
          </a:effectRef>
          <a:fontRef idx="minor">
            <a:schemeClr val="tx1"/>
          </a:fontRef>
        </p:style>
      </p:cxnSp>
      <p:cxnSp>
        <p:nvCxnSpPr>
          <p:cNvPr id="21" name="Прямая со стрелкой 20">
            <a:extLst>
              <a:ext uri="{FF2B5EF4-FFF2-40B4-BE49-F238E27FC236}">
                <a16:creationId xmlns:a16="http://schemas.microsoft.com/office/drawing/2014/main" id="{72F3F0EC-3025-4CB6-8DB4-3232EB79AE5D}"/>
              </a:ext>
            </a:extLst>
          </p:cNvPr>
          <p:cNvCxnSpPr>
            <a:cxnSpLocks/>
            <a:stCxn id="5" idx="4"/>
            <a:endCxn id="9" idx="4"/>
          </p:cNvCxnSpPr>
          <p:nvPr/>
        </p:nvCxnSpPr>
        <p:spPr>
          <a:xfrm>
            <a:off x="3595641" y="3647769"/>
            <a:ext cx="5005018" cy="0"/>
          </a:xfrm>
          <a:prstGeom prst="straightConnector1">
            <a:avLst/>
          </a:prstGeom>
          <a:ln w="38100">
            <a:solidFill>
              <a:schemeClr val="tx1">
                <a:lumMod val="95000"/>
                <a:lumOff val="5000"/>
              </a:schemeClr>
            </a:solidFill>
            <a:headEnd type="triangle"/>
            <a:tailEnd type="triangle"/>
          </a:ln>
          <a:effectLst>
            <a:glow rad="228600">
              <a:schemeClr val="accent1">
                <a:satMod val="175000"/>
                <a:alpha val="40000"/>
              </a:schemeClr>
            </a:glow>
          </a:effectLst>
        </p:spPr>
        <p:style>
          <a:lnRef idx="1">
            <a:schemeClr val="accent1"/>
          </a:lnRef>
          <a:fillRef idx="0">
            <a:schemeClr val="accent1"/>
          </a:fillRef>
          <a:effectRef idx="0">
            <a:schemeClr val="accent1"/>
          </a:effectRef>
          <a:fontRef idx="minor">
            <a:schemeClr val="tx1"/>
          </a:fontRef>
        </p:style>
      </p:cxnSp>
      <p:cxnSp>
        <p:nvCxnSpPr>
          <p:cNvPr id="22" name="Прямая со стрелкой 21">
            <a:extLst>
              <a:ext uri="{FF2B5EF4-FFF2-40B4-BE49-F238E27FC236}">
                <a16:creationId xmlns:a16="http://schemas.microsoft.com/office/drawing/2014/main" id="{08598CB0-CF8C-4DC1-92AE-54A63CB60B42}"/>
              </a:ext>
            </a:extLst>
          </p:cNvPr>
          <p:cNvCxnSpPr>
            <a:cxnSpLocks/>
            <a:stCxn id="9" idx="3"/>
            <a:endCxn id="6" idx="6"/>
          </p:cNvCxnSpPr>
          <p:nvPr/>
        </p:nvCxnSpPr>
        <p:spPr>
          <a:xfrm flipH="1">
            <a:off x="4512661" y="3410999"/>
            <a:ext cx="3464846" cy="1903987"/>
          </a:xfrm>
          <a:prstGeom prst="straightConnector1">
            <a:avLst/>
          </a:prstGeom>
          <a:ln w="38100">
            <a:solidFill>
              <a:schemeClr val="tx1">
                <a:lumMod val="95000"/>
                <a:lumOff val="5000"/>
              </a:schemeClr>
            </a:solidFill>
            <a:headEnd type="triangle"/>
            <a:tailEnd type="triangle"/>
          </a:ln>
          <a:effectLst>
            <a:glow rad="228600">
              <a:schemeClr val="accent1">
                <a:satMod val="175000"/>
                <a:alpha val="40000"/>
              </a:schemeClr>
            </a:glow>
          </a:effectLst>
        </p:spPr>
        <p:style>
          <a:lnRef idx="1">
            <a:schemeClr val="accent1"/>
          </a:lnRef>
          <a:fillRef idx="0">
            <a:schemeClr val="accent1"/>
          </a:fillRef>
          <a:effectRef idx="0">
            <a:schemeClr val="accent1"/>
          </a:effectRef>
          <a:fontRef idx="minor">
            <a:schemeClr val="tx1"/>
          </a:fontRef>
        </p:style>
      </p:cxnSp>
      <p:cxnSp>
        <p:nvCxnSpPr>
          <p:cNvPr id="59" name="Прямая со стрелкой 58">
            <a:extLst>
              <a:ext uri="{FF2B5EF4-FFF2-40B4-BE49-F238E27FC236}">
                <a16:creationId xmlns:a16="http://schemas.microsoft.com/office/drawing/2014/main" id="{09DB0055-E426-4075-B0AB-6A7A4B124363}"/>
              </a:ext>
            </a:extLst>
          </p:cNvPr>
          <p:cNvCxnSpPr>
            <a:cxnSpLocks/>
            <a:stCxn id="9" idx="2"/>
          </p:cNvCxnSpPr>
          <p:nvPr/>
        </p:nvCxnSpPr>
        <p:spPr>
          <a:xfrm flipH="1">
            <a:off x="6719152" y="2839386"/>
            <a:ext cx="1000237" cy="2712370"/>
          </a:xfrm>
          <a:prstGeom prst="straightConnector1">
            <a:avLst/>
          </a:prstGeom>
          <a:ln w="38100">
            <a:solidFill>
              <a:schemeClr val="tx1">
                <a:lumMod val="95000"/>
                <a:lumOff val="5000"/>
              </a:schemeClr>
            </a:solidFill>
            <a:headEnd type="triangle"/>
            <a:tailEnd type="triangle"/>
          </a:ln>
          <a:effectLst>
            <a:glow rad="228600">
              <a:schemeClr val="accent1">
                <a:satMod val="175000"/>
                <a:alpha val="40000"/>
              </a:schemeClr>
            </a:glow>
          </a:effectLst>
        </p:spPr>
        <p:style>
          <a:lnRef idx="1">
            <a:schemeClr val="accent1"/>
          </a:lnRef>
          <a:fillRef idx="0">
            <a:schemeClr val="accent1"/>
          </a:fillRef>
          <a:effectRef idx="0">
            <a:schemeClr val="accent1"/>
          </a:effectRef>
          <a:fontRef idx="minor">
            <a:schemeClr val="tx1"/>
          </a:fontRef>
        </p:style>
      </p:cxnSp>
      <p:cxnSp>
        <p:nvCxnSpPr>
          <p:cNvPr id="60" name="Прямая со стрелкой 59">
            <a:extLst>
              <a:ext uri="{FF2B5EF4-FFF2-40B4-BE49-F238E27FC236}">
                <a16:creationId xmlns:a16="http://schemas.microsoft.com/office/drawing/2014/main" id="{B433C007-E940-4F34-88B7-D9512FBEA8B8}"/>
              </a:ext>
            </a:extLst>
          </p:cNvPr>
          <p:cNvCxnSpPr>
            <a:cxnSpLocks/>
            <a:stCxn id="5" idx="6"/>
            <a:endCxn id="7" idx="1"/>
          </p:cNvCxnSpPr>
          <p:nvPr/>
        </p:nvCxnSpPr>
        <p:spPr>
          <a:xfrm>
            <a:off x="4476911" y="2839386"/>
            <a:ext cx="995937" cy="2579849"/>
          </a:xfrm>
          <a:prstGeom prst="straightConnector1">
            <a:avLst/>
          </a:prstGeom>
          <a:ln w="38100">
            <a:solidFill>
              <a:schemeClr val="tx1">
                <a:lumMod val="95000"/>
                <a:lumOff val="5000"/>
              </a:schemeClr>
            </a:solidFill>
            <a:headEnd type="triangle"/>
            <a:tailEnd type="triangle"/>
          </a:ln>
          <a:effectLst>
            <a:glow rad="228600">
              <a:schemeClr val="accent1">
                <a:satMod val="175000"/>
                <a:alpha val="40000"/>
              </a:schemeClr>
            </a:glow>
          </a:effectLst>
        </p:spPr>
        <p:style>
          <a:lnRef idx="1">
            <a:schemeClr val="accent1"/>
          </a:lnRef>
          <a:fillRef idx="0">
            <a:schemeClr val="accent1"/>
          </a:fillRef>
          <a:effectRef idx="0">
            <a:schemeClr val="accent1"/>
          </a:effectRef>
          <a:fontRef idx="minor">
            <a:schemeClr val="tx1"/>
          </a:fontRef>
        </p:style>
      </p:cxnSp>
      <p:cxnSp>
        <p:nvCxnSpPr>
          <p:cNvPr id="61" name="Прямая со стрелкой 60">
            <a:extLst>
              <a:ext uri="{FF2B5EF4-FFF2-40B4-BE49-F238E27FC236}">
                <a16:creationId xmlns:a16="http://schemas.microsoft.com/office/drawing/2014/main" id="{B640098F-92B8-4A6A-92B1-F40150DDD895}"/>
              </a:ext>
            </a:extLst>
          </p:cNvPr>
          <p:cNvCxnSpPr>
            <a:cxnSpLocks/>
            <a:stCxn id="10" idx="5"/>
            <a:endCxn id="8" idx="1"/>
          </p:cNvCxnSpPr>
          <p:nvPr/>
        </p:nvCxnSpPr>
        <p:spPr>
          <a:xfrm>
            <a:off x="6719152" y="2684686"/>
            <a:ext cx="1258355" cy="2058687"/>
          </a:xfrm>
          <a:prstGeom prst="straightConnector1">
            <a:avLst/>
          </a:prstGeom>
          <a:ln w="38100">
            <a:solidFill>
              <a:schemeClr val="tx1">
                <a:lumMod val="95000"/>
                <a:lumOff val="5000"/>
              </a:schemeClr>
            </a:solidFill>
            <a:headEnd type="triangle"/>
            <a:tailEnd type="triangle"/>
          </a:ln>
          <a:effectLst>
            <a:glow rad="228600">
              <a:schemeClr val="accent1">
                <a:satMod val="175000"/>
                <a:alpha val="40000"/>
              </a:schemeClr>
            </a:glow>
          </a:effectLst>
        </p:spPr>
        <p:style>
          <a:lnRef idx="1">
            <a:schemeClr val="accent1"/>
          </a:lnRef>
          <a:fillRef idx="0">
            <a:schemeClr val="accent1"/>
          </a:fillRef>
          <a:effectRef idx="0">
            <a:schemeClr val="accent1"/>
          </a:effectRef>
          <a:fontRef idx="minor">
            <a:schemeClr val="tx1"/>
          </a:fontRef>
        </p:style>
      </p:cxnSp>
      <p:cxnSp>
        <p:nvCxnSpPr>
          <p:cNvPr id="62" name="Прямая со стрелкой 61">
            <a:extLst>
              <a:ext uri="{FF2B5EF4-FFF2-40B4-BE49-F238E27FC236}">
                <a16:creationId xmlns:a16="http://schemas.microsoft.com/office/drawing/2014/main" id="{EDCF2B34-67DC-42F2-B362-9B7F9DF8DB09}"/>
              </a:ext>
            </a:extLst>
          </p:cNvPr>
          <p:cNvCxnSpPr>
            <a:cxnSpLocks/>
            <a:stCxn id="10" idx="3"/>
            <a:endCxn id="6" idx="7"/>
          </p:cNvCxnSpPr>
          <p:nvPr/>
        </p:nvCxnSpPr>
        <p:spPr>
          <a:xfrm flipH="1">
            <a:off x="4254543" y="2684686"/>
            <a:ext cx="1218305" cy="2058687"/>
          </a:xfrm>
          <a:prstGeom prst="straightConnector1">
            <a:avLst/>
          </a:prstGeom>
          <a:ln w="38100">
            <a:solidFill>
              <a:schemeClr val="tx1">
                <a:lumMod val="95000"/>
                <a:lumOff val="5000"/>
              </a:schemeClr>
            </a:solidFill>
            <a:headEnd type="triangle"/>
            <a:tailEnd type="triangle"/>
          </a:ln>
          <a:effectLst>
            <a:glow rad="228600">
              <a:schemeClr val="accent1">
                <a:satMod val="175000"/>
                <a:alpha val="40000"/>
              </a:schemeClr>
            </a:glow>
          </a:effectLst>
        </p:spPr>
        <p:style>
          <a:lnRef idx="1">
            <a:schemeClr val="accent1"/>
          </a:lnRef>
          <a:fillRef idx="0">
            <a:schemeClr val="accent1"/>
          </a:fillRef>
          <a:effectRef idx="0">
            <a:schemeClr val="accent1"/>
          </a:effectRef>
          <a:fontRef idx="minor">
            <a:schemeClr val="tx1"/>
          </a:fontRef>
        </p:style>
      </p:cxnSp>
      <p:pic>
        <p:nvPicPr>
          <p:cNvPr id="26" name="Picture 2">
            <a:extLst>
              <a:ext uri="{FF2B5EF4-FFF2-40B4-BE49-F238E27FC236}">
                <a16:creationId xmlns:a16="http://schemas.microsoft.com/office/drawing/2014/main" id="{C69CE0F6-B22F-4D4A-A2B3-71BCC72C8DB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b="50000"/>
          <a:stretch>
            <a:fillRect/>
          </a:stretch>
        </p:blipFill>
        <p:spPr bwMode="auto">
          <a:xfrm>
            <a:off x="10533062" y="0"/>
            <a:ext cx="1658938" cy="1057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147358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DE14DAE-0FF6-437E-BF7C-39D634827156}"/>
              </a:ext>
            </a:extLst>
          </p:cNvPr>
          <p:cNvSpPr>
            <a:spLocks noGrp="1"/>
          </p:cNvSpPr>
          <p:nvPr>
            <p:ph type="title"/>
          </p:nvPr>
        </p:nvSpPr>
        <p:spPr>
          <a:xfrm>
            <a:off x="1008399" y="0"/>
            <a:ext cx="8340317" cy="1139687"/>
          </a:xfrm>
        </p:spPr>
        <p:txBody>
          <a:bodyPr>
            <a:normAutofit fontScale="90000"/>
          </a:bodyPr>
          <a:lstStyle/>
          <a:p>
            <a:pPr algn="ctr"/>
            <a:r>
              <a:rPr lang="en-US" b="0" u="sng" dirty="0">
                <a:solidFill>
                  <a:schemeClr val="tx1"/>
                </a:solidFill>
                <a:latin typeface="Times New Roman" panose="02020603050405020304" pitchFamily="18" charset="0"/>
                <a:cs typeface="Times New Roman" panose="02020603050405020304" pitchFamily="18" charset="0"/>
              </a:rPr>
              <a:t>The concept of “Quality of higher education” in modern scientific discourse</a:t>
            </a:r>
            <a:endParaRPr lang="ru-RU" b="0" u="sng" dirty="0">
              <a:solidFill>
                <a:schemeClr val="tx1"/>
              </a:solidFill>
              <a:latin typeface="Times New Roman" panose="02020603050405020304" pitchFamily="18" charset="0"/>
              <a:cs typeface="Times New Roman" panose="02020603050405020304" pitchFamily="18" charset="0"/>
            </a:endParaRPr>
          </a:p>
        </p:txBody>
      </p:sp>
      <p:sp>
        <p:nvSpPr>
          <p:cNvPr id="4" name="Свиток: горизонтальный 3">
            <a:extLst>
              <a:ext uri="{FF2B5EF4-FFF2-40B4-BE49-F238E27FC236}">
                <a16:creationId xmlns:a16="http://schemas.microsoft.com/office/drawing/2014/main" id="{8CBA3B1B-BB09-4F87-94F8-F417F54F339E}"/>
              </a:ext>
            </a:extLst>
          </p:cNvPr>
          <p:cNvSpPr/>
          <p:nvPr/>
        </p:nvSpPr>
        <p:spPr>
          <a:xfrm>
            <a:off x="4492487" y="1057275"/>
            <a:ext cx="7301948" cy="1139687"/>
          </a:xfrm>
          <a:prstGeom prst="horizontalScroll">
            <a:avLst/>
          </a:prstGeom>
          <a:solidFill>
            <a:schemeClr val="accent3">
              <a:lumMod val="40000"/>
              <a:lumOff val="60000"/>
            </a:schemeClr>
          </a:solidFill>
          <a:effectLst>
            <a:glow rad="228600">
              <a:schemeClr val="accent6">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u="sng" dirty="0">
                <a:solidFill>
                  <a:schemeClr val="tx1"/>
                </a:solidFill>
                <a:latin typeface="Times New Roman" panose="02020603050405020304" pitchFamily="18" charset="0"/>
                <a:cs typeface="Times New Roman" panose="02020603050405020304" pitchFamily="18" charset="0"/>
              </a:rPr>
              <a:t>Political category </a:t>
            </a:r>
            <a:r>
              <a:rPr lang="uk-UA" sz="2000" dirty="0">
                <a:solidFill>
                  <a:schemeClr val="tx1"/>
                </a:solidFill>
                <a:latin typeface="Times New Roman" panose="02020603050405020304" pitchFamily="18" charset="0"/>
                <a:cs typeface="Times New Roman" panose="02020603050405020304" pitchFamily="18" charset="0"/>
              </a:rPr>
              <a:t> –</a:t>
            </a:r>
            <a:r>
              <a:rPr lang="en-US" sz="2000" dirty="0">
                <a:solidFill>
                  <a:schemeClr val="tx1"/>
                </a:solidFill>
                <a:latin typeface="Times New Roman" panose="02020603050405020304" pitchFamily="18" charset="0"/>
                <a:cs typeface="Times New Roman" panose="02020603050405020304" pitchFamily="18" charset="0"/>
              </a:rPr>
              <a:t> accumulates the basis of educational policy</a:t>
            </a:r>
            <a:r>
              <a:rPr lang="uk-UA" sz="2000" dirty="0">
                <a:solidFill>
                  <a:schemeClr val="tx1"/>
                </a:solidFill>
                <a:latin typeface="Times New Roman" panose="02020603050405020304" pitchFamily="18" charset="0"/>
                <a:cs typeface="Times New Roman" panose="02020603050405020304" pitchFamily="18" charset="0"/>
              </a:rPr>
              <a:t> </a:t>
            </a:r>
            <a:endParaRPr lang="ru-RU" sz="2000" u="sng" dirty="0">
              <a:solidFill>
                <a:schemeClr val="tx1"/>
              </a:solidFill>
              <a:latin typeface="Times New Roman" panose="02020603050405020304" pitchFamily="18" charset="0"/>
              <a:cs typeface="Times New Roman" panose="02020603050405020304" pitchFamily="18" charset="0"/>
            </a:endParaRPr>
          </a:p>
        </p:txBody>
      </p:sp>
      <p:sp>
        <p:nvSpPr>
          <p:cNvPr id="5" name="Свиток: горизонтальный 4">
            <a:extLst>
              <a:ext uri="{FF2B5EF4-FFF2-40B4-BE49-F238E27FC236}">
                <a16:creationId xmlns:a16="http://schemas.microsoft.com/office/drawing/2014/main" id="{D74F0BF9-4668-472F-B406-9A28C2FCEC4C}"/>
              </a:ext>
            </a:extLst>
          </p:cNvPr>
          <p:cNvSpPr/>
          <p:nvPr/>
        </p:nvSpPr>
        <p:spPr>
          <a:xfrm>
            <a:off x="4492486" y="2515297"/>
            <a:ext cx="7301948" cy="1139687"/>
          </a:xfrm>
          <a:prstGeom prst="horizontalScroll">
            <a:avLst/>
          </a:prstGeom>
          <a:solidFill>
            <a:schemeClr val="accent3">
              <a:lumMod val="40000"/>
              <a:lumOff val="60000"/>
            </a:schemeClr>
          </a:solidFill>
          <a:ln>
            <a:solidFill>
              <a:schemeClr val="bg2">
                <a:lumMod val="50000"/>
              </a:schemeClr>
            </a:solidFill>
          </a:ln>
          <a:effectLst>
            <a:glow rad="228600">
              <a:schemeClr val="accent6">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u="sng" dirty="0">
                <a:solidFill>
                  <a:schemeClr val="tx1"/>
                </a:solidFill>
                <a:latin typeface="Times New Roman" panose="02020603050405020304" pitchFamily="18" charset="0"/>
                <a:cs typeface="Times New Roman" panose="02020603050405020304" pitchFamily="18" charset="0"/>
              </a:rPr>
              <a:t>Social category </a:t>
            </a:r>
            <a:r>
              <a:rPr lang="uk-UA" sz="2000" dirty="0">
                <a:solidFill>
                  <a:schemeClr val="tx1"/>
                </a:solidFill>
                <a:latin typeface="Times New Roman" panose="02020603050405020304" pitchFamily="18" charset="0"/>
                <a:cs typeface="Times New Roman" panose="02020603050405020304" pitchFamily="18" charset="0"/>
              </a:rPr>
              <a:t> –</a:t>
            </a:r>
            <a:r>
              <a:rPr lang="en-US" sz="2000" dirty="0">
                <a:solidFill>
                  <a:schemeClr val="tx1"/>
                </a:solidFill>
                <a:latin typeface="Times New Roman" panose="02020603050405020304" pitchFamily="18" charset="0"/>
                <a:cs typeface="Times New Roman" panose="02020603050405020304" pitchFamily="18" charset="0"/>
              </a:rPr>
              <a:t> reflects socials ideals of amount of education</a:t>
            </a:r>
            <a:endParaRPr lang="ru-RU" sz="2000" u="sng" dirty="0">
              <a:solidFill>
                <a:schemeClr val="tx1"/>
              </a:solidFill>
              <a:latin typeface="Times New Roman" panose="02020603050405020304" pitchFamily="18" charset="0"/>
              <a:cs typeface="Times New Roman" panose="02020603050405020304" pitchFamily="18" charset="0"/>
            </a:endParaRPr>
          </a:p>
        </p:txBody>
      </p:sp>
      <p:sp>
        <p:nvSpPr>
          <p:cNvPr id="6" name="Свиток: горизонтальный 5">
            <a:extLst>
              <a:ext uri="{FF2B5EF4-FFF2-40B4-BE49-F238E27FC236}">
                <a16:creationId xmlns:a16="http://schemas.microsoft.com/office/drawing/2014/main" id="{9926B384-1534-4781-AF37-8BFFC542ED47}"/>
              </a:ext>
            </a:extLst>
          </p:cNvPr>
          <p:cNvSpPr/>
          <p:nvPr/>
        </p:nvSpPr>
        <p:spPr>
          <a:xfrm>
            <a:off x="4492487" y="3995530"/>
            <a:ext cx="7301948" cy="1139687"/>
          </a:xfrm>
          <a:prstGeom prst="horizontalScroll">
            <a:avLst/>
          </a:prstGeom>
          <a:solidFill>
            <a:schemeClr val="accent3">
              <a:lumMod val="40000"/>
              <a:lumOff val="60000"/>
            </a:schemeClr>
          </a:solidFill>
          <a:ln>
            <a:solidFill>
              <a:schemeClr val="bg2">
                <a:lumMod val="50000"/>
              </a:schemeClr>
            </a:solidFill>
          </a:ln>
          <a:effectLst>
            <a:glow rad="228600">
              <a:schemeClr val="accent6">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u="sng" dirty="0">
                <a:solidFill>
                  <a:schemeClr val="tx1"/>
                </a:solidFill>
                <a:latin typeface="Times New Roman" panose="02020603050405020304" pitchFamily="18" charset="0"/>
                <a:cs typeface="Times New Roman" panose="02020603050405020304" pitchFamily="18" charset="0"/>
              </a:rPr>
              <a:t>Category of</a:t>
            </a:r>
            <a:r>
              <a:rPr lang="uk-UA" sz="2000" u="sng" dirty="0">
                <a:solidFill>
                  <a:schemeClr val="tx1"/>
                </a:solidFill>
                <a:latin typeface="Times New Roman" panose="02020603050405020304" pitchFamily="18" charset="0"/>
                <a:cs typeface="Times New Roman" panose="02020603050405020304" pitchFamily="18" charset="0"/>
              </a:rPr>
              <a:t> </a:t>
            </a:r>
            <a:r>
              <a:rPr lang="en-US" sz="2000" u="sng" dirty="0">
                <a:solidFill>
                  <a:schemeClr val="tx1"/>
                </a:solidFill>
                <a:latin typeface="Times New Roman" panose="02020603050405020304" pitchFamily="18" charset="0"/>
                <a:cs typeface="Times New Roman" panose="02020603050405020304" pitchFamily="18" charset="0"/>
              </a:rPr>
              <a:t>management </a:t>
            </a:r>
            <a:r>
              <a:rPr lang="uk-UA" sz="2000" dirty="0">
                <a:solidFill>
                  <a:schemeClr val="tx1"/>
                </a:solidFill>
                <a:latin typeface="Times New Roman" panose="02020603050405020304" pitchFamily="18" charset="0"/>
                <a:cs typeface="Times New Roman" panose="02020603050405020304" pitchFamily="18" charset="0"/>
              </a:rPr>
              <a:t>–</a:t>
            </a:r>
            <a:r>
              <a:rPr lang="en-US" sz="2000" dirty="0">
                <a:solidFill>
                  <a:schemeClr val="tx1"/>
                </a:solidFill>
                <a:latin typeface="Times New Roman" panose="02020603050405020304" pitchFamily="18" charset="0"/>
                <a:cs typeface="Times New Roman" panose="02020603050405020304" pitchFamily="18" charset="0"/>
              </a:rPr>
              <a:t> defines strategies for influencing the functioning of educational system</a:t>
            </a:r>
            <a:endParaRPr lang="ru-RU" sz="2000" u="sng" dirty="0">
              <a:solidFill>
                <a:schemeClr val="tx1"/>
              </a:solidFill>
              <a:latin typeface="Times New Roman" panose="02020603050405020304" pitchFamily="18" charset="0"/>
              <a:cs typeface="Times New Roman" panose="02020603050405020304" pitchFamily="18" charset="0"/>
            </a:endParaRPr>
          </a:p>
        </p:txBody>
      </p:sp>
      <p:sp>
        <p:nvSpPr>
          <p:cNvPr id="7" name="Свиток: горизонтальный 6">
            <a:extLst>
              <a:ext uri="{FF2B5EF4-FFF2-40B4-BE49-F238E27FC236}">
                <a16:creationId xmlns:a16="http://schemas.microsoft.com/office/drawing/2014/main" id="{B7DDABFB-2F0F-4EB2-993E-A8220CF98539}"/>
              </a:ext>
            </a:extLst>
          </p:cNvPr>
          <p:cNvSpPr/>
          <p:nvPr/>
        </p:nvSpPr>
        <p:spPr>
          <a:xfrm>
            <a:off x="4492487" y="5453270"/>
            <a:ext cx="7301948" cy="1139687"/>
          </a:xfrm>
          <a:prstGeom prst="horizontalScroll">
            <a:avLst/>
          </a:prstGeom>
          <a:solidFill>
            <a:schemeClr val="accent3">
              <a:lumMod val="40000"/>
              <a:lumOff val="60000"/>
            </a:schemeClr>
          </a:solidFill>
          <a:ln>
            <a:solidFill>
              <a:schemeClr val="bg2">
                <a:lumMod val="50000"/>
              </a:schemeClr>
            </a:solidFill>
          </a:ln>
          <a:effectLst>
            <a:glow rad="228600">
              <a:schemeClr val="accent6">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u="sng" dirty="0">
                <a:solidFill>
                  <a:schemeClr val="tx1"/>
                </a:solidFill>
                <a:latin typeface="Times New Roman" panose="02020603050405020304" pitchFamily="18" charset="0"/>
                <a:cs typeface="Times New Roman" panose="02020603050405020304" pitchFamily="18" charset="0"/>
              </a:rPr>
              <a:t>Pedagogical category </a:t>
            </a:r>
            <a:r>
              <a:rPr lang="uk-UA" sz="2000" dirty="0">
                <a:solidFill>
                  <a:schemeClr val="tx1"/>
                </a:solidFill>
                <a:latin typeface="Times New Roman" panose="02020603050405020304" pitchFamily="18" charset="0"/>
                <a:cs typeface="Times New Roman" panose="02020603050405020304" pitchFamily="18" charset="0"/>
              </a:rPr>
              <a:t> – </a:t>
            </a:r>
            <a:r>
              <a:rPr lang="en-US" sz="2000" dirty="0">
                <a:solidFill>
                  <a:schemeClr val="tx1"/>
                </a:solidFill>
                <a:latin typeface="Times New Roman" panose="02020603050405020304" pitchFamily="18" charset="0"/>
                <a:cs typeface="Times New Roman" panose="02020603050405020304" pitchFamily="18" charset="0"/>
              </a:rPr>
              <a:t>determines psychological and pedagogical aspects of  quality of education</a:t>
            </a:r>
            <a:endParaRPr lang="ru-RU" sz="2000" u="sng" dirty="0">
              <a:solidFill>
                <a:schemeClr val="tx1"/>
              </a:solidFill>
              <a:latin typeface="Times New Roman" panose="02020603050405020304" pitchFamily="18" charset="0"/>
              <a:cs typeface="Times New Roman" panose="02020603050405020304" pitchFamily="18" charset="0"/>
            </a:endParaRPr>
          </a:p>
        </p:txBody>
      </p:sp>
      <p:cxnSp>
        <p:nvCxnSpPr>
          <p:cNvPr id="11" name="Соединитель: изогнутый 10">
            <a:extLst>
              <a:ext uri="{FF2B5EF4-FFF2-40B4-BE49-F238E27FC236}">
                <a16:creationId xmlns:a16="http://schemas.microsoft.com/office/drawing/2014/main" id="{F2532038-EF49-4598-9AE0-B9680FB0DCA4}"/>
              </a:ext>
            </a:extLst>
          </p:cNvPr>
          <p:cNvCxnSpPr>
            <a:cxnSpLocks/>
            <a:stCxn id="3" idx="3"/>
            <a:endCxn id="4" idx="1"/>
          </p:cNvCxnSpPr>
          <p:nvPr/>
        </p:nvCxnSpPr>
        <p:spPr>
          <a:xfrm rot="10800000" flipH="1">
            <a:off x="2782955" y="1627120"/>
            <a:ext cx="1709531" cy="1831699"/>
          </a:xfrm>
          <a:prstGeom prst="curvedConnector3">
            <a:avLst>
              <a:gd name="adj1" fmla="val -126550"/>
            </a:avLst>
          </a:prstGeom>
          <a:ln w="38100">
            <a:solidFill>
              <a:schemeClr val="bg2">
                <a:lumMod val="50000"/>
              </a:schemeClr>
            </a:solidFill>
            <a:tailEnd type="triangle"/>
          </a:ln>
          <a:effectLst>
            <a:glow rad="228600">
              <a:schemeClr val="accent4">
                <a:satMod val="175000"/>
                <a:alpha val="40000"/>
              </a:schemeClr>
            </a:glow>
          </a:effectLst>
        </p:spPr>
        <p:style>
          <a:lnRef idx="1">
            <a:schemeClr val="accent1"/>
          </a:lnRef>
          <a:fillRef idx="0">
            <a:schemeClr val="accent1"/>
          </a:fillRef>
          <a:effectRef idx="0">
            <a:schemeClr val="accent1"/>
          </a:effectRef>
          <a:fontRef idx="minor">
            <a:schemeClr val="tx1"/>
          </a:fontRef>
        </p:style>
      </p:cxnSp>
      <p:cxnSp>
        <p:nvCxnSpPr>
          <p:cNvPr id="16" name="Соединитель: изогнутый 15">
            <a:extLst>
              <a:ext uri="{FF2B5EF4-FFF2-40B4-BE49-F238E27FC236}">
                <a16:creationId xmlns:a16="http://schemas.microsoft.com/office/drawing/2014/main" id="{20A8ED7A-97EC-43A2-9849-6DBBDE49D67A}"/>
              </a:ext>
            </a:extLst>
          </p:cNvPr>
          <p:cNvCxnSpPr>
            <a:cxnSpLocks/>
            <a:stCxn id="3" idx="3"/>
            <a:endCxn id="6" idx="1"/>
          </p:cNvCxnSpPr>
          <p:nvPr/>
        </p:nvCxnSpPr>
        <p:spPr>
          <a:xfrm rot="10800000" flipH="1" flipV="1">
            <a:off x="2782955" y="3458818"/>
            <a:ext cx="1709531" cy="1106556"/>
          </a:xfrm>
          <a:prstGeom prst="curvedConnector3">
            <a:avLst>
              <a:gd name="adj1" fmla="val 53295"/>
            </a:avLst>
          </a:prstGeom>
          <a:ln w="38100">
            <a:solidFill>
              <a:schemeClr val="bg2">
                <a:lumMod val="50000"/>
              </a:schemeClr>
            </a:solidFill>
            <a:tailEnd type="triangle"/>
          </a:ln>
          <a:effectLst>
            <a:glow rad="228600">
              <a:schemeClr val="accent4">
                <a:satMod val="175000"/>
                <a:alpha val="40000"/>
              </a:schemeClr>
            </a:glow>
          </a:effectLst>
        </p:spPr>
        <p:style>
          <a:lnRef idx="1">
            <a:schemeClr val="accent1"/>
          </a:lnRef>
          <a:fillRef idx="0">
            <a:schemeClr val="accent1"/>
          </a:fillRef>
          <a:effectRef idx="0">
            <a:schemeClr val="accent1"/>
          </a:effectRef>
          <a:fontRef idx="minor">
            <a:schemeClr val="tx1"/>
          </a:fontRef>
        </p:style>
      </p:cxnSp>
      <p:cxnSp>
        <p:nvCxnSpPr>
          <p:cNvPr id="17" name="Соединитель: изогнутый 16">
            <a:extLst>
              <a:ext uri="{FF2B5EF4-FFF2-40B4-BE49-F238E27FC236}">
                <a16:creationId xmlns:a16="http://schemas.microsoft.com/office/drawing/2014/main" id="{2F883066-D3D8-4D3E-9A98-35D15626C62B}"/>
              </a:ext>
            </a:extLst>
          </p:cNvPr>
          <p:cNvCxnSpPr>
            <a:cxnSpLocks/>
            <a:stCxn id="3" idx="3"/>
            <a:endCxn id="7" idx="1"/>
          </p:cNvCxnSpPr>
          <p:nvPr/>
        </p:nvCxnSpPr>
        <p:spPr>
          <a:xfrm rot="10800000" flipH="1" flipV="1">
            <a:off x="2782955" y="3458818"/>
            <a:ext cx="1709531" cy="2564296"/>
          </a:xfrm>
          <a:prstGeom prst="curvedConnector3">
            <a:avLst>
              <a:gd name="adj1" fmla="val 33915"/>
            </a:avLst>
          </a:prstGeom>
          <a:ln w="38100">
            <a:solidFill>
              <a:schemeClr val="bg2">
                <a:lumMod val="50000"/>
              </a:schemeClr>
            </a:solidFill>
            <a:tailEnd type="triangle"/>
          </a:ln>
          <a:effectLst>
            <a:glow rad="228600">
              <a:schemeClr val="accent4">
                <a:satMod val="175000"/>
                <a:alpha val="40000"/>
              </a:schemeClr>
            </a:glow>
          </a:effectLst>
        </p:spPr>
        <p:style>
          <a:lnRef idx="1">
            <a:schemeClr val="accent1"/>
          </a:lnRef>
          <a:fillRef idx="0">
            <a:schemeClr val="accent1"/>
          </a:fillRef>
          <a:effectRef idx="0">
            <a:schemeClr val="accent1"/>
          </a:effectRef>
          <a:fontRef idx="minor">
            <a:schemeClr val="tx1"/>
          </a:fontRef>
        </p:style>
      </p:cxnSp>
      <p:cxnSp>
        <p:nvCxnSpPr>
          <p:cNvPr id="32" name="Соединитель: изогнутый 31">
            <a:extLst>
              <a:ext uri="{FF2B5EF4-FFF2-40B4-BE49-F238E27FC236}">
                <a16:creationId xmlns:a16="http://schemas.microsoft.com/office/drawing/2014/main" id="{067D084A-114A-4CE7-9F55-EC81D25C3D45}"/>
              </a:ext>
            </a:extLst>
          </p:cNvPr>
          <p:cNvCxnSpPr>
            <a:cxnSpLocks/>
            <a:endCxn id="5" idx="1"/>
          </p:cNvCxnSpPr>
          <p:nvPr/>
        </p:nvCxnSpPr>
        <p:spPr>
          <a:xfrm flipV="1">
            <a:off x="2994989" y="3085141"/>
            <a:ext cx="1497497" cy="351183"/>
          </a:xfrm>
          <a:prstGeom prst="curvedConnector3">
            <a:avLst>
              <a:gd name="adj1" fmla="val 50000"/>
            </a:avLst>
          </a:prstGeom>
          <a:ln w="38100">
            <a:solidFill>
              <a:schemeClr val="bg2">
                <a:lumMod val="50000"/>
              </a:schemeClr>
            </a:solidFill>
            <a:tailEnd type="triangle"/>
          </a:ln>
          <a:effectLst>
            <a:glow rad="228600">
              <a:schemeClr val="accent4">
                <a:satMod val="175000"/>
                <a:alpha val="40000"/>
              </a:schemeClr>
            </a:glow>
          </a:effectLst>
        </p:spPr>
        <p:style>
          <a:lnRef idx="1">
            <a:schemeClr val="accent1"/>
          </a:lnRef>
          <a:fillRef idx="0">
            <a:schemeClr val="accent1"/>
          </a:fillRef>
          <a:effectRef idx="0">
            <a:schemeClr val="accent1"/>
          </a:effectRef>
          <a:fontRef idx="minor">
            <a:schemeClr val="tx1"/>
          </a:fontRef>
        </p:style>
      </p:cxnSp>
      <p:pic>
        <p:nvPicPr>
          <p:cNvPr id="47" name="Picture 2">
            <a:extLst>
              <a:ext uri="{FF2B5EF4-FFF2-40B4-BE49-F238E27FC236}">
                <a16:creationId xmlns:a16="http://schemas.microsoft.com/office/drawing/2014/main" id="{C7E9305C-292D-4A6F-804A-6F0966F7310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b="50000"/>
          <a:stretch>
            <a:fillRect/>
          </a:stretch>
        </p:blipFill>
        <p:spPr bwMode="auto">
          <a:xfrm>
            <a:off x="10533062" y="0"/>
            <a:ext cx="1658938" cy="1057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Свиток: вертикальный 2">
            <a:extLst>
              <a:ext uri="{FF2B5EF4-FFF2-40B4-BE49-F238E27FC236}">
                <a16:creationId xmlns:a16="http://schemas.microsoft.com/office/drawing/2014/main" id="{4125A1B2-9B97-4B3D-8811-3300F18DD40F}"/>
              </a:ext>
            </a:extLst>
          </p:cNvPr>
          <p:cNvSpPr/>
          <p:nvPr/>
        </p:nvSpPr>
        <p:spPr>
          <a:xfrm>
            <a:off x="848139" y="2504661"/>
            <a:ext cx="2173356" cy="1908313"/>
          </a:xfrm>
          <a:prstGeom prst="verticalScroll">
            <a:avLst/>
          </a:prstGeom>
          <a:solidFill>
            <a:schemeClr val="accent3">
              <a:lumMod val="40000"/>
              <a:lumOff val="60000"/>
            </a:schemeClr>
          </a:solidFill>
          <a:ln>
            <a:solidFill>
              <a:schemeClr val="bg2">
                <a:lumMod val="50000"/>
              </a:schemeClr>
            </a:solidFill>
          </a:ln>
          <a:effectLst>
            <a:glow rad="1397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dirty="0">
                <a:solidFill>
                  <a:schemeClr val="tx1"/>
                </a:solidFill>
                <a:latin typeface="Times New Roman" panose="02020603050405020304" pitchFamily="18" charset="0"/>
                <a:cs typeface="Times New Roman" panose="02020603050405020304" pitchFamily="18" charset="0"/>
              </a:rPr>
              <a:t>Quality of education</a:t>
            </a:r>
            <a:endParaRPr lang="ru-RU" sz="22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14698988"/>
      </p:ext>
    </p:extLst>
  </p:cSld>
  <p:clrMapOvr>
    <a:masterClrMapping/>
  </p:clrMapOvr>
</p:sld>
</file>

<file path=ppt/theme/theme1.xml><?xml version="1.0" encoding="utf-8"?>
<a:theme xmlns:a="http://schemas.openxmlformats.org/drawingml/2006/main" name="Презентация1">
  <a:themeElements>
    <a:clrScheme name="Цитаты">
      <a:dk1>
        <a:sysClr val="windowText" lastClr="000000"/>
      </a:dk1>
      <a:lt1>
        <a:sysClr val="window" lastClr="FFFFFF"/>
      </a:lt1>
      <a:dk2>
        <a:srgbClr val="212121"/>
      </a:dk2>
      <a:lt2>
        <a:srgbClr val="636363"/>
      </a:lt2>
      <a:accent1>
        <a:srgbClr val="00C6BB"/>
      </a:accent1>
      <a:accent2>
        <a:srgbClr val="6FEBA0"/>
      </a:accent2>
      <a:accent3>
        <a:srgbClr val="B6DF5E"/>
      </a:accent3>
      <a:accent4>
        <a:srgbClr val="EFB251"/>
      </a:accent4>
      <a:accent5>
        <a:srgbClr val="EF755F"/>
      </a:accent5>
      <a:accent6>
        <a:srgbClr val="ED515C"/>
      </a:accent6>
      <a:hlink>
        <a:srgbClr val="8F8F8F"/>
      </a:hlink>
      <a:folHlink>
        <a:srgbClr val="A5A5A5"/>
      </a:folHlink>
    </a:clrScheme>
    <a:fontScheme name="Цитаты">
      <a:majorFont>
        <a:latin typeface="Century Gothic"/>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2007-201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Презентация1" id="{E65978E6-0253-4312-AC88-3B0A7CBA4A6E}" vid="{D90898C8-DF0D-4DE7-A6D2-5E3E801A0B37}"/>
    </a:ext>
  </a:extLst>
</a:theme>
</file>

<file path=docProps/app.xml><?xml version="1.0" encoding="utf-8"?>
<Properties xmlns="http://schemas.openxmlformats.org/officeDocument/2006/extended-properties" xmlns:vt="http://schemas.openxmlformats.org/officeDocument/2006/docPropsVTypes">
  <Template>Заставка</Template>
  <TotalTime>1120</TotalTime>
  <Words>2359</Words>
  <Application>Microsoft Office PowerPoint</Application>
  <PresentationFormat>Широкоэкранный</PresentationFormat>
  <Paragraphs>235</Paragraphs>
  <Slides>28</Slides>
  <Notes>0</Notes>
  <HiddenSlides>0</HiddenSlides>
  <MMClips>0</MMClips>
  <ScaleCrop>false</ScaleCrop>
  <HeadingPairs>
    <vt:vector size="6" baseType="variant">
      <vt:variant>
        <vt:lpstr>Использованные шрифты</vt:lpstr>
      </vt:variant>
      <vt:variant>
        <vt:i4>7</vt:i4>
      </vt:variant>
      <vt:variant>
        <vt:lpstr>Тема</vt:lpstr>
      </vt:variant>
      <vt:variant>
        <vt:i4>1</vt:i4>
      </vt:variant>
      <vt:variant>
        <vt:lpstr>Заголовки слайдов</vt:lpstr>
      </vt:variant>
      <vt:variant>
        <vt:i4>28</vt:i4>
      </vt:variant>
    </vt:vector>
  </HeadingPairs>
  <TitlesOfParts>
    <vt:vector size="36" baseType="lpstr">
      <vt:lpstr>arial</vt:lpstr>
      <vt:lpstr>arial</vt:lpstr>
      <vt:lpstr>Century Gothic</vt:lpstr>
      <vt:lpstr>Courier New</vt:lpstr>
      <vt:lpstr>Times New Roman</vt:lpstr>
      <vt:lpstr>Wingdings</vt:lpstr>
      <vt:lpstr>Wingdings 2</vt:lpstr>
      <vt:lpstr>Презентация1</vt:lpstr>
      <vt:lpstr>Quality of Ukraine’s higher education in the context of European practices: current trends</vt:lpstr>
      <vt:lpstr>The globalized world and the higher education system</vt:lpstr>
      <vt:lpstr>The European Union Educational Policy</vt:lpstr>
      <vt:lpstr>The European Union educational policy</vt:lpstr>
      <vt:lpstr>The European Union educational policy Models of university organization:</vt:lpstr>
      <vt:lpstr>The European Union educational policy</vt:lpstr>
      <vt:lpstr>Презентация PowerPoint</vt:lpstr>
      <vt:lpstr>Презентация PowerPoint</vt:lpstr>
      <vt:lpstr>The concept of “Quality of higher education” in modern scientific discourse</vt:lpstr>
      <vt:lpstr>Презентация PowerPoint</vt:lpstr>
      <vt:lpstr>Презентация PowerPoint</vt:lpstr>
      <vt:lpstr>Approaches to quality assurance in higher education in the European educational space</vt:lpstr>
      <vt:lpstr>«Quality of higher education» in contemporary scientific discourse</vt:lpstr>
      <vt:lpstr>«Quality of higher education» in contemporary scientific discourse</vt:lpstr>
      <vt:lpstr>“Quality of higher education” in contemporary scientific discourse</vt:lpstr>
      <vt:lpstr>Презентация PowerPoint</vt:lpstr>
      <vt:lpstr>System for assessing the quality of educational process in the European space</vt:lpstr>
      <vt:lpstr>External and internal evaluation of higher education quality in the context of European practices </vt:lpstr>
      <vt:lpstr>     Quality Management System of Higher Education</vt:lpstr>
      <vt:lpstr>Implementation of technologies of higher education quality assurance in Ukraine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Pragmatic directions of development of a system for higher education quality assurance in Ukraine</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Александр Зинченко</dc:creator>
  <cp:lastModifiedBy>Bogdan</cp:lastModifiedBy>
  <cp:revision>199</cp:revision>
  <dcterms:created xsi:type="dcterms:W3CDTF">2020-04-12T09:34:40Z</dcterms:created>
  <dcterms:modified xsi:type="dcterms:W3CDTF">2020-10-17T19:15:27Z</dcterms:modified>
</cp:coreProperties>
</file>