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7" r:id="rId2"/>
  </p:sldIdLst>
  <p:sldSz cx="21383625" cy="30348238"/>
  <p:notesSz cx="6858000" cy="9144000"/>
  <p:defaultTextStyle>
    <a:defPPr>
      <a:defRPr lang="en-US"/>
    </a:defPPr>
    <a:lvl1pPr marL="0" algn="l" defTabSz="2472720" rtl="0" eaLnBrk="1" latinLnBrk="0" hangingPunct="1">
      <a:defRPr sz="4868" kern="1200">
        <a:solidFill>
          <a:schemeClr val="tx1"/>
        </a:solidFill>
        <a:latin typeface="+mn-lt"/>
        <a:ea typeface="+mn-ea"/>
        <a:cs typeface="+mn-cs"/>
      </a:defRPr>
    </a:lvl1pPr>
    <a:lvl2pPr marL="1236360" algn="l" defTabSz="2472720" rtl="0" eaLnBrk="1" latinLnBrk="0" hangingPunct="1">
      <a:defRPr sz="4868" kern="1200">
        <a:solidFill>
          <a:schemeClr val="tx1"/>
        </a:solidFill>
        <a:latin typeface="+mn-lt"/>
        <a:ea typeface="+mn-ea"/>
        <a:cs typeface="+mn-cs"/>
      </a:defRPr>
    </a:lvl2pPr>
    <a:lvl3pPr marL="2472720" algn="l" defTabSz="2472720" rtl="0" eaLnBrk="1" latinLnBrk="0" hangingPunct="1">
      <a:defRPr sz="4868" kern="1200">
        <a:solidFill>
          <a:schemeClr val="tx1"/>
        </a:solidFill>
        <a:latin typeface="+mn-lt"/>
        <a:ea typeface="+mn-ea"/>
        <a:cs typeface="+mn-cs"/>
      </a:defRPr>
    </a:lvl3pPr>
    <a:lvl4pPr marL="3709081" algn="l" defTabSz="2472720" rtl="0" eaLnBrk="1" latinLnBrk="0" hangingPunct="1">
      <a:defRPr sz="4868" kern="1200">
        <a:solidFill>
          <a:schemeClr val="tx1"/>
        </a:solidFill>
        <a:latin typeface="+mn-lt"/>
        <a:ea typeface="+mn-ea"/>
        <a:cs typeface="+mn-cs"/>
      </a:defRPr>
    </a:lvl4pPr>
    <a:lvl5pPr marL="4945441" algn="l" defTabSz="2472720" rtl="0" eaLnBrk="1" latinLnBrk="0" hangingPunct="1">
      <a:defRPr sz="4868" kern="1200">
        <a:solidFill>
          <a:schemeClr val="tx1"/>
        </a:solidFill>
        <a:latin typeface="+mn-lt"/>
        <a:ea typeface="+mn-ea"/>
        <a:cs typeface="+mn-cs"/>
      </a:defRPr>
    </a:lvl5pPr>
    <a:lvl6pPr marL="6181801" algn="l" defTabSz="2472720" rtl="0" eaLnBrk="1" latinLnBrk="0" hangingPunct="1">
      <a:defRPr sz="4868" kern="1200">
        <a:solidFill>
          <a:schemeClr val="tx1"/>
        </a:solidFill>
        <a:latin typeface="+mn-lt"/>
        <a:ea typeface="+mn-ea"/>
        <a:cs typeface="+mn-cs"/>
      </a:defRPr>
    </a:lvl6pPr>
    <a:lvl7pPr marL="7418161" algn="l" defTabSz="2472720" rtl="0" eaLnBrk="1" latinLnBrk="0" hangingPunct="1">
      <a:defRPr sz="4868" kern="1200">
        <a:solidFill>
          <a:schemeClr val="tx1"/>
        </a:solidFill>
        <a:latin typeface="+mn-lt"/>
        <a:ea typeface="+mn-ea"/>
        <a:cs typeface="+mn-cs"/>
      </a:defRPr>
    </a:lvl7pPr>
    <a:lvl8pPr marL="8654522" algn="l" defTabSz="2472720" rtl="0" eaLnBrk="1" latinLnBrk="0" hangingPunct="1">
      <a:defRPr sz="4868" kern="1200">
        <a:solidFill>
          <a:schemeClr val="tx1"/>
        </a:solidFill>
        <a:latin typeface="+mn-lt"/>
        <a:ea typeface="+mn-ea"/>
        <a:cs typeface="+mn-cs"/>
      </a:defRPr>
    </a:lvl8pPr>
    <a:lvl9pPr marL="9890882" algn="l" defTabSz="2472720" rtl="0" eaLnBrk="1" latinLnBrk="0" hangingPunct="1">
      <a:defRPr sz="486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59" userDrawn="1">
          <p15:clr>
            <a:srgbClr val="A4A3A4"/>
          </p15:clr>
        </p15:guide>
        <p15:guide id="2" pos="6735" userDrawn="1">
          <p15:clr>
            <a:srgbClr val="A4A3A4"/>
          </p15:clr>
        </p15:guide>
        <p15:guide id="3" pos="691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p:scale>
          <a:sx n="33" d="100"/>
          <a:sy n="33" d="100"/>
        </p:scale>
        <p:origin x="2574" y="48"/>
      </p:cViewPr>
      <p:guideLst>
        <p:guide orient="horz" pos="9559"/>
        <p:guide pos="6735"/>
        <p:guide pos="691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56" y="7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E169F1-8D1F-4DED-9DDD-2D8375958FB1}" type="datetimeFigureOut">
              <a:rPr lang="en-US" smtClean="0"/>
              <a:pPr/>
              <a:t>10/17/2020</a:t>
            </a:fld>
            <a:endParaRPr lang="en-US"/>
          </a:p>
        </p:txBody>
      </p:sp>
      <p:sp>
        <p:nvSpPr>
          <p:cNvPr id="4" name="Образ слайда 3"/>
          <p:cNvSpPr>
            <a:spLocks noGrp="1" noRot="1" noChangeAspect="1"/>
          </p:cNvSpPr>
          <p:nvPr>
            <p:ph type="sldImg" idx="2"/>
          </p:nvPr>
        </p:nvSpPr>
        <p:spPr>
          <a:xfrm>
            <a:off x="2341563" y="1143000"/>
            <a:ext cx="21748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9CC1A5-CB81-4099-A666-3F38FA6265E1}" type="slidenum">
              <a:rPr lang="en-US" smtClean="0"/>
              <a:pPr/>
              <a:t>‹#›</a:t>
            </a:fld>
            <a:endParaRPr lang="en-US"/>
          </a:p>
        </p:txBody>
      </p:sp>
    </p:spTree>
    <p:extLst>
      <p:ext uri="{BB962C8B-B14F-4D97-AF65-F5344CB8AC3E}">
        <p14:creationId xmlns:p14="http://schemas.microsoft.com/office/powerpoint/2010/main" val="3521877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799CC1A5-CB81-4099-A666-3F38FA6265E1}" type="slidenum">
              <a:rPr lang="en-US" smtClean="0"/>
              <a:pPr/>
              <a:t>1</a:t>
            </a:fld>
            <a:endParaRPr lang="en-US"/>
          </a:p>
        </p:txBody>
      </p:sp>
    </p:spTree>
    <p:extLst>
      <p:ext uri="{BB962C8B-B14F-4D97-AF65-F5344CB8AC3E}">
        <p14:creationId xmlns:p14="http://schemas.microsoft.com/office/powerpoint/2010/main" val="1912812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66716"/>
            <a:ext cx="18176081" cy="10565683"/>
          </a:xfrm>
        </p:spPr>
        <p:txBody>
          <a:bodyPr anchor="b"/>
          <a:lstStyle>
            <a:lvl1pPr algn="ctr">
              <a:defRPr sz="14031"/>
            </a:lvl1pPr>
          </a:lstStyle>
          <a:p>
            <a:r>
              <a:rPr lang="ru-RU"/>
              <a:t>Образец заголовка</a:t>
            </a:r>
            <a:endParaRPr lang="en-US" dirty="0"/>
          </a:p>
        </p:txBody>
      </p:sp>
      <p:sp>
        <p:nvSpPr>
          <p:cNvPr id="3" name="Subtitle 2"/>
          <p:cNvSpPr>
            <a:spLocks noGrp="1"/>
          </p:cNvSpPr>
          <p:nvPr>
            <p:ph type="subTitle" idx="1"/>
          </p:nvPr>
        </p:nvSpPr>
        <p:spPr>
          <a:xfrm>
            <a:off x="2672953" y="15939852"/>
            <a:ext cx="16037719" cy="7327130"/>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DA254DA-0E6E-49D3-B6EE-3BF8AE8FCF8C}"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7B93D-30B2-45C3-8246-9992DA181710}" type="slidenum">
              <a:rPr lang="en-US" smtClean="0"/>
              <a:pPr/>
              <a:t>‹#›</a:t>
            </a:fld>
            <a:endParaRPr lang="en-US"/>
          </a:p>
        </p:txBody>
      </p:sp>
    </p:spTree>
    <p:extLst>
      <p:ext uri="{BB962C8B-B14F-4D97-AF65-F5344CB8AC3E}">
        <p14:creationId xmlns:p14="http://schemas.microsoft.com/office/powerpoint/2010/main" val="3445869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DA254DA-0E6E-49D3-B6EE-3BF8AE8FCF8C}"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7B93D-30B2-45C3-8246-9992DA181710}" type="slidenum">
              <a:rPr lang="en-US" smtClean="0"/>
              <a:pPr/>
              <a:t>‹#›</a:t>
            </a:fld>
            <a:endParaRPr lang="en-US"/>
          </a:p>
        </p:txBody>
      </p:sp>
    </p:spTree>
    <p:extLst>
      <p:ext uri="{BB962C8B-B14F-4D97-AF65-F5344CB8AC3E}">
        <p14:creationId xmlns:p14="http://schemas.microsoft.com/office/powerpoint/2010/main" val="1104126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5763"/>
            <a:ext cx="4610844" cy="25718729"/>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470125" y="1615763"/>
            <a:ext cx="13565237" cy="25718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DA254DA-0E6E-49D3-B6EE-3BF8AE8FCF8C}"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7B93D-30B2-45C3-8246-9992DA181710}" type="slidenum">
              <a:rPr lang="en-US" smtClean="0"/>
              <a:pPr/>
              <a:t>‹#›</a:t>
            </a:fld>
            <a:endParaRPr lang="en-US"/>
          </a:p>
        </p:txBody>
      </p:sp>
    </p:spTree>
    <p:extLst>
      <p:ext uri="{BB962C8B-B14F-4D97-AF65-F5344CB8AC3E}">
        <p14:creationId xmlns:p14="http://schemas.microsoft.com/office/powerpoint/2010/main" val="34544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DA254DA-0E6E-49D3-B6EE-3BF8AE8FCF8C}"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7B93D-30B2-45C3-8246-9992DA181710}" type="slidenum">
              <a:rPr lang="en-US" smtClean="0"/>
              <a:pPr/>
              <a:t>‹#›</a:t>
            </a:fld>
            <a:endParaRPr lang="en-US"/>
          </a:p>
        </p:txBody>
      </p:sp>
    </p:spTree>
    <p:extLst>
      <p:ext uri="{BB962C8B-B14F-4D97-AF65-F5344CB8AC3E}">
        <p14:creationId xmlns:p14="http://schemas.microsoft.com/office/powerpoint/2010/main" val="2227062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58988" y="7565993"/>
            <a:ext cx="18443377" cy="12624022"/>
          </a:xfrm>
        </p:spPr>
        <p:txBody>
          <a:bodyPr anchor="b"/>
          <a:lstStyle>
            <a:lvl1pPr>
              <a:defRPr sz="14031"/>
            </a:lvl1pPr>
          </a:lstStyle>
          <a:p>
            <a:r>
              <a:rPr lang="ru-RU"/>
              <a:t>Образец заголовка</a:t>
            </a:r>
            <a:endParaRPr lang="en-US" dirty="0"/>
          </a:p>
        </p:txBody>
      </p:sp>
      <p:sp>
        <p:nvSpPr>
          <p:cNvPr id="3" name="Text Placeholder 2"/>
          <p:cNvSpPr>
            <a:spLocks noGrp="1"/>
          </p:cNvSpPr>
          <p:nvPr>
            <p:ph type="body" idx="1"/>
          </p:nvPr>
        </p:nvSpPr>
        <p:spPr>
          <a:xfrm>
            <a:off x="1458988" y="20309443"/>
            <a:ext cx="18443377" cy="6638675"/>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DA254DA-0E6E-49D3-B6EE-3BF8AE8FCF8C}" type="datetimeFigureOut">
              <a:rPr lang="en-US" smtClean="0"/>
              <a:pPr/>
              <a:t>10/17/2020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7B93D-30B2-45C3-8246-9992DA181710}" type="slidenum">
              <a:rPr lang="en-US" smtClean="0"/>
              <a:pPr/>
              <a:t>‹#›</a:t>
            </a:fld>
            <a:endParaRPr lang="en-US"/>
          </a:p>
        </p:txBody>
      </p:sp>
    </p:spTree>
    <p:extLst>
      <p:ext uri="{BB962C8B-B14F-4D97-AF65-F5344CB8AC3E}">
        <p14:creationId xmlns:p14="http://schemas.microsoft.com/office/powerpoint/2010/main" val="1293286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470124" y="8078813"/>
            <a:ext cx="9088041" cy="1925567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0825460" y="8078813"/>
            <a:ext cx="9088041" cy="1925567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DA254DA-0E6E-49D3-B6EE-3BF8AE8FCF8C}"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7B93D-30B2-45C3-8246-9992DA181710}" type="slidenum">
              <a:rPr lang="en-US" smtClean="0"/>
              <a:pPr/>
              <a:t>‹#›</a:t>
            </a:fld>
            <a:endParaRPr lang="en-US"/>
          </a:p>
        </p:txBody>
      </p:sp>
    </p:spTree>
    <p:extLst>
      <p:ext uri="{BB962C8B-B14F-4D97-AF65-F5344CB8AC3E}">
        <p14:creationId xmlns:p14="http://schemas.microsoft.com/office/powerpoint/2010/main" val="4023739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5769"/>
            <a:ext cx="18443377" cy="586592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472912" y="7439536"/>
            <a:ext cx="9046274" cy="3646001"/>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ru-RU"/>
              <a:t>Образец текста</a:t>
            </a:r>
          </a:p>
        </p:txBody>
      </p:sp>
      <p:sp>
        <p:nvSpPr>
          <p:cNvPr id="4" name="Content Placeholder 3"/>
          <p:cNvSpPr>
            <a:spLocks noGrp="1"/>
          </p:cNvSpPr>
          <p:nvPr>
            <p:ph sz="half" idx="2"/>
          </p:nvPr>
        </p:nvSpPr>
        <p:spPr>
          <a:xfrm>
            <a:off x="1472912" y="11085537"/>
            <a:ext cx="9046274" cy="1630515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10825461" y="7439536"/>
            <a:ext cx="9090826" cy="3646001"/>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ru-RU"/>
              <a:t>Образец текста</a:t>
            </a:r>
          </a:p>
        </p:txBody>
      </p:sp>
      <p:sp>
        <p:nvSpPr>
          <p:cNvPr id="6" name="Content Placeholder 5"/>
          <p:cNvSpPr>
            <a:spLocks noGrp="1"/>
          </p:cNvSpPr>
          <p:nvPr>
            <p:ph sz="quarter" idx="4"/>
          </p:nvPr>
        </p:nvSpPr>
        <p:spPr>
          <a:xfrm>
            <a:off x="10825461" y="11085537"/>
            <a:ext cx="9090826" cy="1630515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DA254DA-0E6E-49D3-B6EE-3BF8AE8FCF8C}" type="datetimeFigureOut">
              <a:rPr lang="en-US" smtClean="0"/>
              <a:pPr/>
              <a:t>10/17/2020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37B93D-30B2-45C3-8246-9992DA181710}" type="slidenum">
              <a:rPr lang="en-US" smtClean="0"/>
              <a:pPr/>
              <a:t>‹#›</a:t>
            </a:fld>
            <a:endParaRPr lang="en-US"/>
          </a:p>
        </p:txBody>
      </p:sp>
    </p:spTree>
    <p:extLst>
      <p:ext uri="{BB962C8B-B14F-4D97-AF65-F5344CB8AC3E}">
        <p14:creationId xmlns:p14="http://schemas.microsoft.com/office/powerpoint/2010/main" val="2071617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DA254DA-0E6E-49D3-B6EE-3BF8AE8FCF8C}" type="datetimeFigureOut">
              <a:rPr lang="en-US" smtClean="0"/>
              <a:pPr/>
              <a:t>10/17/2020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37B93D-30B2-45C3-8246-9992DA181710}" type="slidenum">
              <a:rPr lang="en-US" smtClean="0"/>
              <a:pPr/>
              <a:t>‹#›</a:t>
            </a:fld>
            <a:endParaRPr lang="en-US"/>
          </a:p>
        </p:txBody>
      </p:sp>
    </p:spTree>
    <p:extLst>
      <p:ext uri="{BB962C8B-B14F-4D97-AF65-F5344CB8AC3E}">
        <p14:creationId xmlns:p14="http://schemas.microsoft.com/office/powerpoint/2010/main" val="3406755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254DA-0E6E-49D3-B6EE-3BF8AE8FCF8C}" type="datetimeFigureOut">
              <a:rPr lang="en-US" smtClean="0"/>
              <a:pPr/>
              <a:t>10/17/2020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37B93D-30B2-45C3-8246-9992DA181710}" type="slidenum">
              <a:rPr lang="en-US" smtClean="0"/>
              <a:pPr/>
              <a:t>‹#›</a:t>
            </a:fld>
            <a:endParaRPr lang="en-US"/>
          </a:p>
        </p:txBody>
      </p:sp>
    </p:spTree>
    <p:extLst>
      <p:ext uri="{BB962C8B-B14F-4D97-AF65-F5344CB8AC3E}">
        <p14:creationId xmlns:p14="http://schemas.microsoft.com/office/powerpoint/2010/main" val="4253511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72909" y="2023216"/>
            <a:ext cx="6896776" cy="7081256"/>
          </a:xfrm>
        </p:spPr>
        <p:txBody>
          <a:bodyPr anchor="b"/>
          <a:lstStyle>
            <a:lvl1pPr>
              <a:defRPr sz="7483"/>
            </a:lvl1pPr>
          </a:lstStyle>
          <a:p>
            <a:r>
              <a:rPr lang="ru-RU"/>
              <a:t>Образец заголовка</a:t>
            </a:r>
            <a:endParaRPr lang="en-US" dirty="0"/>
          </a:p>
        </p:txBody>
      </p:sp>
      <p:sp>
        <p:nvSpPr>
          <p:cNvPr id="3" name="Content Placeholder 2"/>
          <p:cNvSpPr>
            <a:spLocks noGrp="1"/>
          </p:cNvSpPr>
          <p:nvPr>
            <p:ph idx="1"/>
          </p:nvPr>
        </p:nvSpPr>
        <p:spPr>
          <a:xfrm>
            <a:off x="9090826" y="4369591"/>
            <a:ext cx="10825460" cy="21566919"/>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72909" y="9104472"/>
            <a:ext cx="6896776" cy="16867159"/>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ru-RU"/>
              <a:t>Образец текста</a:t>
            </a:r>
          </a:p>
        </p:txBody>
      </p:sp>
      <p:sp>
        <p:nvSpPr>
          <p:cNvPr id="5" name="Date Placeholder 4"/>
          <p:cNvSpPr>
            <a:spLocks noGrp="1"/>
          </p:cNvSpPr>
          <p:nvPr>
            <p:ph type="dt" sz="half" idx="10"/>
          </p:nvPr>
        </p:nvSpPr>
        <p:spPr/>
        <p:txBody>
          <a:bodyPr/>
          <a:lstStyle/>
          <a:p>
            <a:fld id="{0DA254DA-0E6E-49D3-B6EE-3BF8AE8FCF8C}"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7B93D-30B2-45C3-8246-9992DA181710}" type="slidenum">
              <a:rPr lang="en-US" smtClean="0"/>
              <a:pPr/>
              <a:t>‹#›</a:t>
            </a:fld>
            <a:endParaRPr lang="en-US"/>
          </a:p>
        </p:txBody>
      </p:sp>
    </p:spTree>
    <p:extLst>
      <p:ext uri="{BB962C8B-B14F-4D97-AF65-F5344CB8AC3E}">
        <p14:creationId xmlns:p14="http://schemas.microsoft.com/office/powerpoint/2010/main" val="129009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72909" y="2023216"/>
            <a:ext cx="6896776" cy="7081256"/>
          </a:xfrm>
        </p:spPr>
        <p:txBody>
          <a:bodyPr anchor="b"/>
          <a:lstStyle>
            <a:lvl1pPr>
              <a:defRPr sz="7483"/>
            </a:lvl1pPr>
          </a:lstStyle>
          <a:p>
            <a:r>
              <a:rPr lang="ru-RU"/>
              <a:t>Образец заголовка</a:t>
            </a:r>
            <a:endParaRPr lang="en-US" dirty="0"/>
          </a:p>
        </p:txBody>
      </p:sp>
      <p:sp>
        <p:nvSpPr>
          <p:cNvPr id="3" name="Picture Placeholder 2"/>
          <p:cNvSpPr>
            <a:spLocks noGrp="1" noChangeAspect="1"/>
          </p:cNvSpPr>
          <p:nvPr>
            <p:ph type="pic" idx="1"/>
          </p:nvPr>
        </p:nvSpPr>
        <p:spPr>
          <a:xfrm>
            <a:off x="9090826" y="4369591"/>
            <a:ext cx="10825460" cy="21566919"/>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ru-RU"/>
              <a:t>Вставка рисунка</a:t>
            </a:r>
            <a:endParaRPr lang="en-US" dirty="0"/>
          </a:p>
        </p:txBody>
      </p:sp>
      <p:sp>
        <p:nvSpPr>
          <p:cNvPr id="4" name="Text Placeholder 3"/>
          <p:cNvSpPr>
            <a:spLocks noGrp="1"/>
          </p:cNvSpPr>
          <p:nvPr>
            <p:ph type="body" sz="half" idx="2"/>
          </p:nvPr>
        </p:nvSpPr>
        <p:spPr>
          <a:xfrm>
            <a:off x="1472909" y="9104472"/>
            <a:ext cx="6896776" cy="16867159"/>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ru-RU"/>
              <a:t>Образец текста</a:t>
            </a:r>
          </a:p>
        </p:txBody>
      </p:sp>
      <p:sp>
        <p:nvSpPr>
          <p:cNvPr id="5" name="Date Placeholder 4"/>
          <p:cNvSpPr>
            <a:spLocks noGrp="1"/>
          </p:cNvSpPr>
          <p:nvPr>
            <p:ph type="dt" sz="half" idx="10"/>
          </p:nvPr>
        </p:nvSpPr>
        <p:spPr/>
        <p:txBody>
          <a:bodyPr/>
          <a:lstStyle/>
          <a:p>
            <a:fld id="{0DA254DA-0E6E-49D3-B6EE-3BF8AE8FCF8C}" type="datetimeFigureOut">
              <a:rPr lang="en-US" smtClean="0"/>
              <a:pPr/>
              <a:t>10/17/2020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7B93D-30B2-45C3-8246-9992DA181710}" type="slidenum">
              <a:rPr lang="en-US" smtClean="0"/>
              <a:pPr/>
              <a:t>‹#›</a:t>
            </a:fld>
            <a:endParaRPr lang="en-US"/>
          </a:p>
        </p:txBody>
      </p:sp>
    </p:spTree>
    <p:extLst>
      <p:ext uri="{BB962C8B-B14F-4D97-AF65-F5344CB8AC3E}">
        <p14:creationId xmlns:p14="http://schemas.microsoft.com/office/powerpoint/2010/main" val="992437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5769"/>
            <a:ext cx="18443377" cy="586592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470124" y="8078813"/>
            <a:ext cx="18443377" cy="1925567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470124" y="28128327"/>
            <a:ext cx="4811316" cy="1615763"/>
          </a:xfrm>
          <a:prstGeom prst="rect">
            <a:avLst/>
          </a:prstGeom>
        </p:spPr>
        <p:txBody>
          <a:bodyPr vert="horz" lIns="91440" tIns="45720" rIns="91440" bIns="45720" rtlCol="0" anchor="ctr"/>
          <a:lstStyle>
            <a:lvl1pPr algn="l">
              <a:defRPr sz="2806">
                <a:solidFill>
                  <a:schemeClr val="tx1">
                    <a:tint val="75000"/>
                  </a:schemeClr>
                </a:solidFill>
              </a:defRPr>
            </a:lvl1pPr>
          </a:lstStyle>
          <a:p>
            <a:fld id="{0DA254DA-0E6E-49D3-B6EE-3BF8AE8FCF8C}" type="datetimeFigureOut">
              <a:rPr lang="en-US" smtClean="0"/>
              <a:pPr/>
              <a:t>10/17/2020</a:t>
            </a:fld>
            <a:endParaRPr lang="en-US"/>
          </a:p>
        </p:txBody>
      </p:sp>
      <p:sp>
        <p:nvSpPr>
          <p:cNvPr id="5" name="Footer Placeholder 4"/>
          <p:cNvSpPr>
            <a:spLocks noGrp="1"/>
          </p:cNvSpPr>
          <p:nvPr>
            <p:ph type="ftr" sz="quarter" idx="3"/>
          </p:nvPr>
        </p:nvSpPr>
        <p:spPr>
          <a:xfrm>
            <a:off x="7083326" y="28128327"/>
            <a:ext cx="7216973" cy="1615763"/>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102185" y="28128327"/>
            <a:ext cx="4811316" cy="1615763"/>
          </a:xfrm>
          <a:prstGeom prst="rect">
            <a:avLst/>
          </a:prstGeom>
        </p:spPr>
        <p:txBody>
          <a:bodyPr vert="horz" lIns="91440" tIns="45720" rIns="91440" bIns="45720" rtlCol="0" anchor="ctr"/>
          <a:lstStyle>
            <a:lvl1pPr algn="r">
              <a:defRPr sz="2806">
                <a:solidFill>
                  <a:schemeClr val="tx1">
                    <a:tint val="75000"/>
                  </a:schemeClr>
                </a:solidFill>
              </a:defRPr>
            </a:lvl1pPr>
          </a:lstStyle>
          <a:p>
            <a:fld id="{1537B93D-30B2-45C3-8246-9992DA181710}" type="slidenum">
              <a:rPr lang="en-US" smtClean="0"/>
              <a:pPr/>
              <a:t>‹#›</a:t>
            </a:fld>
            <a:endParaRPr lang="en-US"/>
          </a:p>
        </p:txBody>
      </p:sp>
    </p:spTree>
    <p:extLst>
      <p:ext uri="{BB962C8B-B14F-4D97-AF65-F5344CB8AC3E}">
        <p14:creationId xmlns:p14="http://schemas.microsoft.com/office/powerpoint/2010/main" val="4523014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20755806" cy="1160959"/>
          </a:xfrm>
          <a:prstGeom prst="rect">
            <a:avLst/>
          </a:prstGeom>
          <a:noFill/>
        </p:spPr>
        <p:txBody>
          <a:bodyPr wrap="square" rtlCol="0">
            <a:spAutoFit/>
          </a:bodyPr>
          <a:lstStyle/>
          <a:p>
            <a:endParaRPr lang="en-US" sz="6944" dirty="0"/>
          </a:p>
        </p:txBody>
      </p:sp>
      <p:sp>
        <p:nvSpPr>
          <p:cNvPr id="6" name="Прямоугольная выноска 5"/>
          <p:cNvSpPr/>
          <p:nvPr/>
        </p:nvSpPr>
        <p:spPr>
          <a:xfrm>
            <a:off x="0" y="-105358"/>
            <a:ext cx="21383626" cy="4922944"/>
          </a:xfrm>
          <a:prstGeom prst="wedgeRectCallout">
            <a:avLst/>
          </a:prstGeom>
          <a:solidFill>
            <a:srgbClr val="33CCCC"/>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2400" b="1" dirty="0">
              <a:latin typeface="Times New Roman" panose="02020603050405020304" pitchFamily="18" charset="0"/>
              <a:cs typeface="Times New Roman" panose="02020603050405020304" pitchFamily="18" charset="0"/>
            </a:endParaRPr>
          </a:p>
        </p:txBody>
      </p:sp>
      <p:pic>
        <p:nvPicPr>
          <p:cNvPr id="7" name="Рисунок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0717"/>
            <a:ext cx="1943100" cy="2416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2590800" y="361950"/>
            <a:ext cx="18573750" cy="861774"/>
          </a:xfrm>
          <a:prstGeom prst="rect">
            <a:avLst/>
          </a:prstGeom>
          <a:noFill/>
        </p:spPr>
        <p:txBody>
          <a:bodyPr wrap="square" rtlCol="0">
            <a:spAutoFit/>
          </a:bodyPr>
          <a:lstStyle/>
          <a:p>
            <a:pPr algn="ctr"/>
            <a:r>
              <a:rPr lang="en-US" sz="5000" b="1" dirty="0">
                <a:solidFill>
                  <a:srgbClr val="002060"/>
                </a:solidFill>
                <a:latin typeface="Times New Roman" panose="02020603050405020304" pitchFamily="18" charset="0"/>
                <a:cs typeface="Times New Roman" panose="02020603050405020304" pitchFamily="18" charset="0"/>
              </a:rPr>
              <a:t>BORYS GRINCHENKO KYIV UNIVERSITY</a:t>
            </a:r>
            <a:endParaRPr lang="en-US" dirty="0"/>
          </a:p>
        </p:txBody>
      </p:sp>
      <p:sp>
        <p:nvSpPr>
          <p:cNvPr id="9" name="TextBox 8"/>
          <p:cNvSpPr txBox="1"/>
          <p:nvPr/>
        </p:nvSpPr>
        <p:spPr>
          <a:xfrm>
            <a:off x="6860281" y="3733458"/>
            <a:ext cx="13296900" cy="1015663"/>
          </a:xfrm>
          <a:prstGeom prst="rect">
            <a:avLst/>
          </a:prstGeom>
          <a:noFill/>
        </p:spPr>
        <p:txBody>
          <a:bodyPr wrap="square" rtlCol="0">
            <a:spAutoFit/>
          </a:bodyPr>
          <a:lstStyle/>
          <a:p>
            <a:pPr algn="just"/>
            <a:r>
              <a:rPr lang="en-US" sz="3000" b="1" dirty="0" err="1">
                <a:latin typeface="Times New Roman" panose="02020603050405020304" pitchFamily="18" charset="0"/>
                <a:cs typeface="Times New Roman" panose="02020603050405020304" pitchFamily="18" charset="0"/>
              </a:rPr>
              <a:t>Oleksandra</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Nazarenko</a:t>
            </a:r>
            <a:r>
              <a:rPr lang="en-US" sz="3000" b="1" dirty="0">
                <a:latin typeface="Times New Roman" panose="02020603050405020304" pitchFamily="18" charset="0"/>
                <a:cs typeface="Times New Roman" panose="02020603050405020304" pitchFamily="18" charset="0"/>
              </a:rPr>
              <a:t>, post-graduate student of the 2nd year of study, specialty "Educational, pedagogical sciences"</a:t>
            </a:r>
            <a:endParaRPr lang="en-US" sz="30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5905501" y="1300828"/>
            <a:ext cx="13602946" cy="2215991"/>
          </a:xfrm>
          <a:prstGeom prst="rect">
            <a:avLst/>
          </a:prstGeom>
          <a:noFill/>
        </p:spPr>
        <p:txBody>
          <a:bodyPr wrap="square" rtlCol="0">
            <a:spAutoFit/>
          </a:bodyPr>
          <a:lstStyle/>
          <a:p>
            <a:pPr algn="ctr"/>
            <a:r>
              <a:rPr lang="en-US" sz="4600" b="1" dirty="0">
                <a:latin typeface="Times New Roman" panose="02020603050405020304" pitchFamily="18" charset="0"/>
                <a:cs typeface="Times New Roman" panose="02020603050405020304" pitchFamily="18" charset="0"/>
              </a:rPr>
              <a:t>THE INFLUENCE OF THE BOLOGNA PROCESS ON THE DEVELOPMENT OF HIGHER EDUCATION IN THE FAR EASTERN REGION</a:t>
            </a:r>
            <a:endParaRPr lang="en-US" sz="46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561560" y="5400748"/>
            <a:ext cx="20260506" cy="1938992"/>
          </a:xfrm>
          <a:prstGeom prst="rect">
            <a:avLst/>
          </a:prstGeom>
          <a:gradFill flip="none" rotWithShape="1">
            <a:gsLst>
              <a:gs pos="0">
                <a:srgbClr val="33CCFF">
                  <a:tint val="66000"/>
                  <a:satMod val="160000"/>
                </a:srgbClr>
              </a:gs>
              <a:gs pos="50000">
                <a:srgbClr val="33CCFF">
                  <a:tint val="44500"/>
                  <a:satMod val="160000"/>
                </a:srgbClr>
              </a:gs>
              <a:gs pos="100000">
                <a:srgbClr val="33CCFF">
                  <a:tint val="23500"/>
                  <a:satMod val="160000"/>
                </a:srgbClr>
              </a:gs>
            </a:gsLst>
            <a:path path="circle">
              <a:fillToRect l="50000" t="50000" r="50000" b="50000"/>
            </a:path>
            <a:tileRect/>
          </a:gradFill>
        </p:spPr>
        <p:txBody>
          <a:bodyPr wrap="square" rtlCol="0">
            <a:spAutoFit/>
          </a:bodyPr>
          <a:lstStyle/>
          <a:p>
            <a:pPr indent="457200" algn="just"/>
            <a:r>
              <a:rPr lang="en-US" sz="2400" b="1" dirty="0">
                <a:latin typeface="Times New Roman" panose="02020603050405020304" pitchFamily="18" charset="0"/>
                <a:cs typeface="Times New Roman" panose="02020603050405020304" pitchFamily="18" charset="0"/>
              </a:rPr>
              <a:t>Relevance of research</a:t>
            </a:r>
            <a:r>
              <a:rPr lang="uk-UA"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Today, during the time of integration and globalization processes, the focus on studying and borrowing the positive experiences of others is becoming more important. Education as a key indicator of the socio-economic level of societies plays an important role in building a successful, economically strong and independent country. Therefore, most countries of the world try to follow the example of the best, study their experience and implement it in own cultural realities. An example of successful imitation is the member countries of the Association of Southeast Asian Nations (ASEAN /АСЕАН), which, focusing on European colleagues, decided to reform higher education in the Far East region, to make it competitive and high quality.</a:t>
            </a:r>
            <a:endParaRPr lang="uk-UA" sz="2400"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561560" y="7672823"/>
            <a:ext cx="20194246" cy="856506"/>
          </a:xfrm>
          <a:prstGeom prst="rect">
            <a:avLst/>
          </a:prstGeom>
          <a:gradFill flip="none" rotWithShape="1">
            <a:gsLst>
              <a:gs pos="0">
                <a:srgbClr val="33CCFF">
                  <a:tint val="66000"/>
                  <a:satMod val="160000"/>
                </a:srgbClr>
              </a:gs>
              <a:gs pos="50000">
                <a:srgbClr val="33CCFF">
                  <a:tint val="44500"/>
                  <a:satMod val="160000"/>
                </a:srgbClr>
              </a:gs>
              <a:gs pos="100000">
                <a:srgbClr val="33CCFF">
                  <a:tint val="23500"/>
                  <a:satMod val="160000"/>
                </a:srgbClr>
              </a:gs>
            </a:gsLst>
            <a:path path="circle">
              <a:fillToRect l="100000" b="100000"/>
            </a:path>
            <a:tileRect t="-100000" r="-100000"/>
          </a:gradFill>
        </p:spPr>
        <p:txBody>
          <a:bodyPr wrap="square" rtlCol="0">
            <a:spAutoFit/>
          </a:bodyPr>
          <a:lstStyle/>
          <a:p>
            <a:pPr indent="457200" algn="just"/>
            <a:r>
              <a:rPr lang="en-US" sz="2400" b="1" dirty="0">
                <a:latin typeface="Times New Roman" panose="02020603050405020304" pitchFamily="18" charset="0"/>
                <a:cs typeface="Times New Roman" panose="02020603050405020304" pitchFamily="18" charset="0"/>
              </a:rPr>
              <a:t>The purpose of the study</a:t>
            </a:r>
            <a:r>
              <a:rPr lang="uk-UA"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analyze the impact of transformations in the higher education sector of the European Union on the development of higher education in the Far Eastern countries.</a:t>
            </a:r>
          </a:p>
        </p:txBody>
      </p:sp>
      <p:sp>
        <p:nvSpPr>
          <p:cNvPr id="19" name="TextBox 18"/>
          <p:cNvSpPr txBox="1"/>
          <p:nvPr/>
        </p:nvSpPr>
        <p:spPr>
          <a:xfrm>
            <a:off x="784798" y="16100379"/>
            <a:ext cx="20405409" cy="6370975"/>
          </a:xfrm>
          <a:prstGeom prst="rect">
            <a:avLst/>
          </a:prstGeom>
          <a:gradFill flip="none" rotWithShape="1">
            <a:gsLst>
              <a:gs pos="0">
                <a:srgbClr val="33CCFF">
                  <a:tint val="66000"/>
                  <a:satMod val="160000"/>
                </a:srgbClr>
              </a:gs>
              <a:gs pos="50000">
                <a:srgbClr val="33CCFF">
                  <a:tint val="44500"/>
                  <a:satMod val="160000"/>
                </a:srgbClr>
              </a:gs>
              <a:gs pos="100000">
                <a:srgbClr val="33CCFF">
                  <a:tint val="23500"/>
                  <a:satMod val="160000"/>
                </a:srgbClr>
              </a:gs>
            </a:gsLst>
            <a:path path="circle">
              <a:fillToRect l="50000" t="50000" r="50000" b="50000"/>
            </a:path>
            <a:tileRect/>
          </a:gradFill>
        </p:spPr>
        <p:txBody>
          <a:bodyPr wrap="square" rtlCol="0">
            <a:spAutoFit/>
          </a:bodyPr>
          <a:lstStyle/>
          <a:p>
            <a:pPr lvl="0" indent="457200" algn="just"/>
            <a:r>
              <a:rPr lang="en-US" sz="2400" dirty="0">
                <a:solidFill>
                  <a:prstClr val="black"/>
                </a:solidFill>
                <a:latin typeface="Times New Roman" panose="02020603050405020304" pitchFamily="18" charset="0"/>
                <a:cs typeface="Times New Roman" panose="02020603050405020304" pitchFamily="18" charset="0"/>
              </a:rPr>
              <a:t>One of the key areas of АСЕАН's work is cooperation in the higher education sector. With the results that Europe has achieved through the Bologna Process, the Association's policy in this area has largely focused on the implementation and monitoring by the institutional bodies in the АСЕАН system of various training and development activities and programs.</a:t>
            </a:r>
          </a:p>
          <a:p>
            <a:pPr lvl="0" indent="457200" algn="just"/>
            <a:r>
              <a:rPr lang="en-US" sz="2400" dirty="0">
                <a:solidFill>
                  <a:prstClr val="black"/>
                </a:solidFill>
                <a:latin typeface="Times New Roman" panose="02020603050405020304" pitchFamily="18" charset="0"/>
                <a:cs typeface="Times New Roman" panose="02020603050405020304" pitchFamily="18" charset="0"/>
              </a:rPr>
              <a:t>It should be noted that almost since the beginning of the Association, the leading countries have repeatedly raised issues of development and improvement of education in the South-Eastern region, focusing on European practices. At that time there was only an understanding of the direction in which the association will move, so the key in the field of education and science approved the following provisions:</a:t>
            </a:r>
          </a:p>
          <a:p>
            <a:pPr lvl="0" indent="457200" algn="just"/>
            <a:r>
              <a:rPr lang="en-US" sz="2400" dirty="0">
                <a:solidFill>
                  <a:prstClr val="black"/>
                </a:solidFill>
                <a:latin typeface="Times New Roman" panose="02020603050405020304" pitchFamily="18" charset="0"/>
                <a:cs typeface="Times New Roman" panose="02020603050405020304" pitchFamily="18" charset="0"/>
              </a:rPr>
              <a:t>•</a:t>
            </a:r>
            <a:r>
              <a:rPr lang="uk-UA" sz="2400" dirty="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promote active cooperation and mutual assistance in matters of common interest in the economic, social, cultural, technical, scientific and administrative spheres;</a:t>
            </a:r>
          </a:p>
          <a:p>
            <a:pPr lvl="0" indent="457200" algn="just"/>
            <a:r>
              <a:rPr lang="en-US" sz="2400" dirty="0">
                <a:solidFill>
                  <a:prstClr val="black"/>
                </a:solidFill>
                <a:latin typeface="Times New Roman" panose="02020603050405020304" pitchFamily="18" charset="0"/>
                <a:cs typeface="Times New Roman" panose="02020603050405020304" pitchFamily="18" charset="0"/>
              </a:rPr>
              <a:t>•</a:t>
            </a:r>
            <a:r>
              <a:rPr lang="uk-UA" sz="2400" dirty="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provide assistance to each other in the form of teaching and research tools in the educational, professional, technical and administrative spheres.</a:t>
            </a:r>
          </a:p>
          <a:p>
            <a:pPr lvl="0" indent="457200" algn="just"/>
            <a:r>
              <a:rPr lang="en-US" sz="2400" dirty="0">
                <a:solidFill>
                  <a:prstClr val="black"/>
                </a:solidFill>
                <a:latin typeface="Times New Roman" panose="02020603050405020304" pitchFamily="18" charset="0"/>
                <a:cs typeface="Times New Roman" panose="02020603050405020304" pitchFamily="18" charset="0"/>
              </a:rPr>
              <a:t>To date, АСЕАН member countries had achieved considerable achievements in higher education in the region, among which are the following: creation of АСЕАН University Network (ASEAN University Network (AUN)); approved and signed decision to convene a meeting of education ministers of member countries of АСЕАН on a regular basis and approved guidelines for regional cooperation in education.</a:t>
            </a:r>
          </a:p>
          <a:p>
            <a:pPr lvl="0" indent="457200" algn="just"/>
            <a:r>
              <a:rPr lang="en-US" sz="2400" dirty="0">
                <a:solidFill>
                  <a:prstClr val="black"/>
                </a:solidFill>
                <a:latin typeface="Times New Roman" panose="02020603050405020304" pitchFamily="18" charset="0"/>
                <a:cs typeface="Times New Roman" panose="02020603050405020304" pitchFamily="18" charset="0"/>
              </a:rPr>
              <a:t>The important points which can be traced to common action of all members of АСЕАН was that the association leaders stressed the importance of strengthening the identity and enhancement of human capital in education, which will lead to strengthening the university network.</a:t>
            </a:r>
          </a:p>
          <a:p>
            <a:pPr lvl="0" indent="457200" algn="just"/>
            <a:r>
              <a:rPr lang="en-US" sz="2400" dirty="0">
                <a:solidFill>
                  <a:prstClr val="black"/>
                </a:solidFill>
                <a:latin typeface="Times New Roman" panose="02020603050405020304" pitchFamily="18" charset="0"/>
                <a:cs typeface="Times New Roman" panose="02020603050405020304" pitchFamily="18" charset="0"/>
              </a:rPr>
              <a:t>The university network plays an important role in the development of higher education and science. Institutions (departments) have been established at the inter-university level, which plan and carry out work related to academic exchange, monitoring the quality of educational services, as well as promoting effective cooperation and dissemination of information among the network's universities.</a:t>
            </a:r>
          </a:p>
        </p:txBody>
      </p:sp>
      <p:pic>
        <p:nvPicPr>
          <p:cNvPr id="32" name="Рисунок 31" descr="H:\Папка А\Работа\фото для документів.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28529" y="1207717"/>
            <a:ext cx="3029272" cy="3771357"/>
          </a:xfrm>
          <a:prstGeom prst="rect">
            <a:avLst/>
          </a:prstGeom>
          <a:noFill/>
          <a:ln>
            <a:noFill/>
          </a:ln>
        </p:spPr>
      </p:pic>
      <p:pic>
        <p:nvPicPr>
          <p:cNvPr id="13" name="Рисунок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54443" y="24637879"/>
            <a:ext cx="7962367" cy="4731262"/>
          </a:xfrm>
          <a:prstGeom prst="rect">
            <a:avLst/>
          </a:prstGeom>
        </p:spPr>
      </p:pic>
      <p:pic>
        <p:nvPicPr>
          <p:cNvPr id="33" name="Picture 3" descr="C:\Users\SANJA\Desktop\asean_logo_300613.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9007143"/>
            <a:ext cx="4561846" cy="341582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 name="Рисунок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020800" y="22513361"/>
            <a:ext cx="7169407" cy="4920701"/>
          </a:xfrm>
          <a:prstGeom prst="rect">
            <a:avLst/>
          </a:prstGeom>
        </p:spPr>
      </p:pic>
      <p:pic>
        <p:nvPicPr>
          <p:cNvPr id="10" name="Рисунок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08747" y="11495744"/>
            <a:ext cx="7178755" cy="4020103"/>
          </a:xfrm>
          <a:prstGeom prst="rect">
            <a:avLst/>
          </a:prstGeom>
        </p:spPr>
      </p:pic>
      <p:sp>
        <p:nvSpPr>
          <p:cNvPr id="18" name="TextBox 17"/>
          <p:cNvSpPr txBox="1"/>
          <p:nvPr/>
        </p:nvSpPr>
        <p:spPr>
          <a:xfrm>
            <a:off x="10758073" y="8735289"/>
            <a:ext cx="10063993" cy="7109639"/>
          </a:xfrm>
          <a:prstGeom prst="rect">
            <a:avLst/>
          </a:prstGeom>
          <a:gradFill flip="none" rotWithShape="1">
            <a:gsLst>
              <a:gs pos="0">
                <a:srgbClr val="33CCFF">
                  <a:tint val="66000"/>
                  <a:satMod val="160000"/>
                </a:srgbClr>
              </a:gs>
              <a:gs pos="50000">
                <a:srgbClr val="33CCFF">
                  <a:tint val="44500"/>
                  <a:satMod val="160000"/>
                </a:srgbClr>
              </a:gs>
              <a:gs pos="100000">
                <a:srgbClr val="33CCFF">
                  <a:tint val="23500"/>
                  <a:satMod val="160000"/>
                </a:srgbClr>
              </a:gs>
            </a:gsLst>
            <a:path path="circle">
              <a:fillToRect l="50000" t="50000" r="50000" b="50000"/>
            </a:path>
            <a:tileRect/>
          </a:gradFill>
        </p:spPr>
        <p:txBody>
          <a:bodyPr wrap="square" rtlCol="0">
            <a:spAutoFit/>
          </a:bodyPr>
          <a:lstStyle/>
          <a:p>
            <a:pPr lvl="0" indent="457200" algn="just"/>
            <a:r>
              <a:rPr lang="en-US" sz="2400" b="1" dirty="0">
                <a:solidFill>
                  <a:prstClr val="black"/>
                </a:solidFill>
                <a:latin typeface="Times New Roman" panose="02020603050405020304" pitchFamily="18" charset="0"/>
                <a:cs typeface="Times New Roman" panose="02020603050405020304" pitchFamily="18" charset="0"/>
              </a:rPr>
              <a:t>Presentation of the main material</a:t>
            </a:r>
            <a:r>
              <a:rPr lang="uk-UA" sz="2400" b="1" dirty="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Today, when we talk about European education, we clearly understand that it is high quality, competitive, diverse and meets all world standards. Constant improvement of the legal framework, quality control of educational services, focus on increasing scientific knowledge, exchange of experience – all this has become a guarantee of a great image of European education.</a:t>
            </a:r>
          </a:p>
          <a:p>
            <a:pPr lvl="0" indent="457200" algn="just"/>
            <a:r>
              <a:rPr lang="en-US" sz="2400" dirty="0">
                <a:solidFill>
                  <a:prstClr val="black"/>
                </a:solidFill>
                <a:latin typeface="Times New Roman" panose="02020603050405020304" pitchFamily="18" charset="0"/>
                <a:cs typeface="Times New Roman" panose="02020603050405020304" pitchFamily="18" charset="0"/>
              </a:rPr>
              <a:t>Accordingly, the processes, which are expressed not only in quantitative but also in qualitative indicators, force other countries that are not part of the single European space to bring their education to the appropriate level. Following the example of Europe, the countries of Southeast Asia have begun to create their own unifying unions of international scale, aimed at the development of education.</a:t>
            </a:r>
          </a:p>
          <a:p>
            <a:pPr lvl="0" indent="457200" algn="just"/>
            <a:r>
              <a:rPr lang="en-US" sz="2400" dirty="0">
                <a:solidFill>
                  <a:prstClr val="black"/>
                </a:solidFill>
                <a:latin typeface="Times New Roman" panose="02020603050405020304" pitchFamily="18" charset="0"/>
                <a:cs typeface="Times New Roman" panose="02020603050405020304" pitchFamily="18" charset="0"/>
              </a:rPr>
              <a:t>One such organization represented in the Far East region is the Association of Southeast Asian Nations (АСЕАН), established in August 1967, which initially cared about economic development and the well-being of member countries. And only at the beginning of the XXI century, when the so-called Bologna Process began in Europe, it became clear that it is impossible to achieve striking economic results without taking into account the quality of education and the level of education of society as a whole.</a:t>
            </a:r>
          </a:p>
        </p:txBody>
      </p:sp>
      <p:sp>
        <p:nvSpPr>
          <p:cNvPr id="20" name="TextBox 19"/>
          <p:cNvSpPr txBox="1"/>
          <p:nvPr/>
        </p:nvSpPr>
        <p:spPr>
          <a:xfrm>
            <a:off x="561560" y="22726805"/>
            <a:ext cx="5488695" cy="5632311"/>
          </a:xfrm>
          <a:prstGeom prst="rect">
            <a:avLst/>
          </a:prstGeom>
          <a:gradFill flip="none" rotWithShape="1">
            <a:gsLst>
              <a:gs pos="0">
                <a:srgbClr val="33CCFF">
                  <a:tint val="66000"/>
                  <a:satMod val="160000"/>
                </a:srgbClr>
              </a:gs>
              <a:gs pos="50000">
                <a:srgbClr val="33CCFF">
                  <a:tint val="44500"/>
                  <a:satMod val="160000"/>
                </a:srgbClr>
              </a:gs>
              <a:gs pos="100000">
                <a:srgbClr val="33CCFF">
                  <a:tint val="23500"/>
                  <a:satMod val="160000"/>
                </a:srgbClr>
              </a:gs>
            </a:gsLst>
            <a:lin ang="0" scaled="1"/>
            <a:tileRect/>
          </a:gradFill>
        </p:spPr>
        <p:txBody>
          <a:bodyPr wrap="square" rtlCol="0">
            <a:spAutoFit/>
          </a:bodyPr>
          <a:lstStyle/>
          <a:p>
            <a:pPr lvl="0" indent="457200" algn="just"/>
            <a:r>
              <a:rPr lang="en-US" sz="2400" b="1" dirty="0">
                <a:solidFill>
                  <a:prstClr val="black"/>
                </a:solidFill>
                <a:latin typeface="Times New Roman" panose="02020603050405020304" pitchFamily="18" charset="0"/>
                <a:cs typeface="Times New Roman" panose="02020603050405020304" pitchFamily="18" charset="0"/>
              </a:rPr>
              <a:t>Conclusions</a:t>
            </a:r>
            <a:r>
              <a:rPr lang="uk-UA" sz="2400" b="1" dirty="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In line with European practice, the governments of АСЕАН member states have concluded that in order to achieve significant progress in the socio-economic sphere, it is necessary to create their own space in which education will be a key tool to achieve these goals. To do this, first of all it is necessary to unify and adapt educational systems. Creating own model and concept for the development of higher education, which will be able to prepare for real life professionals of various profiles, focusing on the labor market – a priority for member states and their strategic partners</a:t>
            </a:r>
            <a:r>
              <a:rPr lang="uk-UA" sz="2400" dirty="0">
                <a:solidFill>
                  <a:prstClr val="black"/>
                </a:solidFill>
                <a:latin typeface="Times New Roman" panose="02020603050405020304" pitchFamily="18" charset="0"/>
                <a:cs typeface="Times New Roman" panose="02020603050405020304" pitchFamily="18" charset="0"/>
              </a:rPr>
              <a:t>. </a:t>
            </a:r>
            <a:endParaRPr lang="en-US" sz="2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5717854"/>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TotalTime>
  <Words>888</Words>
  <Application>Microsoft Office PowerPoint</Application>
  <PresentationFormat>Произвольный</PresentationFormat>
  <Paragraphs>17</Paragraphs>
  <Slides>1</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Calibri Light</vt:lpstr>
      <vt:lpstr>Times New Roman</vt:lpstr>
      <vt:lpstr>Тема Office</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Oksana</dc:creator>
  <cp:lastModifiedBy>Bogdan</cp:lastModifiedBy>
  <cp:revision>43</cp:revision>
  <dcterms:created xsi:type="dcterms:W3CDTF">2020-04-02T08:55:34Z</dcterms:created>
  <dcterms:modified xsi:type="dcterms:W3CDTF">2020-10-17T13:08:27Z</dcterms:modified>
</cp:coreProperties>
</file>