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970D329B-DA77-4693-A2A1-06056A3F1608}"/>
              </a:ext>
            </a:extLst>
          </p:cNvPr>
          <p:cNvSpPr/>
          <p:nvPr/>
        </p:nvSpPr>
        <p:spPr bwMode="auto">
          <a:xfrm>
            <a:off x="0" y="-12700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Рисунок 10">
            <a:extLst>
              <a:ext uri="{FF2B5EF4-FFF2-40B4-BE49-F238E27FC236}">
                <a16:creationId xmlns:a16="http://schemas.microsoft.com/office/drawing/2014/main" id="{C85F6722-BFF8-4019-ADA1-438A6813C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2850"/>
            <a:ext cx="121920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Google Диск\work\gerb.png">
            <a:extLst>
              <a:ext uri="{FF2B5EF4-FFF2-40B4-BE49-F238E27FC236}">
                <a16:creationId xmlns:a16="http://schemas.microsoft.com/office/drawing/2014/main" id="{D0ABC45D-8008-4868-B4F4-F0CCB045A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373" y="-187325"/>
            <a:ext cx="122745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14" y="1449148"/>
            <a:ext cx="14093552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14" y="5280847"/>
            <a:ext cx="14093552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8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186B32C8-14E4-4241-A74C-66A9DD6ED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115" y="727523"/>
            <a:ext cx="6469527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8129411" y="0"/>
            <a:ext cx="8123767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6115" y="2344684"/>
            <a:ext cx="6469527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74A2DA-94ED-4931-B30F-20B8262F431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885526" y="6405564"/>
            <a:ext cx="977730" cy="365125"/>
          </a:xfrm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8B0A136-A71C-4EAE-9649-2BAD1FABBB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0449" y="6405564"/>
            <a:ext cx="3295077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A271E97-F014-4683-8121-D4E9733B90C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863255" y="6280150"/>
            <a:ext cx="1060267" cy="490538"/>
          </a:xfrm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3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1CC882A2-D991-42FA-BF0C-2D3DBB1EB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12" y="4800600"/>
            <a:ext cx="14079446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6253177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812" y="5367338"/>
            <a:ext cx="14079446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A8B02F1-BE9D-454D-A197-B5008B62A36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EF9EE1C-BEDA-43A1-978F-F0E0517B10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32A9EA7-E5E3-4904-9A08-67F67BA333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34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4CF78085-ED55-4011-881A-CECDE486BFCB}"/>
              </a:ext>
            </a:extLst>
          </p:cNvPr>
          <p:cNvSpPr>
            <a:spLocks noChangeAspect="1"/>
          </p:cNvSpPr>
          <p:nvPr/>
        </p:nvSpPr>
        <p:spPr bwMode="auto">
          <a:xfrm>
            <a:off x="632774" y="1081089"/>
            <a:ext cx="6331967" cy="324008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>
            <a:extLst>
              <a:ext uri="{FF2B5EF4-FFF2-40B4-BE49-F238E27FC236}">
                <a16:creationId xmlns:a16="http://schemas.microsoft.com/office/drawing/2014/main" id="{4E9F04B1-1159-45B0-AA21-7B7880E7A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450" y="1238502"/>
            <a:ext cx="7857089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389" y="4443681"/>
            <a:ext cx="7854151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0097770" y="1081457"/>
            <a:ext cx="5079119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8011F7-9F4D-44F9-817D-5B3567DB3F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016186-C743-4FEE-8DF2-2BABC233D86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58CDC67-1ED3-4A72-8518-69723B3AD5B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4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F331FBEA-D306-402E-B931-E3270E9D8F08}"/>
              </a:ext>
            </a:extLst>
          </p:cNvPr>
          <p:cNvSpPr>
            <a:spLocks noChangeAspect="1"/>
          </p:cNvSpPr>
          <p:nvPr/>
        </p:nvSpPr>
        <p:spPr bwMode="auto">
          <a:xfrm>
            <a:off x="1140687" y="2286001"/>
            <a:ext cx="4894999" cy="250507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9A345B98-58A8-4F35-851E-4BC1B8E4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809138" y="2435958"/>
            <a:ext cx="5842347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8206575" y="2286001"/>
            <a:ext cx="6505937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DD447454-5C04-47F6-85A7-FA79BEAF907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11F0136-7C1B-4059-9DC1-93DFAB55AFB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70FF609-BE42-4F78-A2FA-EA9C3C57BAD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67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675DD620-377A-45F8-8A07-0D5BCFD86CAC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09C05B3D-1474-4DA8-998C-CA0220FC5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758" y="447188"/>
            <a:ext cx="13534604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7302A-DCCC-4218-8943-AC4659BE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1EFE86-3548-4FAA-AB94-EBA7A8E9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C4FE6B-95EB-4775-B268-61070131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08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39AEB6CD-52C0-40D5-8F65-432F9D5FB79D}"/>
              </a:ext>
            </a:extLst>
          </p:cNvPr>
          <p:cNvSpPr>
            <a:spLocks noChangeAspect="1"/>
          </p:cNvSpPr>
          <p:nvPr/>
        </p:nvSpPr>
        <p:spPr bwMode="auto">
          <a:xfrm>
            <a:off x="7669468" y="446088"/>
            <a:ext cx="452253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B25B0E8C-42E3-4262-BC3F-70F5CD0B6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9493" y="586171"/>
            <a:ext cx="3325810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814" y="446089"/>
            <a:ext cx="8813856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247689F-7A0F-4A1F-9F06-5B7EB504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65603D6-BB1B-4120-B185-ACE9DD2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C24AED3-CF95-4310-BEA1-97C476FB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7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E0CE6C73-6EB5-4692-9749-38BD29F8A29A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9ECF5435-B496-4050-94E4-E0EB22E09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084" y="447188"/>
            <a:ext cx="13596277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26" y="2222287"/>
            <a:ext cx="14070322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A69AE36-8477-4F76-8604-0A670B54B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C1502C7-00B6-4DC8-B345-37E03123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BB1A19-5295-454A-950C-C4658A0D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13117C2D-103F-4B08-B7DC-A6FEE2C59F9A}"/>
              </a:ext>
            </a:extLst>
          </p:cNvPr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2" descr="D:\Google Диск\work\gerb.png">
            <a:extLst>
              <a:ext uri="{FF2B5EF4-FFF2-40B4-BE49-F238E27FC236}">
                <a16:creationId xmlns:a16="http://schemas.microsoft.com/office/drawing/2014/main" id="{25EA6B17-6BD6-4B36-891D-86F1DC9F3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1">
            <a:extLst>
              <a:ext uri="{FF2B5EF4-FFF2-40B4-BE49-F238E27FC236}">
                <a16:creationId xmlns:a16="http://schemas.microsoft.com/office/drawing/2014/main" id="{3883A15F-95A7-420F-B836-CEB7B7912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963"/>
            <a:ext cx="1219200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12" y="2951396"/>
            <a:ext cx="14079446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12" y="5281202"/>
            <a:ext cx="1407944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88AB5D-DB19-4FD2-9CFF-B42F9BB2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4F2DC8-A934-4EEE-94F3-4ED7F34F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7FC83C-FE59-4BC6-9FDC-EABD7539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5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BE81759F-90E8-438A-8A23-DCDEBE7E55BB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>
            <a:extLst>
              <a:ext uri="{FF2B5EF4-FFF2-40B4-BE49-F238E27FC236}">
                <a16:creationId xmlns:a16="http://schemas.microsoft.com/office/drawing/2014/main" id="{92D5EC19-3B34-4EDA-93FB-D12126279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758" y="447188"/>
            <a:ext cx="13534604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1427" y="2222288"/>
            <a:ext cx="6913297" cy="36387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8455" y="2222287"/>
            <a:ext cx="6924908" cy="36387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169602C-7AA3-4538-826C-5D882B31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9527D87-5307-4290-81FC-3A9D02E5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30CAAE9-29E9-48BF-A5D8-E15F9BAA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EA81E563-CD02-41E8-8263-33C6261899E5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D:\Google Диск\work\gerb.png">
            <a:extLst>
              <a:ext uri="{FF2B5EF4-FFF2-40B4-BE49-F238E27FC236}">
                <a16:creationId xmlns:a16="http://schemas.microsoft.com/office/drawing/2014/main" id="{27C1F5C8-60C1-4602-A751-F3356CA77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084" y="447188"/>
            <a:ext cx="13596277" cy="9704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6116" y="2174875"/>
            <a:ext cx="691860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6117" y="2751139"/>
            <a:ext cx="6918606" cy="3109913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48455" y="2174875"/>
            <a:ext cx="692490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455" y="2751139"/>
            <a:ext cx="6924908" cy="3109913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986FA62-7FC0-4B0B-B89E-F78422CF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5C9EAE5-EE4E-4789-AE70-6B460FE5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2B911716-6CB3-439B-8A86-C1554E18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55EEA4A5-313C-43DA-B1C1-B38A8E2269A5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D:\Google Диск\work\gerb.png">
            <a:extLst>
              <a:ext uri="{FF2B5EF4-FFF2-40B4-BE49-F238E27FC236}">
                <a16:creationId xmlns:a16="http://schemas.microsoft.com/office/drawing/2014/main" id="{0902EC6A-1104-4FB5-A7F5-036EFFBB1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084" y="447188"/>
            <a:ext cx="13596277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D289126-8185-4EAC-B99D-78C60DD3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E4D0E3E-FE92-4D17-ADB7-167B996A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AC652F3-8482-40D8-AD82-DE155747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5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Google Диск\work\gerb.png">
            <a:extLst>
              <a:ext uri="{FF2B5EF4-FFF2-40B4-BE49-F238E27FC236}">
                <a16:creationId xmlns:a16="http://schemas.microsoft.com/office/drawing/2014/main" id="{ACDA0B42-97D4-4322-A34C-92CF1F26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BE7D225-9977-4922-8E6A-4B9D6CFF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7DF72ED-0685-4A4E-91F0-34937193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ACD27F-E3F9-4177-8271-971C0282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Google Диск\work\gerb.png">
            <a:extLst>
              <a:ext uri="{FF2B5EF4-FFF2-40B4-BE49-F238E27FC236}">
                <a16:creationId xmlns:a16="http://schemas.microsoft.com/office/drawing/2014/main" id="{96ED27AB-F28B-46A2-B6DA-24F5D3FB7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10">
            <a:extLst>
              <a:ext uri="{FF2B5EF4-FFF2-40B4-BE49-F238E27FC236}">
                <a16:creationId xmlns:a16="http://schemas.microsoft.com/office/drawing/2014/main" id="{B0C0C2E1-1BA9-441E-A153-67D144403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6573D13-E622-4E10-ADF4-83C0A29E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E2FCF36-8DD2-4555-91DB-21C97557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0D1A410-BE37-4E99-B553-07E9CCB9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3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B58BF102-90EF-4C11-8D08-6663740B877A}"/>
              </a:ext>
            </a:extLst>
          </p:cNvPr>
          <p:cNvSpPr>
            <a:spLocks noChangeAspect="1"/>
          </p:cNvSpPr>
          <p:nvPr/>
        </p:nvSpPr>
        <p:spPr bwMode="auto">
          <a:xfrm>
            <a:off x="1072965" y="446088"/>
            <a:ext cx="3549033" cy="181451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" descr="D:\Google Диск\work\gerb.png">
            <a:extLst>
              <a:ext uri="{FF2B5EF4-FFF2-40B4-BE49-F238E27FC236}">
                <a16:creationId xmlns:a16="http://schemas.microsoft.com/office/drawing/2014/main" id="{356C8508-80CF-496F-AA68-DE98FF9DF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620" y="446088"/>
            <a:ext cx="4729223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3054" y="446089"/>
            <a:ext cx="8335396" cy="5414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0620" y="2260739"/>
            <a:ext cx="472922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882FF7A-7595-4A0D-88D8-8E6BFADD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98F076A-B3D1-48E2-96B4-9A03F2FF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58F970C-76BF-4C59-97A8-3CC5A943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BDBDB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D7B45-DCFA-4D40-9F68-543F9AC1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12" y="447676"/>
            <a:ext cx="10198445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5866B-0482-4BB4-A288-26A4BC01E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543" y="2184401"/>
            <a:ext cx="10562448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CF9DE-28F6-46ED-8729-A61786106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1353" y="6367464"/>
            <a:ext cx="864296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B0900-921C-455D-A7EB-4DEBB3A9B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34996" y="6362701"/>
            <a:ext cx="13438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03587-E9A1-42B5-A27F-B7DE32906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846" y="6237289"/>
            <a:ext cx="1062382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2" descr="D:\Google Диск\work\gerb.png">
            <a:extLst>
              <a:ext uri="{FF2B5EF4-FFF2-40B4-BE49-F238E27FC236}">
                <a16:creationId xmlns:a16="http://schemas.microsoft.com/office/drawing/2014/main" id="{B12DD77F-39EC-4FDA-B02C-2C4B90C68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58" y="-57150"/>
            <a:ext cx="122957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2F776CB6-377B-4BC2-ADC1-1396586A9A2A}"/>
              </a:ext>
            </a:extLst>
          </p:cNvPr>
          <p:cNvCxnSpPr/>
          <p:nvPr/>
        </p:nvCxnSpPr>
        <p:spPr>
          <a:xfrm>
            <a:off x="241259" y="6502400"/>
            <a:ext cx="160119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6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panose="05020102010507070707" pitchFamily="18" charset="2"/>
        <a:buChar char="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panose="05020102010507070707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panose="05020102010507070707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">
              <a:schemeClr val="bg2">
                <a:tint val="97000"/>
                <a:hueMod val="92000"/>
                <a:satMod val="169000"/>
                <a:lumMod val="164000"/>
              </a:schemeClr>
            </a:gs>
            <a:gs pos="9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ABC5F-4D5A-4B7A-AABA-25C60F03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0125" y="2381789"/>
            <a:ext cx="12192000" cy="2971596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вищої освіти України в контексті європейських практик : сучасні тенденції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2B8EBC-201E-4F35-A9A8-DB41100D8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2939" y="4797553"/>
            <a:ext cx="3419061" cy="1111663"/>
          </a:xfrm>
        </p:spPr>
        <p:txBody>
          <a:bodyPr>
            <a:normAutofit/>
          </a:bodyPr>
          <a:lstStyle/>
          <a:p>
            <a:pPr algn="r"/>
            <a:r>
              <a:rPr lang="uk-UA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 :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Батечко Н.Г.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5267844-7572-4700-B2DA-F4B428BF4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4871850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кутник 9"/>
          <p:cNvSpPr/>
          <p:nvPr/>
        </p:nvSpPr>
        <p:spPr>
          <a:xfrm>
            <a:off x="-1" y="6088063"/>
            <a:ext cx="12188825" cy="8077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14108" tIns="57054" rIns="114108" bIns="57054">
            <a:spAutoFit/>
          </a:bodyPr>
          <a:lstStyle/>
          <a:p>
            <a:pPr algn="just">
              <a:defRPr/>
            </a:pPr>
            <a:r>
              <a:rPr lang="ru-RU" sz="1500" b="1" i="1" dirty="0" err="1"/>
              <a:t>Зміст</a:t>
            </a:r>
            <a:r>
              <a:rPr lang="ru-RU" sz="1500" b="1" i="1" dirty="0"/>
              <a:t> </a:t>
            </a:r>
            <a:r>
              <a:rPr lang="ru-RU" sz="1500" b="1" i="1" dirty="0" err="1"/>
              <a:t>лекції</a:t>
            </a:r>
            <a:r>
              <a:rPr lang="ru-RU" sz="1500" b="1" i="1" dirty="0"/>
              <a:t> </a:t>
            </a:r>
            <a:r>
              <a:rPr lang="ru-RU" sz="1500" b="1" i="1" dirty="0" err="1"/>
              <a:t>відображає</a:t>
            </a:r>
            <a:r>
              <a:rPr lang="ru-RU" sz="1500" b="1" i="1" dirty="0"/>
              <a:t> </a:t>
            </a:r>
            <a:r>
              <a:rPr lang="ru-RU" sz="1500" b="1" i="1" dirty="0" err="1"/>
              <a:t>виключно</a:t>
            </a:r>
            <a:r>
              <a:rPr lang="ru-RU" sz="1500" b="1" i="1" dirty="0"/>
              <a:t> думку </a:t>
            </a:r>
            <a:r>
              <a:rPr lang="ru-RU" sz="1500" b="1" i="1" dirty="0" err="1"/>
              <a:t>авторів</a:t>
            </a:r>
            <a:r>
              <a:rPr lang="ru-RU" sz="1500" b="1" i="1" dirty="0"/>
              <a:t>, </a:t>
            </a:r>
            <a:r>
              <a:rPr lang="ru-RU" sz="1500" b="1" i="1" dirty="0" err="1"/>
              <a:t>Виконавче</a:t>
            </a:r>
            <a:r>
              <a:rPr lang="ru-RU" sz="1500" b="1" i="1" dirty="0"/>
              <a:t> агентство </a:t>
            </a:r>
            <a:r>
              <a:rPr lang="ru-RU" sz="1500" b="1" i="1" dirty="0" err="1"/>
              <a:t>з</a:t>
            </a:r>
            <a:r>
              <a:rPr lang="ru-RU" sz="1500" b="1" i="1" dirty="0"/>
              <a:t> </a:t>
            </a:r>
            <a:r>
              <a:rPr lang="ru-RU" sz="1500" b="1" i="1" dirty="0" err="1"/>
              <a:t>питань</a:t>
            </a:r>
            <a:r>
              <a:rPr lang="ru-RU" sz="1500" b="1" i="1" dirty="0"/>
              <a:t> </a:t>
            </a:r>
            <a:r>
              <a:rPr lang="ru-RU" sz="1500" b="1" i="1" dirty="0" err="1"/>
              <a:t>освіти</a:t>
            </a:r>
            <a:r>
              <a:rPr lang="ru-RU" sz="1500" b="1" i="1" dirty="0"/>
              <a:t>, </a:t>
            </a:r>
            <a:r>
              <a:rPr lang="ru-RU" sz="1500" b="1" i="1" dirty="0" err="1"/>
              <a:t>аудіовізуальних</a:t>
            </a:r>
            <a:r>
              <a:rPr lang="ru-RU" sz="1500" b="1" i="1" dirty="0"/>
              <a:t> </a:t>
            </a:r>
            <a:r>
              <a:rPr lang="ru-RU" sz="1500" b="1" i="1" dirty="0" err="1"/>
              <a:t>засобів</a:t>
            </a:r>
            <a:r>
              <a:rPr lang="ru-RU" sz="1500" b="1" i="1" dirty="0"/>
              <a:t> </a:t>
            </a:r>
            <a:r>
              <a:rPr lang="ru-RU" sz="1500" b="1" i="1" dirty="0" err="1"/>
              <a:t>і</a:t>
            </a:r>
            <a:r>
              <a:rPr lang="ru-RU" sz="1500" b="1" i="1" dirty="0"/>
              <a:t> </a:t>
            </a:r>
            <a:r>
              <a:rPr lang="ru-RU" sz="1500" b="1" i="1" dirty="0" err="1"/>
              <a:t>культури</a:t>
            </a:r>
            <a:r>
              <a:rPr lang="ru-RU" sz="1500" b="1" i="1" dirty="0"/>
              <a:t> (ЕАСЕА) та </a:t>
            </a:r>
            <a:r>
              <a:rPr lang="ru-RU" sz="1500" b="1" i="1" dirty="0" err="1"/>
              <a:t>Європейська</a:t>
            </a:r>
            <a:r>
              <a:rPr lang="ru-RU" sz="1500" b="1" i="1" dirty="0"/>
              <a:t> </a:t>
            </a:r>
            <a:r>
              <a:rPr lang="ru-RU" sz="1500" b="1" i="1" dirty="0" err="1"/>
              <a:t>Комісія</a:t>
            </a:r>
            <a:r>
              <a:rPr lang="ru-RU" sz="1500" b="1" i="1" dirty="0"/>
              <a:t> в </a:t>
            </a:r>
            <a:r>
              <a:rPr lang="ru-RU" sz="1500" b="1" i="1" dirty="0" err="1"/>
              <a:t>сфері</a:t>
            </a:r>
            <a:r>
              <a:rPr lang="ru-RU" sz="1500" b="1" i="1" dirty="0"/>
              <a:t> (</a:t>
            </a:r>
            <a:r>
              <a:rPr lang="ru-RU" sz="1500" b="1" i="1" dirty="0" err="1"/>
              <a:t>вищої</a:t>
            </a:r>
            <a:r>
              <a:rPr lang="ru-RU" sz="1500" b="1" i="1" dirty="0"/>
              <a:t>) </a:t>
            </a:r>
            <a:r>
              <a:rPr lang="ru-RU" sz="1500" b="1" i="1" dirty="0" err="1"/>
              <a:t>освіти</a:t>
            </a:r>
            <a:r>
              <a:rPr lang="ru-RU" sz="1500" b="1" i="1" dirty="0"/>
              <a:t> не </a:t>
            </a:r>
            <a:r>
              <a:rPr lang="ru-RU" sz="1500" b="1" i="1" dirty="0" err="1"/>
              <a:t>несуть</a:t>
            </a:r>
            <a:r>
              <a:rPr lang="ru-RU" sz="1500" b="1" i="1" dirty="0"/>
              <a:t> </a:t>
            </a:r>
            <a:r>
              <a:rPr lang="ru-RU" sz="1500" b="1" i="1" dirty="0" err="1"/>
              <a:t>відповідальності</a:t>
            </a:r>
            <a:r>
              <a:rPr lang="ru-RU" sz="1500" b="1" i="1" dirty="0"/>
              <a:t> за </a:t>
            </a:r>
            <a:r>
              <a:rPr lang="ru-RU" sz="1500" b="1" i="1" dirty="0" err="1"/>
              <a:t>використання</a:t>
            </a:r>
            <a:r>
              <a:rPr lang="ru-RU" sz="1500" b="1" i="1" dirty="0"/>
              <a:t> </a:t>
            </a:r>
            <a:r>
              <a:rPr lang="ru-RU" sz="1500" b="1" i="1" dirty="0" err="1"/>
              <a:t>інформації</a:t>
            </a:r>
            <a:r>
              <a:rPr lang="ru-RU" sz="1500" b="1" i="1" dirty="0"/>
              <a:t>, </a:t>
            </a:r>
            <a:r>
              <a:rPr lang="ru-RU" sz="1500" b="1" i="1" dirty="0" err="1"/>
              <a:t>що</a:t>
            </a:r>
            <a:r>
              <a:rPr lang="ru-RU" sz="1500" b="1" i="1" dirty="0"/>
              <a:t> </a:t>
            </a:r>
            <a:r>
              <a:rPr lang="ru-RU" sz="1500" b="1" i="1" dirty="0" err="1"/>
              <a:t>міститься</a:t>
            </a:r>
            <a:r>
              <a:rPr lang="ru-RU" sz="1500" b="1" i="1" dirty="0"/>
              <a:t> в </a:t>
            </a:r>
            <a:r>
              <a:rPr lang="ru-RU" sz="1500" b="1" i="1" dirty="0" err="1"/>
              <a:t>ньому</a:t>
            </a:r>
            <a:r>
              <a:rPr lang="ru-RU" sz="1500" b="1" i="1" dirty="0"/>
              <a:t>.</a:t>
            </a:r>
            <a:endParaRPr lang="ru-RU" sz="1500" i="1" dirty="0"/>
          </a:p>
        </p:txBody>
      </p:sp>
      <p:pic>
        <p:nvPicPr>
          <p:cNvPr id="7" name="Picture 8" descr="D:\eu_flag_co_funded_pos_[rgb]_r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3938" y="-2"/>
            <a:ext cx="2547937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48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id="{A2665EC5-ACFA-4509-8C12-6A13449EB8D5}"/>
              </a:ext>
            </a:extLst>
          </p:cNvPr>
          <p:cNvSpPr/>
          <p:nvPr/>
        </p:nvSpPr>
        <p:spPr>
          <a:xfrm>
            <a:off x="1133060" y="1669774"/>
            <a:ext cx="6308035" cy="4989443"/>
          </a:xfrm>
          <a:prstGeom prst="triangle">
            <a:avLst/>
          </a:prstGeom>
          <a:solidFill>
            <a:srgbClr val="549E39">
              <a:lumMod val="60000"/>
              <a:lumOff val="40000"/>
            </a:srgbClr>
          </a:solidFill>
          <a:ln w="15875" cap="rnd" cmpd="sng" algn="ctr">
            <a:solidFill>
              <a:srgbClr val="549E39">
                <a:shade val="50000"/>
              </a:srgbClr>
            </a:solidFill>
            <a:prstDash val="solid"/>
          </a:ln>
          <a:effectLst>
            <a:glow rad="101600">
              <a:srgbClr val="549E39">
                <a:satMod val="175000"/>
                <a:alpha val="40000"/>
              </a:srgbClr>
            </a:glo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22CF7E-A7A2-42DE-919D-51943CFE230A}"/>
              </a:ext>
            </a:extLst>
          </p:cNvPr>
          <p:cNvSpPr/>
          <p:nvPr/>
        </p:nvSpPr>
        <p:spPr>
          <a:xfrm>
            <a:off x="1053547" y="-93771"/>
            <a:ext cx="8892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Поняття </a:t>
            </a:r>
            <a:r>
              <a:rPr lang="uk-U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«якість </a:t>
            </a:r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 </a:t>
            </a:r>
            <a:r>
              <a:rPr lang="uk-U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освіти» </a:t>
            </a:r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сучасному науковому дискурсі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9F32A-4DDB-4154-AEC5-E116A3B43D12}"/>
              </a:ext>
            </a:extLst>
          </p:cNvPr>
          <p:cNvSpPr txBox="1"/>
          <p:nvPr/>
        </p:nvSpPr>
        <p:spPr>
          <a:xfrm>
            <a:off x="7136296" y="1917530"/>
            <a:ext cx="49695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освіти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/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складна система,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характеристика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сферою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/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C195E295-C987-4E8E-BB71-6CDB0C7C0733}"/>
              </a:ext>
            </a:extLst>
          </p:cNvPr>
          <p:cNvCxnSpPr>
            <a:cxnSpLocks/>
          </p:cNvCxnSpPr>
          <p:nvPr/>
        </p:nvCxnSpPr>
        <p:spPr>
          <a:xfrm>
            <a:off x="1723844" y="5698435"/>
            <a:ext cx="5139718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2EB7B6C-A274-4D14-88C4-25EE7F7E75BB}"/>
              </a:ext>
            </a:extLst>
          </p:cNvPr>
          <p:cNvCxnSpPr>
            <a:cxnSpLocks/>
          </p:cNvCxnSpPr>
          <p:nvPr/>
        </p:nvCxnSpPr>
        <p:spPr>
          <a:xfrm>
            <a:off x="3770243" y="2445027"/>
            <a:ext cx="1040296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4505B05E-BFC1-42E5-BF38-E4520E16CA88}"/>
              </a:ext>
            </a:extLst>
          </p:cNvPr>
          <p:cNvCxnSpPr>
            <a:cxnSpLocks/>
          </p:cNvCxnSpPr>
          <p:nvPr/>
        </p:nvCxnSpPr>
        <p:spPr>
          <a:xfrm>
            <a:off x="3339547" y="3101009"/>
            <a:ext cx="1908314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2DBB7E9-C3E5-40A2-9C7B-FD88A6CFFACD}"/>
              </a:ext>
            </a:extLst>
          </p:cNvPr>
          <p:cNvCxnSpPr>
            <a:cxnSpLocks/>
          </p:cNvCxnSpPr>
          <p:nvPr/>
        </p:nvCxnSpPr>
        <p:spPr>
          <a:xfrm>
            <a:off x="2988364" y="3664226"/>
            <a:ext cx="2511288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FEAE27DA-6F2A-42E6-9DA1-FF5B1DA5A519}"/>
              </a:ext>
            </a:extLst>
          </p:cNvPr>
          <p:cNvCxnSpPr>
            <a:cxnSpLocks/>
          </p:cNvCxnSpPr>
          <p:nvPr/>
        </p:nvCxnSpPr>
        <p:spPr>
          <a:xfrm>
            <a:off x="2570921" y="4346713"/>
            <a:ext cx="3321395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B19138-2308-4BDE-B62F-49310BAF2F48}"/>
              </a:ext>
            </a:extLst>
          </p:cNvPr>
          <p:cNvCxnSpPr>
            <a:cxnSpLocks/>
          </p:cNvCxnSpPr>
          <p:nvPr/>
        </p:nvCxnSpPr>
        <p:spPr>
          <a:xfrm>
            <a:off x="2153477" y="5015948"/>
            <a:ext cx="4287080" cy="0"/>
          </a:xfrm>
          <a:prstGeom prst="line">
            <a:avLst/>
          </a:prstGeom>
          <a:noFill/>
          <a:ln w="38100" cap="rnd" cmpd="sng" algn="ctr">
            <a:solidFill>
              <a:srgbClr val="549E39">
                <a:shade val="90000"/>
              </a:srgbClr>
            </a:solidFill>
            <a:prstDash val="soli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B33891-920C-479E-874B-E0B2A96099E2}"/>
              </a:ext>
            </a:extLst>
          </p:cNvPr>
          <p:cNvSpPr txBox="1"/>
          <p:nvPr/>
        </p:nvSpPr>
        <p:spPr>
          <a:xfrm>
            <a:off x="4048539" y="1783646"/>
            <a:ext cx="184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5% завдання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EF5254-3714-4F69-94D3-4937975820CE}"/>
              </a:ext>
            </a:extLst>
          </p:cNvPr>
          <p:cNvSpPr txBox="1"/>
          <p:nvPr/>
        </p:nvSpPr>
        <p:spPr>
          <a:xfrm>
            <a:off x="3770243" y="2439915"/>
            <a:ext cx="184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 10% завдання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2701D3-6581-4CBF-8084-009ABFE81746}"/>
              </a:ext>
            </a:extLst>
          </p:cNvPr>
          <p:cNvSpPr txBox="1"/>
          <p:nvPr/>
        </p:nvSpPr>
        <p:spPr>
          <a:xfrm>
            <a:off x="3431248" y="3057649"/>
            <a:ext cx="343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Відео-, </a:t>
            </a:r>
            <a:r>
              <a:rPr lang="uk-UA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аудіоматеріали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завдання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6DC4D4-DCF7-4CE1-8717-8D02D78B1E24}"/>
              </a:ext>
            </a:extLst>
          </p:cNvPr>
          <p:cNvSpPr txBox="1"/>
          <p:nvPr/>
        </p:nvSpPr>
        <p:spPr>
          <a:xfrm>
            <a:off x="2988364" y="3776870"/>
            <a:ext cx="3538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Демонстрація 30% завдання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8B1693-1BC3-40E0-948C-75F69380F634}"/>
              </a:ext>
            </a:extLst>
          </p:cNvPr>
          <p:cNvSpPr txBox="1"/>
          <p:nvPr/>
        </p:nvSpPr>
        <p:spPr>
          <a:xfrm>
            <a:off x="2423759" y="4474649"/>
            <a:ext cx="4016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Дискусійні курси 50% завдання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8E9910-C399-4695-BB9B-F9609D9C3A92}"/>
              </a:ext>
            </a:extLst>
          </p:cNvPr>
          <p:cNvSpPr txBox="1"/>
          <p:nvPr/>
        </p:nvSpPr>
        <p:spPr>
          <a:xfrm>
            <a:off x="2239615" y="5157137"/>
            <a:ext cx="4287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через дію 75% завдання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A5FA1B-1E12-466A-B777-4A8488E8878C}"/>
              </a:ext>
            </a:extLst>
          </p:cNvPr>
          <p:cNvSpPr txBox="1"/>
          <p:nvPr/>
        </p:nvSpPr>
        <p:spPr>
          <a:xfrm>
            <a:off x="1983119" y="5839625"/>
            <a:ext cx="4762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інших / застосування отриманих знань одразу 90% завдання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0E597F3F-965F-40BF-B1C5-4D5DF9D2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9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8DF04A-37F2-4365-A3A1-DC617BDAF1B2}"/>
              </a:ext>
            </a:extLst>
          </p:cNvPr>
          <p:cNvSpPr/>
          <p:nvPr/>
        </p:nvSpPr>
        <p:spPr>
          <a:xfrm>
            <a:off x="613456" y="0"/>
            <a:ext cx="8462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«якість </a:t>
            </a:r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 </a:t>
            </a:r>
            <a:r>
              <a:rPr lang="uk-U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освіти»</a:t>
            </a:r>
          </a:p>
          <a:p>
            <a:pPr lvl="0" algn="ctr"/>
            <a:r>
              <a:rPr lang="uk-U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сучасному науковому дискурсі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EBA08E-8851-4587-A39D-D6D1BA14513F}"/>
              </a:ext>
            </a:extLst>
          </p:cNvPr>
          <p:cNvSpPr txBox="1"/>
          <p:nvPr/>
        </p:nvSpPr>
        <p:spPr>
          <a:xfrm>
            <a:off x="6708370" y="2009782"/>
            <a:ext cx="53671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вищої освіти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багатогранне поняття, яке охоплює усі види діяльності закладу вищої освіти, навчальні та академічні програми, навчальну та дослідницьку роботу, професорсько-викладацький склад, матеріально-технічну базу та інші ресурси</a:t>
            </a:r>
          </a:p>
          <a:p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1998 р.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Изображение выглядит как внутренний, стол, люди, наполненный&#10;&#10;Автоматически созданное описание">
            <a:extLst>
              <a:ext uri="{FF2B5EF4-FFF2-40B4-BE49-F238E27FC236}">
                <a16:creationId xmlns:a16="http://schemas.microsoft.com/office/drawing/2014/main" id="{D1400857-0847-455E-8EF0-401CEFE41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13" y="2254650"/>
            <a:ext cx="6056243" cy="412848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BD3FBB7-CA56-410A-818F-3E48D36A5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0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70748-2B67-4287-A7A6-2D6F2B80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230" y="142461"/>
            <a:ext cx="8871045" cy="1123122"/>
          </a:xfrm>
        </p:spPr>
        <p:txBody>
          <a:bodyPr/>
          <a:lstStyle/>
          <a:p>
            <a:pPr algn="ctr"/>
            <a:r>
              <a:rPr lang="uk-UA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забезпечення якості вищої освіти в європейському освітньому просторі</a:t>
            </a:r>
            <a:endParaRPr lang="ru-RU" sz="3600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изогнутая и наклоненная вверх 2">
            <a:extLst>
              <a:ext uri="{FF2B5EF4-FFF2-40B4-BE49-F238E27FC236}">
                <a16:creationId xmlns:a16="http://schemas.microsoft.com/office/drawing/2014/main" id="{27E1EBBC-915C-4295-86BB-1F291C56D395}"/>
              </a:ext>
            </a:extLst>
          </p:cNvPr>
          <p:cNvSpPr/>
          <p:nvPr/>
        </p:nvSpPr>
        <p:spPr>
          <a:xfrm>
            <a:off x="2696817" y="1444487"/>
            <a:ext cx="6798365" cy="1007165"/>
          </a:xfrm>
          <a:prstGeom prst="ellipseRibbon2">
            <a:avLst>
              <a:gd name="adj1" fmla="val 16604"/>
              <a:gd name="adj2" fmla="val 74779"/>
              <a:gd name="adj3" fmla="val 535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забезпечення якості вищої освіти</a:t>
            </a:r>
            <a:endParaRPr lang="ru-RU" sz="2000" dirty="0"/>
          </a:p>
        </p:txBody>
      </p:sp>
      <p:sp>
        <p:nvSpPr>
          <p:cNvPr id="4" name="Прямоугольник: багетная рамка 3">
            <a:extLst>
              <a:ext uri="{FF2B5EF4-FFF2-40B4-BE49-F238E27FC236}">
                <a16:creationId xmlns:a16="http://schemas.microsoft.com/office/drawing/2014/main" id="{AA9DAA2E-303E-400F-96AB-A216E3826AF0}"/>
              </a:ext>
            </a:extLst>
          </p:cNvPr>
          <p:cNvSpPr/>
          <p:nvPr/>
        </p:nvSpPr>
        <p:spPr>
          <a:xfrm>
            <a:off x="556591" y="2630556"/>
            <a:ext cx="3045877" cy="3352800"/>
          </a:xfrm>
          <a:prstGeom prst="bevel">
            <a:avLst>
              <a:gd name="adj" fmla="val 616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єктивістський</a:t>
            </a:r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підхід: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 якості вищої освіти,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язаний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характеристиками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«входу»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«виходу»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освітній системі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id="{7308BA8F-8A45-4415-AF9B-0BCE0264F52C}"/>
              </a:ext>
            </a:extLst>
          </p:cNvPr>
          <p:cNvSpPr/>
          <p:nvPr/>
        </p:nvSpPr>
        <p:spPr>
          <a:xfrm>
            <a:off x="4733149" y="2630556"/>
            <a:ext cx="3045877" cy="3352800"/>
          </a:xfrm>
          <a:prstGeom prst="bevel">
            <a:avLst>
              <a:gd name="adj" fmla="val 616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0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тивістський</a:t>
            </a:r>
            <a:r>
              <a:rPr lang="uk-UA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підхід: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абсолютних критеріїв з використанням яких можна було б оцінити освітній процес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багетная рамка 5">
            <a:extLst>
              <a:ext uri="{FF2B5EF4-FFF2-40B4-BE49-F238E27FC236}">
                <a16:creationId xmlns:a16="http://schemas.microsoft.com/office/drawing/2014/main" id="{969E1475-57C0-41C6-9069-411517D6BF5A}"/>
              </a:ext>
            </a:extLst>
          </p:cNvPr>
          <p:cNvSpPr/>
          <p:nvPr/>
        </p:nvSpPr>
        <p:spPr>
          <a:xfrm>
            <a:off x="8909707" y="2630556"/>
            <a:ext cx="3045877" cy="3352800"/>
          </a:xfrm>
          <a:prstGeom prst="bevel">
            <a:avLst>
              <a:gd name="adj" fmla="val 616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розвитку: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освітньої установи – ключова позиція забезпечення кості вищої освіти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:a16="http://schemas.microsoft.com/office/drawing/2014/main" id="{16693F73-BAA8-42F4-9F92-F80FBB84A43F}"/>
              </a:ext>
            </a:extLst>
          </p:cNvPr>
          <p:cNvSpPr/>
          <p:nvPr/>
        </p:nvSpPr>
        <p:spPr>
          <a:xfrm>
            <a:off x="1903811" y="6153976"/>
            <a:ext cx="4386471" cy="64273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Минулий час роботи закладу освіти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Соединитель: изогнутый 8">
            <a:extLst>
              <a:ext uri="{FF2B5EF4-FFF2-40B4-BE49-F238E27FC236}">
                <a16:creationId xmlns:a16="http://schemas.microsoft.com/office/drawing/2014/main" id="{F6C85EDB-9568-4B78-AB04-63370EA6F240}"/>
              </a:ext>
            </a:extLst>
          </p:cNvPr>
          <p:cNvCxnSpPr>
            <a:cxnSpLocks/>
            <a:stCxn id="4" idx="2"/>
            <a:endCxn id="7" idx="1"/>
          </p:cNvCxnSpPr>
          <p:nvPr/>
        </p:nvCxnSpPr>
        <p:spPr>
          <a:xfrm rot="5400000">
            <a:off x="1745679" y="6141489"/>
            <a:ext cx="491985" cy="175719"/>
          </a:xfrm>
          <a:prstGeom prst="curvedConnector4">
            <a:avLst>
              <a:gd name="adj1" fmla="val 17340"/>
              <a:gd name="adj2" fmla="val 230094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изогнутый 10">
            <a:extLst>
              <a:ext uri="{FF2B5EF4-FFF2-40B4-BE49-F238E27FC236}">
                <a16:creationId xmlns:a16="http://schemas.microsoft.com/office/drawing/2014/main" id="{C627F495-2F8B-4BD6-B509-23DB5D7E62CE}"/>
              </a:ext>
            </a:extLst>
          </p:cNvPr>
          <p:cNvCxnSpPr>
            <a:cxnSpLocks/>
            <a:stCxn id="5" idx="2"/>
            <a:endCxn id="7" idx="3"/>
          </p:cNvCxnSpPr>
          <p:nvPr/>
        </p:nvCxnSpPr>
        <p:spPr>
          <a:xfrm rot="16200000" flipH="1">
            <a:off x="6027193" y="6212251"/>
            <a:ext cx="491985" cy="34194"/>
          </a:xfrm>
          <a:prstGeom prst="curvedConnector4">
            <a:avLst>
              <a:gd name="adj1" fmla="val 20034"/>
              <a:gd name="adj2" fmla="val 742943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E38320C5-2194-4CAB-8240-4957EBC832AC}"/>
              </a:ext>
            </a:extLst>
          </p:cNvPr>
          <p:cNvSpPr/>
          <p:nvPr/>
        </p:nvSpPr>
        <p:spPr>
          <a:xfrm>
            <a:off x="7203622" y="6153976"/>
            <a:ext cx="4850574" cy="64273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якості освітнього процесу в поточний період часу та має творчий характер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Соединитель: изогнутый 19">
            <a:extLst>
              <a:ext uri="{FF2B5EF4-FFF2-40B4-BE49-F238E27FC236}">
                <a16:creationId xmlns:a16="http://schemas.microsoft.com/office/drawing/2014/main" id="{D07D0D06-0722-404E-9314-520E5A0766B7}"/>
              </a:ext>
            </a:extLst>
          </p:cNvPr>
          <p:cNvCxnSpPr>
            <a:cxnSpLocks/>
            <a:stCxn id="6" idx="4"/>
          </p:cNvCxnSpPr>
          <p:nvPr/>
        </p:nvCxnSpPr>
        <p:spPr>
          <a:xfrm rot="10800000" flipV="1">
            <a:off x="8189843" y="4306956"/>
            <a:ext cx="719864" cy="1847020"/>
          </a:xfrm>
          <a:prstGeom prst="curvedConnector2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>
            <a:extLst>
              <a:ext uri="{FF2B5EF4-FFF2-40B4-BE49-F238E27FC236}">
                <a16:creationId xmlns:a16="http://schemas.microsoft.com/office/drawing/2014/main" id="{9F778F17-DA23-4E00-9EAD-3A74193D6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9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08671-4C67-4913-88B3-50299D9E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48" y="297435"/>
            <a:ext cx="8454020" cy="1175167"/>
          </a:xfrm>
        </p:spPr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1207B-0DF3-435C-831A-DFF0A99DC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D9AF68D-0C80-4198-95D3-2955555BF87B}"/>
              </a:ext>
            </a:extLst>
          </p:cNvPr>
          <p:cNvSpPr/>
          <p:nvPr/>
        </p:nvSpPr>
        <p:spPr>
          <a:xfrm>
            <a:off x="832513" y="2579427"/>
            <a:ext cx="2169994" cy="1050877"/>
          </a:xfrm>
          <a:prstGeom prst="roundRect">
            <a:avLst>
              <a:gd name="adj" fmla="val 2705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Williams Harris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виток: вертикальный 4">
            <a:extLst>
              <a:ext uri="{FF2B5EF4-FFF2-40B4-BE49-F238E27FC236}">
                <a16:creationId xmlns:a16="http://schemas.microsoft.com/office/drawing/2014/main" id="{9E9F9BF9-A2F8-484E-9434-AA15C726D854}"/>
              </a:ext>
            </a:extLst>
          </p:cNvPr>
          <p:cNvSpPr/>
          <p:nvPr/>
        </p:nvSpPr>
        <p:spPr>
          <a:xfrm>
            <a:off x="5163403" y="2210938"/>
            <a:ext cx="6196084" cy="3821373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інювання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багатофакторний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відстеж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очевидним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41F9F412-4971-47D0-8742-6C9AD45BE7F0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002507" y="3104866"/>
            <a:ext cx="2638568" cy="101675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1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08671-4C67-4913-88B3-50299D9E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01" y="369713"/>
            <a:ext cx="8454020" cy="1175167"/>
          </a:xfrm>
        </p:spPr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1207B-0DF3-435C-831A-DFF0A99DC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D9AF68D-0C80-4198-95D3-2955555BF87B}"/>
              </a:ext>
            </a:extLst>
          </p:cNvPr>
          <p:cNvSpPr/>
          <p:nvPr/>
        </p:nvSpPr>
        <p:spPr>
          <a:xfrm>
            <a:off x="832513" y="2579427"/>
            <a:ext cx="2169994" cy="1050877"/>
          </a:xfrm>
          <a:prstGeom prst="roundRect">
            <a:avLst>
              <a:gd name="adj" fmla="val 2705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Jacobsson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виток: вертикальный 4">
            <a:extLst>
              <a:ext uri="{FF2B5EF4-FFF2-40B4-BE49-F238E27FC236}">
                <a16:creationId xmlns:a16="http://schemas.microsoft.com/office/drawing/2014/main" id="{9E9F9BF9-A2F8-484E-9434-AA15C726D854}"/>
              </a:ext>
            </a:extLst>
          </p:cNvPr>
          <p:cNvSpPr/>
          <p:nvPr/>
        </p:nvSpPr>
        <p:spPr>
          <a:xfrm>
            <a:off x="5163403" y="2210938"/>
            <a:ext cx="6196084" cy="3821373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ідеях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придатність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гарний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: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абітурієнтів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41F9F412-4971-47D0-8742-6C9AD45BE7F0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002507" y="3104866"/>
            <a:ext cx="2638568" cy="101675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2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08671-4C67-4913-88B3-50299D9E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84" y="300252"/>
            <a:ext cx="8454020" cy="1175167"/>
          </a:xfrm>
        </p:spPr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1207B-0DF3-435C-831A-DFF0A99DC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D9AF68D-0C80-4198-95D3-2955555BF87B}"/>
              </a:ext>
            </a:extLst>
          </p:cNvPr>
          <p:cNvSpPr/>
          <p:nvPr/>
        </p:nvSpPr>
        <p:spPr>
          <a:xfrm>
            <a:off x="832513" y="2579427"/>
            <a:ext cx="2169994" cy="1050877"/>
          </a:xfrm>
          <a:prstGeom prst="roundRect">
            <a:avLst>
              <a:gd name="adj" fmla="val 2705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Harvey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виток: вертикальный 4">
            <a:extLst>
              <a:ext uri="{FF2B5EF4-FFF2-40B4-BE49-F238E27FC236}">
                <a16:creationId xmlns:a16="http://schemas.microsoft.com/office/drawing/2014/main" id="{9E9F9BF9-A2F8-484E-9434-AA15C726D854}"/>
              </a:ext>
            </a:extLst>
          </p:cNvPr>
          <p:cNvSpPr/>
          <p:nvPr/>
        </p:nvSpPr>
        <p:spPr>
          <a:xfrm>
            <a:off x="5163403" y="2210938"/>
            <a:ext cx="6196084" cy="3821373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: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напрямлений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виході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цілям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капіталовкладен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41F9F412-4971-47D0-8742-6C9AD45BE7F0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002507" y="3104866"/>
            <a:ext cx="2638568" cy="101675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512F6D-4F4D-40DA-A57E-ADAAEA547CDD}"/>
              </a:ext>
            </a:extLst>
          </p:cNvPr>
          <p:cNvSpPr/>
          <p:nvPr/>
        </p:nvSpPr>
        <p:spPr>
          <a:xfrm>
            <a:off x="1301086" y="0"/>
            <a:ext cx="83807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ь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щ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lang="en-US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endParaRPr lang="uk-UA" sz="4000" u="sng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en-US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9136790-B1B7-4C16-9DDF-395C37FFB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548184" y="1496704"/>
            <a:ext cx="10613410" cy="4719064"/>
            <a:chOff x="548184" y="1496704"/>
            <a:chExt cx="10613410" cy="4719064"/>
          </a:xfrm>
        </p:grpSpPr>
        <p:sp>
          <p:nvSpPr>
            <p:cNvPr id="5" name="Блок-схема: узел 4">
              <a:extLst>
                <a:ext uri="{FF2B5EF4-FFF2-40B4-BE49-F238E27FC236}">
                  <a16:creationId xmlns:a16="http://schemas.microsoft.com/office/drawing/2014/main" id="{413D3EAC-9885-41D0-A199-7ECE0566DA40}"/>
                </a:ext>
              </a:extLst>
            </p:cNvPr>
            <p:cNvSpPr/>
            <p:nvPr/>
          </p:nvSpPr>
          <p:spPr>
            <a:xfrm>
              <a:off x="4708477" y="2865637"/>
              <a:ext cx="2292824" cy="2115403"/>
            </a:xfrm>
            <a:prstGeom prst="flowChartConnector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щ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ї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Блок-схема: альтернативный процесс 5">
              <a:extLst>
                <a:ext uri="{FF2B5EF4-FFF2-40B4-BE49-F238E27FC236}">
                  <a16:creationId xmlns:a16="http://schemas.microsoft.com/office/drawing/2014/main" id="{645CCB37-1CB3-4483-A55B-D71535C8E47A}"/>
                </a:ext>
              </a:extLst>
            </p:cNvPr>
            <p:cNvSpPr/>
            <p:nvPr/>
          </p:nvSpPr>
          <p:spPr>
            <a:xfrm>
              <a:off x="7995313" y="2276901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audit)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Блок-схема: альтернативный процесс 6">
              <a:extLst>
                <a:ext uri="{FF2B5EF4-FFF2-40B4-BE49-F238E27FC236}">
                  <a16:creationId xmlns:a16="http://schemas.microsoft.com/office/drawing/2014/main" id="{0BB6F7D4-DFC3-4207-B154-4CAC7835B336}"/>
                </a:ext>
              </a:extLst>
            </p:cNvPr>
            <p:cNvSpPr/>
            <p:nvPr/>
          </p:nvSpPr>
          <p:spPr>
            <a:xfrm>
              <a:off x="7617722" y="3921062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assurance)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Блок-схема: альтернативный процесс 7">
              <a:extLst>
                <a:ext uri="{FF2B5EF4-FFF2-40B4-BE49-F238E27FC236}">
                  <a16:creationId xmlns:a16="http://schemas.microsoft.com/office/drawing/2014/main" id="{FBF725DF-A1AA-4B11-8706-D46291275F72}"/>
                </a:ext>
              </a:extLst>
            </p:cNvPr>
            <p:cNvSpPr/>
            <p:nvPr/>
          </p:nvSpPr>
          <p:spPr>
            <a:xfrm>
              <a:off x="6894395" y="5380980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</a:t>
              </a:r>
              <a:r>
                <a:rPr lang="en-US" sz="20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evalution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Блок-схема: альтернативный процесс 8">
              <a:extLst>
                <a:ext uri="{FF2B5EF4-FFF2-40B4-BE49-F238E27FC236}">
                  <a16:creationId xmlns:a16="http://schemas.microsoft.com/office/drawing/2014/main" id="{5D7F5303-9C05-45EC-8AE8-019E3447E878}"/>
                </a:ext>
              </a:extLst>
            </p:cNvPr>
            <p:cNvSpPr/>
            <p:nvPr/>
          </p:nvSpPr>
          <p:spPr>
            <a:xfrm>
              <a:off x="2131324" y="5396903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system)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Блок-схема: альтернативный процесс 9">
              <a:extLst>
                <a:ext uri="{FF2B5EF4-FFF2-40B4-BE49-F238E27FC236}">
                  <a16:creationId xmlns:a16="http://schemas.microsoft.com/office/drawing/2014/main" id="{F3D53DE5-8BE8-45E9-90C1-6FD459AF86AA}"/>
                </a:ext>
              </a:extLst>
            </p:cNvPr>
            <p:cNvSpPr/>
            <p:nvPr/>
          </p:nvSpPr>
          <p:spPr>
            <a:xfrm>
              <a:off x="925775" y="3921063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(theory of quality)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Блок-схема: альтернативный процесс 10">
              <a:extLst>
                <a:ext uri="{FF2B5EF4-FFF2-40B4-BE49-F238E27FC236}">
                  <a16:creationId xmlns:a16="http://schemas.microsoft.com/office/drawing/2014/main" id="{1E144EC5-5D93-4C56-92B9-9664988607AE}"/>
                </a:ext>
              </a:extLst>
            </p:cNvPr>
            <p:cNvSpPr/>
            <p:nvPr/>
          </p:nvSpPr>
          <p:spPr>
            <a:xfrm>
              <a:off x="4271748" y="1496704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monitoring)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Блок-схема: альтернативный процесс 11">
              <a:extLst>
                <a:ext uri="{FF2B5EF4-FFF2-40B4-BE49-F238E27FC236}">
                  <a16:creationId xmlns:a16="http://schemas.microsoft.com/office/drawing/2014/main" id="{5539EFC7-C589-40A5-AC07-25C9052ABF31}"/>
                </a:ext>
              </a:extLst>
            </p:cNvPr>
            <p:cNvSpPr/>
            <p:nvPr/>
          </p:nvSpPr>
          <p:spPr>
            <a:xfrm>
              <a:off x="548184" y="2276902"/>
              <a:ext cx="3166281" cy="81886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ь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 (quality control)</a:t>
              </a:r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38701D0F-5439-44BC-AA4A-CF5BC28482D8}"/>
                </a:ext>
              </a:extLst>
            </p:cNvPr>
            <p:cNvCxnSpPr>
              <a:cxnSpLocks/>
              <a:stCxn id="5" idx="2"/>
              <a:endCxn id="12" idx="3"/>
            </p:cNvCxnSpPr>
            <p:nvPr/>
          </p:nvCxnSpPr>
          <p:spPr>
            <a:xfrm flipH="1" flipV="1">
              <a:off x="3714465" y="2686335"/>
              <a:ext cx="994012" cy="1237004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D977DD56-EC9D-49EA-A845-7CC2D890BF1C}"/>
                </a:ext>
              </a:extLst>
            </p:cNvPr>
            <p:cNvCxnSpPr>
              <a:cxnSpLocks/>
              <a:stCxn id="5" idx="3"/>
              <a:endCxn id="10" idx="3"/>
            </p:cNvCxnSpPr>
            <p:nvPr/>
          </p:nvCxnSpPr>
          <p:spPr>
            <a:xfrm flipH="1" flipV="1">
              <a:off x="4092056" y="4330496"/>
              <a:ext cx="952197" cy="340750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3894931D-665C-4E35-87B2-A339504927D4}"/>
                </a:ext>
              </a:extLst>
            </p:cNvPr>
            <p:cNvCxnSpPr>
              <a:cxnSpLocks/>
              <a:stCxn id="5" idx="4"/>
              <a:endCxn id="9" idx="3"/>
            </p:cNvCxnSpPr>
            <p:nvPr/>
          </p:nvCxnSpPr>
          <p:spPr>
            <a:xfrm flipH="1">
              <a:off x="5297605" y="4981040"/>
              <a:ext cx="557284" cy="825296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0625DB2E-9A49-4876-9CDD-D4F7A959DD92}"/>
                </a:ext>
              </a:extLst>
            </p:cNvPr>
            <p:cNvCxnSpPr>
              <a:cxnSpLocks/>
              <a:stCxn id="5" idx="5"/>
              <a:endCxn id="8" idx="1"/>
            </p:cNvCxnSpPr>
            <p:nvPr/>
          </p:nvCxnSpPr>
          <p:spPr>
            <a:xfrm>
              <a:off x="6665525" y="4671246"/>
              <a:ext cx="228870" cy="1119167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D1AA30AF-921E-4CA3-BC1D-CAA3E81F37B1}"/>
                </a:ext>
              </a:extLst>
            </p:cNvPr>
            <p:cNvCxnSpPr>
              <a:cxnSpLocks/>
              <a:stCxn id="5" idx="6"/>
              <a:endCxn id="7" idx="1"/>
            </p:cNvCxnSpPr>
            <p:nvPr/>
          </p:nvCxnSpPr>
          <p:spPr>
            <a:xfrm>
              <a:off x="7001301" y="3923339"/>
              <a:ext cx="616421" cy="407156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8AD53D55-F2A6-482B-85E2-DA5981DCB38C}"/>
                </a:ext>
              </a:extLst>
            </p:cNvPr>
            <p:cNvCxnSpPr>
              <a:cxnSpLocks/>
              <a:stCxn id="5" idx="7"/>
              <a:endCxn id="6" idx="1"/>
            </p:cNvCxnSpPr>
            <p:nvPr/>
          </p:nvCxnSpPr>
          <p:spPr>
            <a:xfrm flipV="1">
              <a:off x="6665525" y="2686334"/>
              <a:ext cx="1329788" cy="489097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66E1B747-32F5-4A8C-A9B7-79924C6AE077}"/>
                </a:ext>
              </a:extLst>
            </p:cNvPr>
            <p:cNvCxnSpPr>
              <a:cxnSpLocks/>
              <a:stCxn id="5" idx="0"/>
              <a:endCxn id="11" idx="2"/>
            </p:cNvCxnSpPr>
            <p:nvPr/>
          </p:nvCxnSpPr>
          <p:spPr>
            <a:xfrm flipV="1">
              <a:off x="5854889" y="2315569"/>
              <a:ext cx="0" cy="550068"/>
            </a:xfrm>
            <a:prstGeom prst="straightConnector1">
              <a:avLst/>
            </a:prstGeom>
            <a:ln w="38100">
              <a:solidFill>
                <a:schemeClr val="tx2">
                  <a:lumMod val="90000"/>
                  <a:lumOff val="10000"/>
                </a:schemeClr>
              </a:solidFill>
              <a:tailEnd type="triangle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85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9DAD3-27D9-4DEF-B444-82FE11BB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17" y="0"/>
            <a:ext cx="8698173" cy="1887940"/>
          </a:xfrm>
        </p:spPr>
        <p:txBody>
          <a:bodyPr/>
          <a:lstStyle/>
          <a:p>
            <a:pPr algn="ctr"/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європейському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0D45F-FEF3-4AE9-A422-29EB42193479}"/>
              </a:ext>
            </a:extLst>
          </p:cNvPr>
          <p:cNvSpPr txBox="1"/>
          <p:nvPr/>
        </p:nvSpPr>
        <p:spPr>
          <a:xfrm>
            <a:off x="354842" y="2183642"/>
            <a:ext cx="11204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б’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овкладення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(R. Joseph, 1984 p.)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FB09276E-2A79-4C34-9862-E5F23F37E7EA}"/>
              </a:ext>
            </a:extLst>
          </p:cNvPr>
          <p:cNvSpPr/>
          <p:nvPr/>
        </p:nvSpPr>
        <p:spPr>
          <a:xfrm>
            <a:off x="4076131" y="2953083"/>
            <a:ext cx="4039738" cy="4759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:a16="http://schemas.microsoft.com/office/drawing/2014/main" id="{2B386167-86C3-43F5-8F8B-8FCC373501F8}"/>
              </a:ext>
            </a:extLst>
          </p:cNvPr>
          <p:cNvSpPr/>
          <p:nvPr/>
        </p:nvSpPr>
        <p:spPr>
          <a:xfrm>
            <a:off x="7797422" y="3581399"/>
            <a:ext cx="4039738" cy="4759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id="{796CF9A7-A7AD-460C-AB7C-4991E4A4B05C}"/>
              </a:ext>
            </a:extLst>
          </p:cNvPr>
          <p:cNvSpPr/>
          <p:nvPr/>
        </p:nvSpPr>
        <p:spPr>
          <a:xfrm>
            <a:off x="354840" y="3581399"/>
            <a:ext cx="4039738" cy="4759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:a16="http://schemas.microsoft.com/office/drawing/2014/main" id="{D9EDF222-D861-49B2-A650-C7AA8EFDD464}"/>
              </a:ext>
            </a:extLst>
          </p:cNvPr>
          <p:cNvSpPr/>
          <p:nvPr/>
        </p:nvSpPr>
        <p:spPr>
          <a:xfrm>
            <a:off x="7037695" y="4353018"/>
            <a:ext cx="4039738" cy="25049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: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F344AB0B-136A-42A3-834B-1F5A88471B82}"/>
              </a:ext>
            </a:extLst>
          </p:cNvPr>
          <p:cNvSpPr/>
          <p:nvPr/>
        </p:nvSpPr>
        <p:spPr>
          <a:xfrm>
            <a:off x="1119118" y="4353018"/>
            <a:ext cx="4039738" cy="25049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: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DA68BE4-48CE-4C3B-BEA2-859179BD2BC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9057564" y="4057316"/>
            <a:ext cx="759727" cy="29570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1F2D6BC6-3891-4867-9E5A-4ADF05730BA0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2374709" y="4057316"/>
            <a:ext cx="764278" cy="29570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5FEC9A2A-1667-46EC-9DF6-B412A259B564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4394578" y="3429000"/>
            <a:ext cx="759727" cy="39035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3764CF9-2875-44B0-BC56-99A94D5CA7BD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7037695" y="3429000"/>
            <a:ext cx="759727" cy="39035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>
            <a:extLst>
              <a:ext uri="{FF2B5EF4-FFF2-40B4-BE49-F238E27FC236}">
                <a16:creationId xmlns:a16="http://schemas.microsoft.com/office/drawing/2014/main" id="{D90F697E-F913-4588-A11B-C21639187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7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A454C-601E-4CA6-9679-DFEE9B2A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85" y="150125"/>
            <a:ext cx="7798928" cy="1719617"/>
          </a:xfrm>
        </p:spPr>
        <p:txBody>
          <a:bodyPr/>
          <a:lstStyle/>
          <a:p>
            <a:pPr algn="ctr"/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нє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4031CB-C672-459B-A54B-3FC32A124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B78F52-14E2-4E2C-9B17-7C3D25B5F039}"/>
              </a:ext>
            </a:extLst>
          </p:cNvPr>
          <p:cNvSpPr txBox="1"/>
          <p:nvPr/>
        </p:nvSpPr>
        <p:spPr>
          <a:xfrm>
            <a:off x="272955" y="2033516"/>
            <a:ext cx="116278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algn="ctr"/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язаний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</a:t>
            </a:r>
            <a:endParaRPr 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id="{C68D636C-64CD-4C71-9F12-432BE04C9635}"/>
              </a:ext>
            </a:extLst>
          </p:cNvPr>
          <p:cNvSpPr/>
          <p:nvPr/>
        </p:nvSpPr>
        <p:spPr>
          <a:xfrm>
            <a:off x="627797" y="5281684"/>
            <a:ext cx="11273051" cy="1132764"/>
          </a:xfrm>
          <a:prstGeom prst="beve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!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переважає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зсуву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акцентів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саморегуляцію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423CD-D1CA-46B9-AF22-E4461C90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314" y="-162585"/>
            <a:ext cx="7389494" cy="1310184"/>
          </a:xfrm>
        </p:spPr>
        <p:txBody>
          <a:bodyPr/>
          <a:lstStyle/>
          <a:p>
            <a:pPr algn="ctr"/>
            <a:r>
              <a:rPr lang="en-US" sz="3600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r>
              <a:rPr lang="en-US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3600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E0861-1678-471B-81D5-574ACAEB2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: усеченные верхние углы 3">
            <a:extLst>
              <a:ext uri="{FF2B5EF4-FFF2-40B4-BE49-F238E27FC236}">
                <a16:creationId xmlns:a16="http://schemas.microsoft.com/office/drawing/2014/main" id="{B0254399-DAED-4F3E-807D-AAAFDA0ED24F}"/>
              </a:ext>
            </a:extLst>
          </p:cNvPr>
          <p:cNvSpPr/>
          <p:nvPr/>
        </p:nvSpPr>
        <p:spPr>
          <a:xfrm>
            <a:off x="1166314" y="1116265"/>
            <a:ext cx="2224585" cy="153134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усеченные верхние углы 4">
            <a:extLst>
              <a:ext uri="{FF2B5EF4-FFF2-40B4-BE49-F238E27FC236}">
                <a16:creationId xmlns:a16="http://schemas.microsoft.com/office/drawing/2014/main" id="{7B710753-C2E6-4667-B83C-E76CE48E3577}"/>
              </a:ext>
            </a:extLst>
          </p:cNvPr>
          <p:cNvSpPr/>
          <p:nvPr/>
        </p:nvSpPr>
        <p:spPr>
          <a:xfrm>
            <a:off x="5127962" y="1133328"/>
            <a:ext cx="2224585" cy="153134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усеченные верхние углы 5">
            <a:extLst>
              <a:ext uri="{FF2B5EF4-FFF2-40B4-BE49-F238E27FC236}">
                <a16:creationId xmlns:a16="http://schemas.microsoft.com/office/drawing/2014/main" id="{5DC4DEC2-B087-4422-9A39-5F5165D333C2}"/>
              </a:ext>
            </a:extLst>
          </p:cNvPr>
          <p:cNvSpPr/>
          <p:nvPr/>
        </p:nvSpPr>
        <p:spPr>
          <a:xfrm>
            <a:off x="9089611" y="1123611"/>
            <a:ext cx="2224585" cy="154106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ління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566DD72-D343-4FDA-863A-E50F02E7971F}"/>
              </a:ext>
            </a:extLst>
          </p:cNvPr>
          <p:cNvCxnSpPr/>
          <p:nvPr/>
        </p:nvCxnSpPr>
        <p:spPr>
          <a:xfrm>
            <a:off x="2305525" y="2662399"/>
            <a:ext cx="0" cy="4503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4E8BDDEB-FBBA-4AAB-8A5B-A764E1E0A421}"/>
              </a:ext>
            </a:extLst>
          </p:cNvPr>
          <p:cNvCxnSpPr/>
          <p:nvPr/>
        </p:nvCxnSpPr>
        <p:spPr>
          <a:xfrm>
            <a:off x="6267173" y="2644202"/>
            <a:ext cx="0" cy="4503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C8E99CE-9C95-40DE-9E04-BFACC19292BF}"/>
              </a:ext>
            </a:extLst>
          </p:cNvPr>
          <p:cNvCxnSpPr/>
          <p:nvPr/>
        </p:nvCxnSpPr>
        <p:spPr>
          <a:xfrm>
            <a:off x="10355430" y="2644202"/>
            <a:ext cx="0" cy="4503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565D86E-95A4-4E55-95A7-2585402597F2}"/>
              </a:ext>
            </a:extLst>
          </p:cNvPr>
          <p:cNvCxnSpPr/>
          <p:nvPr/>
        </p:nvCxnSpPr>
        <p:spPr>
          <a:xfrm>
            <a:off x="2305525" y="3112775"/>
            <a:ext cx="8049905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19A6542E-D575-4F99-B781-1113790C5EAE}"/>
              </a:ext>
            </a:extLst>
          </p:cNvPr>
          <p:cNvSpPr/>
          <p:nvPr/>
        </p:nvSpPr>
        <p:spPr>
          <a:xfrm>
            <a:off x="6055632" y="3130973"/>
            <a:ext cx="423081" cy="50496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9ACA8010-B371-43A3-AE9D-E74CFB75B78D}"/>
              </a:ext>
            </a:extLst>
          </p:cNvPr>
          <p:cNvSpPr/>
          <p:nvPr/>
        </p:nvSpPr>
        <p:spPr>
          <a:xfrm>
            <a:off x="6082550" y="4963129"/>
            <a:ext cx="396163" cy="33661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B84104E9-A4B7-4752-B5D4-E318CD6A3877}"/>
              </a:ext>
            </a:extLst>
          </p:cNvPr>
          <p:cNvSpPr/>
          <p:nvPr/>
        </p:nvSpPr>
        <p:spPr>
          <a:xfrm>
            <a:off x="6082550" y="4143151"/>
            <a:ext cx="369243" cy="31161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F0AEB9DB-CF0A-4A4C-91B2-D6899DBC4843}"/>
              </a:ext>
            </a:extLst>
          </p:cNvPr>
          <p:cNvSpPr/>
          <p:nvPr/>
        </p:nvSpPr>
        <p:spPr>
          <a:xfrm>
            <a:off x="4534285" y="3662082"/>
            <a:ext cx="3411940" cy="4549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: скругленные противолежащие углы 16">
            <a:extLst>
              <a:ext uri="{FF2B5EF4-FFF2-40B4-BE49-F238E27FC236}">
                <a16:creationId xmlns:a16="http://schemas.microsoft.com/office/drawing/2014/main" id="{446D36DE-2430-437D-8F27-E203441445D1}"/>
              </a:ext>
            </a:extLst>
          </p:cNvPr>
          <p:cNvSpPr/>
          <p:nvPr/>
        </p:nvSpPr>
        <p:spPr>
          <a:xfrm>
            <a:off x="3575912" y="4480911"/>
            <a:ext cx="5342331" cy="4549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45EBE07E-D371-473E-A751-4112C235D90E}"/>
              </a:ext>
            </a:extLst>
          </p:cNvPr>
          <p:cNvSpPr/>
          <p:nvPr/>
        </p:nvSpPr>
        <p:spPr>
          <a:xfrm>
            <a:off x="1577084" y="5819515"/>
            <a:ext cx="2047163" cy="545978"/>
          </a:xfrm>
          <a:prstGeom prst="flowChartTerminator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9" name="Блок-схема: знак завершения 18">
            <a:extLst>
              <a:ext uri="{FF2B5EF4-FFF2-40B4-BE49-F238E27FC236}">
                <a16:creationId xmlns:a16="http://schemas.microsoft.com/office/drawing/2014/main" id="{FD632101-0F0E-4F72-A150-A152C6662872}"/>
              </a:ext>
            </a:extLst>
          </p:cNvPr>
          <p:cNvSpPr/>
          <p:nvPr/>
        </p:nvSpPr>
        <p:spPr>
          <a:xfrm>
            <a:off x="5305384" y="6296038"/>
            <a:ext cx="2047163" cy="545978"/>
          </a:xfrm>
          <a:prstGeom prst="flowChartTerminator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20" name="Блок-схема: знак завершения 19">
            <a:extLst>
              <a:ext uri="{FF2B5EF4-FFF2-40B4-BE49-F238E27FC236}">
                <a16:creationId xmlns:a16="http://schemas.microsoft.com/office/drawing/2014/main" id="{421F5A1C-2966-4664-881E-27CF5E925523}"/>
              </a:ext>
            </a:extLst>
          </p:cNvPr>
          <p:cNvSpPr/>
          <p:nvPr/>
        </p:nvSpPr>
        <p:spPr>
          <a:xfrm>
            <a:off x="9315368" y="5825119"/>
            <a:ext cx="2047163" cy="545978"/>
          </a:xfrm>
          <a:prstGeom prst="flowChartTerminator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D9F78D6C-7CB7-4B07-A092-FBDD86630087}"/>
              </a:ext>
            </a:extLst>
          </p:cNvPr>
          <p:cNvSpPr/>
          <p:nvPr/>
        </p:nvSpPr>
        <p:spPr>
          <a:xfrm>
            <a:off x="5305383" y="5342903"/>
            <a:ext cx="2047163" cy="545978"/>
          </a:xfrm>
          <a:prstGeom prst="flowChartTerminator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cxnSp>
        <p:nvCxnSpPr>
          <p:cNvPr id="23" name="Соединитель: изогнутый 22">
            <a:extLst>
              <a:ext uri="{FF2B5EF4-FFF2-40B4-BE49-F238E27FC236}">
                <a16:creationId xmlns:a16="http://schemas.microsoft.com/office/drawing/2014/main" id="{B3462EEB-F310-4A61-962A-EE8EF33FDEDF}"/>
              </a:ext>
            </a:extLst>
          </p:cNvPr>
          <p:cNvCxnSpPr>
            <a:cxnSpLocks/>
            <a:stCxn id="21" idx="1"/>
            <a:endCxn id="18" idx="0"/>
          </p:cNvCxnSpPr>
          <p:nvPr/>
        </p:nvCxnSpPr>
        <p:spPr>
          <a:xfrm rot="10800000" flipV="1">
            <a:off x="2600667" y="5615891"/>
            <a:ext cx="2704717" cy="203623"/>
          </a:xfrm>
          <a:prstGeom prst="curved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: изогнутый 24">
            <a:extLst>
              <a:ext uri="{FF2B5EF4-FFF2-40B4-BE49-F238E27FC236}">
                <a16:creationId xmlns:a16="http://schemas.microsoft.com/office/drawing/2014/main" id="{BD3FD740-55D1-4E2C-896B-B9AD61BFA27A}"/>
              </a:ext>
            </a:extLst>
          </p:cNvPr>
          <p:cNvCxnSpPr>
            <a:cxnSpLocks/>
            <a:stCxn id="18" idx="2"/>
            <a:endCxn id="19" idx="1"/>
          </p:cNvCxnSpPr>
          <p:nvPr/>
        </p:nvCxnSpPr>
        <p:spPr>
          <a:xfrm rot="16200000" flipH="1">
            <a:off x="3851258" y="5114901"/>
            <a:ext cx="203534" cy="2704718"/>
          </a:xfrm>
          <a:prstGeom prst="curved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: изогнутый 25">
            <a:extLst>
              <a:ext uri="{FF2B5EF4-FFF2-40B4-BE49-F238E27FC236}">
                <a16:creationId xmlns:a16="http://schemas.microsoft.com/office/drawing/2014/main" id="{6DB6406F-54BB-45AB-905F-752AEEC669AA}"/>
              </a:ext>
            </a:extLst>
          </p:cNvPr>
          <p:cNvCxnSpPr>
            <a:cxnSpLocks/>
            <a:stCxn id="19" idx="3"/>
            <a:endCxn id="20" idx="2"/>
          </p:cNvCxnSpPr>
          <p:nvPr/>
        </p:nvCxnSpPr>
        <p:spPr>
          <a:xfrm flipV="1">
            <a:off x="7352547" y="6371097"/>
            <a:ext cx="2986403" cy="197930"/>
          </a:xfrm>
          <a:prstGeom prst="curved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изогнутый 26">
            <a:extLst>
              <a:ext uri="{FF2B5EF4-FFF2-40B4-BE49-F238E27FC236}">
                <a16:creationId xmlns:a16="http://schemas.microsoft.com/office/drawing/2014/main" id="{F992E460-79F7-41DD-8585-1A6B73965ED3}"/>
              </a:ext>
            </a:extLst>
          </p:cNvPr>
          <p:cNvCxnSpPr>
            <a:cxnSpLocks/>
            <a:stCxn id="20" idx="0"/>
            <a:endCxn id="21" idx="3"/>
          </p:cNvCxnSpPr>
          <p:nvPr/>
        </p:nvCxnSpPr>
        <p:spPr>
          <a:xfrm rot="16200000" flipV="1">
            <a:off x="8741135" y="4227304"/>
            <a:ext cx="209227" cy="2986404"/>
          </a:xfrm>
          <a:prstGeom prst="curvedConnector2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5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>
            <a:extLst>
              <a:ext uri="{FF2B5EF4-FFF2-40B4-BE49-F238E27FC236}">
                <a16:creationId xmlns:a16="http://schemas.microsoft.com/office/drawing/2014/main" id="{33F1BA55-D5B9-44BA-B034-94F889E563E4}"/>
              </a:ext>
            </a:extLst>
          </p:cNvPr>
          <p:cNvSpPr/>
          <p:nvPr/>
        </p:nvSpPr>
        <p:spPr>
          <a:xfrm>
            <a:off x="8613361" y="4209222"/>
            <a:ext cx="1951182" cy="83157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08943-0DFB-4DB2-A160-18594C16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68" y="30137"/>
            <a:ext cx="9731272" cy="1189385"/>
          </a:xfrm>
        </p:spPr>
        <p:txBody>
          <a:bodyPr/>
          <a:lstStyle/>
          <a:p>
            <a:pPr algn="ctr"/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Глобалізований світ та система вищої освіти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00AABE6-F49D-4794-BAC9-3406DF790BA7}"/>
              </a:ext>
            </a:extLst>
          </p:cNvPr>
          <p:cNvSpPr/>
          <p:nvPr/>
        </p:nvSpPr>
        <p:spPr>
          <a:xfrm>
            <a:off x="2305878" y="1260936"/>
            <a:ext cx="5022574" cy="7553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Глобалізований світ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511393C-6253-4739-B40A-AC791BD456BD}"/>
              </a:ext>
            </a:extLst>
          </p:cNvPr>
          <p:cNvSpPr/>
          <p:nvPr/>
        </p:nvSpPr>
        <p:spPr>
          <a:xfrm>
            <a:off x="2305878" y="2716696"/>
            <a:ext cx="5022574" cy="7553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системі вищої освіти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36D62F0-E8CE-47E9-B2D0-AFAF57818EFD}"/>
              </a:ext>
            </a:extLst>
          </p:cNvPr>
          <p:cNvSpPr/>
          <p:nvPr/>
        </p:nvSpPr>
        <p:spPr>
          <a:xfrm>
            <a:off x="2305878" y="4144617"/>
            <a:ext cx="5022574" cy="7553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системі вищої освіти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908EC42-597B-48EF-AE15-55D81292631C}"/>
              </a:ext>
            </a:extLst>
          </p:cNvPr>
          <p:cNvSpPr/>
          <p:nvPr/>
        </p:nvSpPr>
        <p:spPr>
          <a:xfrm>
            <a:off x="2305878" y="5572538"/>
            <a:ext cx="5022574" cy="7553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вищої освіти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2802EE19-1B98-40A8-88E6-8F4857A72159}"/>
              </a:ext>
            </a:extLst>
          </p:cNvPr>
          <p:cNvSpPr/>
          <p:nvPr/>
        </p:nvSpPr>
        <p:spPr>
          <a:xfrm>
            <a:off x="4598504" y="2082249"/>
            <a:ext cx="437322" cy="5963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A5075362-1FD1-45AE-B94C-C400CBB6C2E1}"/>
              </a:ext>
            </a:extLst>
          </p:cNvPr>
          <p:cNvSpPr/>
          <p:nvPr/>
        </p:nvSpPr>
        <p:spPr>
          <a:xfrm>
            <a:off x="4598504" y="3513484"/>
            <a:ext cx="437322" cy="5963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C8A8E61F-04EE-4F27-A439-096D665C41E4}"/>
              </a:ext>
            </a:extLst>
          </p:cNvPr>
          <p:cNvSpPr/>
          <p:nvPr/>
        </p:nvSpPr>
        <p:spPr>
          <a:xfrm>
            <a:off x="4598504" y="4976190"/>
            <a:ext cx="437322" cy="5963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оединитель: изогнутый 14">
            <a:extLst>
              <a:ext uri="{FF2B5EF4-FFF2-40B4-BE49-F238E27FC236}">
                <a16:creationId xmlns:a16="http://schemas.microsoft.com/office/drawing/2014/main" id="{B4CE536B-5CB4-42C7-A981-B8CB60BCEC94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>
            <a:off x="7328452" y="4522304"/>
            <a:ext cx="12700" cy="1427921"/>
          </a:xfrm>
          <a:prstGeom prst="curvedConnector3">
            <a:avLst>
              <a:gd name="adj1" fmla="val 5139134"/>
            </a:avLst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7732AB1-FC88-4779-BB45-F9556BE7D7C5}"/>
              </a:ext>
            </a:extLst>
          </p:cNvPr>
          <p:cNvSpPr txBox="1"/>
          <p:nvPr/>
        </p:nvSpPr>
        <p:spPr>
          <a:xfrm>
            <a:off x="8282056" y="4367314"/>
            <a:ext cx="2703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 !</a:t>
            </a:r>
          </a:p>
          <a:p>
            <a:pPr algn="ctr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C74EAD26-55C4-4C2D-A157-8BC1BD6A5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30137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2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6682B-DBA7-4F12-8B23-BCCEC998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299" y="150125"/>
            <a:ext cx="6646460" cy="1760562"/>
          </a:xfrm>
        </p:spPr>
        <p:txBody>
          <a:bodyPr/>
          <a:lstStyle/>
          <a:p>
            <a:pPr algn="ctr"/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b="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D0880B-FB2C-4164-B9BD-1681CE849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EB92B3-FB5C-4410-9158-DB27D37ABADB}"/>
              </a:ext>
            </a:extLst>
          </p:cNvPr>
          <p:cNvSpPr txBox="1"/>
          <p:nvPr/>
        </p:nvSpPr>
        <p:spPr>
          <a:xfrm>
            <a:off x="272955" y="2019869"/>
            <a:ext cx="116460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лютий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офіційної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(2014-2015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2015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грудень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р.)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3549B7-F7E2-4A29-B551-652D952F3161}"/>
              </a:ext>
            </a:extLst>
          </p:cNvPr>
          <p:cNvSpPr/>
          <p:nvPr/>
        </p:nvSpPr>
        <p:spPr>
          <a:xfrm>
            <a:off x="1396619" y="-106275"/>
            <a:ext cx="71195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технологій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Україні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603CAC-FAD1-4015-8D83-654CC2781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ED6C56-B5CB-4B34-9579-9888EF2818DF}"/>
              </a:ext>
            </a:extLst>
          </p:cNvPr>
          <p:cNvSpPr/>
          <p:nvPr/>
        </p:nvSpPr>
        <p:spPr>
          <a:xfrm>
            <a:off x="345743" y="2392669"/>
            <a:ext cx="108044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 algn="ctr"/>
            <a:endParaRPr lang="en-US" sz="2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нагальна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сучасності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лідером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спостерігаються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деградації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недоброчесності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г,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8673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856BFD-1CC3-4A9E-B82D-E89E8BF3B6EC}"/>
              </a:ext>
            </a:extLst>
          </p:cNvPr>
          <p:cNvSpPr/>
          <p:nvPr/>
        </p:nvSpPr>
        <p:spPr>
          <a:xfrm>
            <a:off x="1301086" y="0"/>
            <a:ext cx="67101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F9EE9E-9F6F-4949-BAA7-20A98EA0E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D485E5-19CB-42A3-828F-BBD2CCC42785}"/>
              </a:ext>
            </a:extLst>
          </p:cNvPr>
          <p:cNvSpPr txBox="1"/>
          <p:nvPr/>
        </p:nvSpPr>
        <p:spPr>
          <a:xfrm>
            <a:off x="504365" y="2082275"/>
            <a:ext cx="107407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2022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функціонуванню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передових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3549B7-F7E2-4A29-B551-652D952F3161}"/>
              </a:ext>
            </a:extLst>
          </p:cNvPr>
          <p:cNvSpPr/>
          <p:nvPr/>
        </p:nvSpPr>
        <p:spPr>
          <a:xfrm>
            <a:off x="1396619" y="-106275"/>
            <a:ext cx="71195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технологій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Україні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603CAC-FAD1-4015-8D83-654CC2781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ED6C56-B5CB-4B34-9579-9888EF2818DF}"/>
              </a:ext>
            </a:extLst>
          </p:cNvPr>
          <p:cNvSpPr/>
          <p:nvPr/>
        </p:nvSpPr>
        <p:spPr>
          <a:xfrm>
            <a:off x="211273" y="2379222"/>
            <a:ext cx="74046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uk-UA" sz="21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цілі щодо визнання наукових результатів :</a:t>
            </a:r>
            <a:endParaRPr lang="en-US" sz="21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21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політики доброчесності наукових досліджень через впровадження прозорих і ефективних процедур, нетерпимість до проявів псевдонауки;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 процедур атестації наукових кадрів, які відповідають кращим європейським </a:t>
            </a:r>
            <a:r>
              <a:rPr lang="uk-UA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стандартам;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акредитація спеціалізованих вчених рад на підставі розробленого положення та моніторинг їх діяльності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зображение выглядит как черный,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B4495C65-BAE8-4CFB-A0A4-70FBE27E4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3429000"/>
            <a:ext cx="4531056" cy="25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3549B7-F7E2-4A29-B551-652D952F3161}"/>
              </a:ext>
            </a:extLst>
          </p:cNvPr>
          <p:cNvSpPr/>
          <p:nvPr/>
        </p:nvSpPr>
        <p:spPr>
          <a:xfrm>
            <a:off x="1396619" y="-106275"/>
            <a:ext cx="71195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технологій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Україні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603CAC-FAD1-4015-8D83-654CC2781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ED6C56-B5CB-4B34-9579-9888EF2818DF}"/>
              </a:ext>
            </a:extLst>
          </p:cNvPr>
          <p:cNvSpPr/>
          <p:nvPr/>
        </p:nvSpPr>
        <p:spPr>
          <a:xfrm>
            <a:off x="0" y="1832717"/>
            <a:ext cx="1206462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uk-UA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цілі щодо забезпечення </a:t>
            </a:r>
            <a:r>
              <a:rPr lang="uk-UA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</a:t>
            </a:r>
            <a:r>
              <a:rPr lang="uk-UA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 діяльності Національного Агентства:</a:t>
            </a:r>
            <a:endParaRPr lang="en-US" sz="20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та аналіз результатів діяльності закладів вищої освіти щодо забезпечення якості освіти через проведення акредитаційних процедур  і атестації наукових кадрів;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</a:t>
            </a:r>
            <a:r>
              <a:rPr lang="ru-RU" sz="20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стейкхолдерами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рейтингах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Агентства.</a:t>
            </a:r>
          </a:p>
        </p:txBody>
      </p:sp>
    </p:spTree>
    <p:extLst>
      <p:ext uri="{BB962C8B-B14F-4D97-AF65-F5344CB8AC3E}">
        <p14:creationId xmlns:p14="http://schemas.microsoft.com/office/powerpoint/2010/main" val="21090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DA2C9FE-DAE9-4CED-9521-350ECBC7E34D}"/>
              </a:ext>
            </a:extLst>
          </p:cNvPr>
          <p:cNvSpPr/>
          <p:nvPr/>
        </p:nvSpPr>
        <p:spPr>
          <a:xfrm>
            <a:off x="1123664" y="-100153"/>
            <a:ext cx="69285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uk-UA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432F511-BDE7-4F49-B1B2-034D81203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EFD6E525-5FEF-4C39-93F7-70693DE11B31}"/>
              </a:ext>
            </a:extLst>
          </p:cNvPr>
          <p:cNvSpPr/>
          <p:nvPr/>
        </p:nvSpPr>
        <p:spPr>
          <a:xfrm>
            <a:off x="5086065" y="3782271"/>
            <a:ext cx="2019869" cy="18119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знак завершения 5">
            <a:extLst>
              <a:ext uri="{FF2B5EF4-FFF2-40B4-BE49-F238E27FC236}">
                <a16:creationId xmlns:a16="http://schemas.microsoft.com/office/drawing/2014/main" id="{AEC37876-ED81-4008-8E99-6A1B1F81E222}"/>
              </a:ext>
            </a:extLst>
          </p:cNvPr>
          <p:cNvSpPr/>
          <p:nvPr/>
        </p:nvSpPr>
        <p:spPr>
          <a:xfrm>
            <a:off x="1877701" y="2811495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знак завершения 6">
            <a:extLst>
              <a:ext uri="{FF2B5EF4-FFF2-40B4-BE49-F238E27FC236}">
                <a16:creationId xmlns:a16="http://schemas.microsoft.com/office/drawing/2014/main" id="{66B09AEF-A9CE-4E04-9967-9139B471F3E5}"/>
              </a:ext>
            </a:extLst>
          </p:cNvPr>
          <p:cNvSpPr/>
          <p:nvPr/>
        </p:nvSpPr>
        <p:spPr>
          <a:xfrm>
            <a:off x="4874525" y="2711979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знак завершения 7">
            <a:extLst>
              <a:ext uri="{FF2B5EF4-FFF2-40B4-BE49-F238E27FC236}">
                <a16:creationId xmlns:a16="http://schemas.microsoft.com/office/drawing/2014/main" id="{046774BE-D535-4406-B772-0B28283E453F}"/>
              </a:ext>
            </a:extLst>
          </p:cNvPr>
          <p:cNvSpPr/>
          <p:nvPr/>
        </p:nvSpPr>
        <p:spPr>
          <a:xfrm>
            <a:off x="3339151" y="1942966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знак завершения 8">
            <a:extLst>
              <a:ext uri="{FF2B5EF4-FFF2-40B4-BE49-F238E27FC236}">
                <a16:creationId xmlns:a16="http://schemas.microsoft.com/office/drawing/2014/main" id="{98407372-AF10-4726-BD72-144A83E6276F}"/>
              </a:ext>
            </a:extLst>
          </p:cNvPr>
          <p:cNvSpPr/>
          <p:nvPr/>
        </p:nvSpPr>
        <p:spPr>
          <a:xfrm>
            <a:off x="1608162" y="3832313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знак завершения 9">
            <a:extLst>
              <a:ext uri="{FF2B5EF4-FFF2-40B4-BE49-F238E27FC236}">
                <a16:creationId xmlns:a16="http://schemas.microsoft.com/office/drawing/2014/main" id="{D7CD2D99-A251-4842-9674-D9C31E55E4A6}"/>
              </a:ext>
            </a:extLst>
          </p:cNvPr>
          <p:cNvSpPr/>
          <p:nvPr/>
        </p:nvSpPr>
        <p:spPr>
          <a:xfrm>
            <a:off x="1919785" y="4847698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знак завершения 10">
            <a:extLst>
              <a:ext uri="{FF2B5EF4-FFF2-40B4-BE49-F238E27FC236}">
                <a16:creationId xmlns:a16="http://schemas.microsoft.com/office/drawing/2014/main" id="{161A08FC-AD5B-4341-9BCA-06FDD47F279C}"/>
              </a:ext>
            </a:extLst>
          </p:cNvPr>
          <p:cNvSpPr/>
          <p:nvPr/>
        </p:nvSpPr>
        <p:spPr>
          <a:xfrm>
            <a:off x="3339152" y="5767045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знак завершения 11">
            <a:extLst>
              <a:ext uri="{FF2B5EF4-FFF2-40B4-BE49-F238E27FC236}">
                <a16:creationId xmlns:a16="http://schemas.microsoft.com/office/drawing/2014/main" id="{B3D64909-B010-4065-89DB-4D85FFEC3A22}"/>
              </a:ext>
            </a:extLst>
          </p:cNvPr>
          <p:cNvSpPr/>
          <p:nvPr/>
        </p:nvSpPr>
        <p:spPr>
          <a:xfrm>
            <a:off x="6355309" y="5767045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знак завершения 12">
            <a:extLst>
              <a:ext uri="{FF2B5EF4-FFF2-40B4-BE49-F238E27FC236}">
                <a16:creationId xmlns:a16="http://schemas.microsoft.com/office/drawing/2014/main" id="{E95E95D7-6FBB-4970-8042-E0CE38A1916D}"/>
              </a:ext>
            </a:extLst>
          </p:cNvPr>
          <p:cNvSpPr/>
          <p:nvPr/>
        </p:nvSpPr>
        <p:spPr>
          <a:xfrm>
            <a:off x="7804195" y="4779928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знак завершения 13">
            <a:extLst>
              <a:ext uri="{FF2B5EF4-FFF2-40B4-BE49-F238E27FC236}">
                <a16:creationId xmlns:a16="http://schemas.microsoft.com/office/drawing/2014/main" id="{0016B7C4-76A0-4513-BD5D-55B734E30056}"/>
              </a:ext>
            </a:extLst>
          </p:cNvPr>
          <p:cNvSpPr/>
          <p:nvPr/>
        </p:nvSpPr>
        <p:spPr>
          <a:xfrm>
            <a:off x="8341056" y="3819099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знак завершения 14">
            <a:extLst>
              <a:ext uri="{FF2B5EF4-FFF2-40B4-BE49-F238E27FC236}">
                <a16:creationId xmlns:a16="http://schemas.microsoft.com/office/drawing/2014/main" id="{F37EFD1D-BAC2-4275-93EB-67C0B1AEE811}"/>
              </a:ext>
            </a:extLst>
          </p:cNvPr>
          <p:cNvSpPr/>
          <p:nvPr/>
        </p:nvSpPr>
        <p:spPr>
          <a:xfrm>
            <a:off x="7576784" y="2720455"/>
            <a:ext cx="2563503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знак завершения 15">
            <a:extLst>
              <a:ext uri="{FF2B5EF4-FFF2-40B4-BE49-F238E27FC236}">
                <a16:creationId xmlns:a16="http://schemas.microsoft.com/office/drawing/2014/main" id="{C0F1C36D-6104-4D0F-A173-0845F93818BA}"/>
              </a:ext>
            </a:extLst>
          </p:cNvPr>
          <p:cNvSpPr/>
          <p:nvPr/>
        </p:nvSpPr>
        <p:spPr>
          <a:xfrm>
            <a:off x="6355308" y="1906175"/>
            <a:ext cx="2442949" cy="6414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933DCA4-9C9F-46A4-90D9-0CC5942FF6B9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6096000" y="3353423"/>
            <a:ext cx="0" cy="42884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изогнутый 22">
            <a:extLst>
              <a:ext uri="{FF2B5EF4-FFF2-40B4-BE49-F238E27FC236}">
                <a16:creationId xmlns:a16="http://schemas.microsoft.com/office/drawing/2014/main" id="{3792DD18-8ABF-4167-9E6C-90EAF3CA85D9}"/>
              </a:ext>
            </a:extLst>
          </p:cNvPr>
          <p:cNvCxnSpPr>
            <a:cxnSpLocks/>
            <a:stCxn id="5" idx="7"/>
            <a:endCxn id="16" idx="2"/>
          </p:cNvCxnSpPr>
          <p:nvPr/>
        </p:nvCxnSpPr>
        <p:spPr>
          <a:xfrm rot="5400000" flipH="1" flipV="1">
            <a:off x="6443455" y="2914295"/>
            <a:ext cx="1500004" cy="766652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: изогнутый 25">
            <a:extLst>
              <a:ext uri="{FF2B5EF4-FFF2-40B4-BE49-F238E27FC236}">
                <a16:creationId xmlns:a16="http://schemas.microsoft.com/office/drawing/2014/main" id="{EC18EC67-7DDB-40D6-877A-D0FF27B3DEF7}"/>
              </a:ext>
            </a:extLst>
          </p:cNvPr>
          <p:cNvCxnSpPr>
            <a:cxnSpLocks/>
            <a:stCxn id="5" idx="1"/>
            <a:endCxn id="8" idx="2"/>
          </p:cNvCxnSpPr>
          <p:nvPr/>
        </p:nvCxnSpPr>
        <p:spPr>
          <a:xfrm rot="16200000" flipV="1">
            <a:off x="4239641" y="2905396"/>
            <a:ext cx="1463213" cy="821242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изогнутый 28">
            <a:extLst>
              <a:ext uri="{FF2B5EF4-FFF2-40B4-BE49-F238E27FC236}">
                <a16:creationId xmlns:a16="http://schemas.microsoft.com/office/drawing/2014/main" id="{A00AC683-F424-4267-9754-10EBA6497EB1}"/>
              </a:ext>
            </a:extLst>
          </p:cNvPr>
          <p:cNvCxnSpPr>
            <a:cxnSpLocks/>
            <a:stCxn id="5" idx="1"/>
            <a:endCxn id="6" idx="2"/>
          </p:cNvCxnSpPr>
          <p:nvPr/>
        </p:nvCxnSpPr>
        <p:spPr>
          <a:xfrm rot="16200000" flipV="1">
            <a:off x="3943180" y="2608935"/>
            <a:ext cx="594684" cy="2282692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изогнутый 31">
            <a:extLst>
              <a:ext uri="{FF2B5EF4-FFF2-40B4-BE49-F238E27FC236}">
                <a16:creationId xmlns:a16="http://schemas.microsoft.com/office/drawing/2014/main" id="{B3002241-5917-46AF-91DF-B8B1B9E5CB21}"/>
              </a:ext>
            </a:extLst>
          </p:cNvPr>
          <p:cNvCxnSpPr>
            <a:cxnSpLocks/>
            <a:stCxn id="5" idx="7"/>
            <a:endCxn id="15" idx="2"/>
          </p:cNvCxnSpPr>
          <p:nvPr/>
        </p:nvCxnSpPr>
        <p:spPr>
          <a:xfrm rot="5400000" flipH="1" flipV="1">
            <a:off x="7491471" y="2680559"/>
            <a:ext cx="685724" cy="2048405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: изогнутый 34">
            <a:extLst>
              <a:ext uri="{FF2B5EF4-FFF2-40B4-BE49-F238E27FC236}">
                <a16:creationId xmlns:a16="http://schemas.microsoft.com/office/drawing/2014/main" id="{17AA4CDB-62B3-4389-8045-EFEC3FE70BC8}"/>
              </a:ext>
            </a:extLst>
          </p:cNvPr>
          <p:cNvCxnSpPr>
            <a:cxnSpLocks/>
            <a:stCxn id="5" idx="2"/>
            <a:endCxn id="9" idx="3"/>
          </p:cNvCxnSpPr>
          <p:nvPr/>
        </p:nvCxnSpPr>
        <p:spPr>
          <a:xfrm rot="10800000">
            <a:off x="4051111" y="4153036"/>
            <a:ext cx="1034954" cy="535205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: изогнутый 37">
            <a:extLst>
              <a:ext uri="{FF2B5EF4-FFF2-40B4-BE49-F238E27FC236}">
                <a16:creationId xmlns:a16="http://schemas.microsoft.com/office/drawing/2014/main" id="{A21AC384-B4AE-4546-B324-4CFC4F1FFEBF}"/>
              </a:ext>
            </a:extLst>
          </p:cNvPr>
          <p:cNvCxnSpPr>
            <a:cxnSpLocks/>
            <a:stCxn id="5" idx="6"/>
            <a:endCxn id="14" idx="1"/>
          </p:cNvCxnSpPr>
          <p:nvPr/>
        </p:nvCxnSpPr>
        <p:spPr>
          <a:xfrm flipV="1">
            <a:off x="7105934" y="4139821"/>
            <a:ext cx="1235122" cy="548419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: изогнутый 40">
            <a:extLst>
              <a:ext uri="{FF2B5EF4-FFF2-40B4-BE49-F238E27FC236}">
                <a16:creationId xmlns:a16="http://schemas.microsoft.com/office/drawing/2014/main" id="{7254AC4A-E092-48A5-86EC-5FE58C6E5915}"/>
              </a:ext>
            </a:extLst>
          </p:cNvPr>
          <p:cNvCxnSpPr>
            <a:cxnSpLocks/>
            <a:stCxn id="5" idx="3"/>
            <a:endCxn id="10" idx="3"/>
          </p:cNvCxnSpPr>
          <p:nvPr/>
        </p:nvCxnSpPr>
        <p:spPr>
          <a:xfrm rot="5400000" flipH="1">
            <a:off x="4792082" y="4739072"/>
            <a:ext cx="160437" cy="1019134"/>
          </a:xfrm>
          <a:prstGeom prst="curvedConnector4">
            <a:avLst>
              <a:gd name="adj1" fmla="val -142486"/>
              <a:gd name="adj2" fmla="val 64512"/>
            </a:avLst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: изогнутый 43">
            <a:extLst>
              <a:ext uri="{FF2B5EF4-FFF2-40B4-BE49-F238E27FC236}">
                <a16:creationId xmlns:a16="http://schemas.microsoft.com/office/drawing/2014/main" id="{DC262A48-E4E8-472A-9C58-AC11BE0C711B}"/>
              </a:ext>
            </a:extLst>
          </p:cNvPr>
          <p:cNvCxnSpPr>
            <a:cxnSpLocks/>
            <a:stCxn id="5" idx="5"/>
            <a:endCxn id="13" idx="1"/>
          </p:cNvCxnSpPr>
          <p:nvPr/>
        </p:nvCxnSpPr>
        <p:spPr>
          <a:xfrm rot="5400000" flipH="1" flipV="1">
            <a:off x="7193059" y="4717722"/>
            <a:ext cx="228207" cy="994064"/>
          </a:xfrm>
          <a:prstGeom prst="curvedConnector4">
            <a:avLst>
              <a:gd name="adj1" fmla="val -100172"/>
              <a:gd name="adj2" fmla="val 64878"/>
            </a:avLst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>
            <a:extLst>
              <a:ext uri="{FF2B5EF4-FFF2-40B4-BE49-F238E27FC236}">
                <a16:creationId xmlns:a16="http://schemas.microsoft.com/office/drawing/2014/main" id="{A46AF03A-642C-447F-A4C2-561B19497304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>
          <a:xfrm rot="5400000">
            <a:off x="5241896" y="4912941"/>
            <a:ext cx="172836" cy="1535373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: изогнутый 50">
            <a:extLst>
              <a:ext uri="{FF2B5EF4-FFF2-40B4-BE49-F238E27FC236}">
                <a16:creationId xmlns:a16="http://schemas.microsoft.com/office/drawing/2014/main" id="{389BEFAC-D170-4D69-8233-AA4954C25620}"/>
              </a:ext>
            </a:extLst>
          </p:cNvPr>
          <p:cNvCxnSpPr>
            <a:cxnSpLocks/>
            <a:stCxn id="5" idx="4"/>
            <a:endCxn id="12" idx="0"/>
          </p:cNvCxnSpPr>
          <p:nvPr/>
        </p:nvCxnSpPr>
        <p:spPr>
          <a:xfrm rot="16200000" flipH="1">
            <a:off x="6749974" y="4940235"/>
            <a:ext cx="172836" cy="1480784"/>
          </a:xfrm>
          <a:prstGeom prst="curved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4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FBC145F-EE42-48DD-8AA4-9B121D61A4BE}"/>
              </a:ext>
            </a:extLst>
          </p:cNvPr>
          <p:cNvSpPr/>
          <p:nvPr/>
        </p:nvSpPr>
        <p:spPr>
          <a:xfrm>
            <a:off x="1191905" y="0"/>
            <a:ext cx="69831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A01035D-882C-4842-BF10-56DA87C96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635FB0-3B84-4EA2-A6AB-B2A94DB398EB}"/>
              </a:ext>
            </a:extLst>
          </p:cNvPr>
          <p:cNvSpPr txBox="1"/>
          <p:nvPr/>
        </p:nvSpPr>
        <p:spPr>
          <a:xfrm>
            <a:off x="846362" y="2211235"/>
            <a:ext cx="1007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відмінності у формуванні вітчизняної та європейської систем забезпечення якості вищої освіти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BBE71E8-4D9B-47BC-B273-88AC8B6D6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48243"/>
              </p:ext>
            </p:extLst>
          </p:nvPr>
        </p:nvGraphicFramePr>
        <p:xfrm>
          <a:off x="1719217" y="3314476"/>
          <a:ext cx="8126484" cy="294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484">
                  <a:extLst>
                    <a:ext uri="{9D8B030D-6E8A-4147-A177-3AD203B41FA5}">
                      <a16:colId xmlns:a16="http://schemas.microsoft.com/office/drawing/2014/main" val="17591842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70030484"/>
                    </a:ext>
                  </a:extLst>
                </a:gridCol>
              </a:tblGrid>
              <a:tr h="509344"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Відкрита система (в ЄС)</a:t>
                      </a:r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Закрита система (в Україні)</a:t>
                      </a:r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584865"/>
                  </a:ext>
                </a:extLst>
              </a:tr>
              <a:tr h="2251881">
                <a:tc>
                  <a:txBody>
                    <a:bodyPr/>
                    <a:lstStyle/>
                    <a:p>
                      <a:r>
                        <a:rPr lang="uk-UA" sz="2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розвитку :</a:t>
                      </a:r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свобода вибору в умовах ринку</a:t>
                      </a:r>
                    </a:p>
                    <a:p>
                      <a:r>
                        <a:rPr lang="uk-UA" sz="2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Основний споживач освіти :</a:t>
                      </a:r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студент, роботодавець</a:t>
                      </a:r>
                    </a:p>
                    <a:p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Накопичення суспільством навичок та вмінь висування вимог до якості освіти</a:t>
                      </a:r>
                      <a:endParaRPr lang="ru-RU" sz="22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розвитку :</a:t>
                      </a:r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адміністративно-командна система</a:t>
                      </a:r>
                    </a:p>
                    <a:p>
                      <a:r>
                        <a:rPr lang="uk-UA" sz="2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Основний споживач освіти :</a:t>
                      </a:r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державний механізм</a:t>
                      </a:r>
                    </a:p>
                    <a:p>
                      <a:r>
                        <a:rPr lang="uk-UA" sz="2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Навички та вміння пристосування до вимог влади</a:t>
                      </a:r>
                      <a:endParaRPr lang="ru-RU" sz="22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978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EBA6D-907C-4C3D-96BF-F046184B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84" y="1"/>
            <a:ext cx="7212073" cy="1869742"/>
          </a:xfrm>
        </p:spPr>
        <p:txBody>
          <a:bodyPr/>
          <a:lstStyle/>
          <a:p>
            <a:pPr algn="ctr"/>
            <a:r>
              <a:rPr lang="uk-UA" b="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Прагматичні напрями розвитку системи забезпечення якості вищої освіти в Україні</a:t>
            </a:r>
            <a:endParaRPr lang="ru-RU" b="0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B70BA3-B65B-48FE-B1BE-2C36E0E6A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344AA5-FF91-428A-866F-B32586E31C65}"/>
              </a:ext>
            </a:extLst>
          </p:cNvPr>
          <p:cNvSpPr txBox="1"/>
          <p:nvPr/>
        </p:nvSpPr>
        <p:spPr>
          <a:xfrm>
            <a:off x="600502" y="2238233"/>
            <a:ext cx="72120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Глибокий теоретичний аналіз та практичне впровадження кращих європейських практик.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власних стратегій забезпечення якості вищої освіти в Україні з врахуванням національних традицій та досвіду вищої школи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провідних закладів вищої освіти до вироблення стратегії забезпечення якості вищої освіти в Україні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 участі закладів вищої освіти України в програмі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задля виховання культури якості вищої освіти</a:t>
            </a:r>
          </a:p>
        </p:txBody>
      </p:sp>
      <p:pic>
        <p:nvPicPr>
          <p:cNvPr id="6" name="Рисунок 5" descr="Изображение выглядит как одежда, черный, мужчина, стол&#10;&#10;Автоматически созданное описание">
            <a:extLst>
              <a:ext uri="{FF2B5EF4-FFF2-40B4-BE49-F238E27FC236}">
                <a16:creationId xmlns:a16="http://schemas.microsoft.com/office/drawing/2014/main" id="{4854D44E-E83E-424E-A7CD-4819A0D27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7968" y="2036644"/>
            <a:ext cx="1658938" cy="2344632"/>
          </a:xfrm>
          <a:prstGeom prst="rect">
            <a:avLst/>
          </a:prstGeom>
        </p:spPr>
      </p:pic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B4CB91B-D234-4FC8-BAD2-50B1273B4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836" y="4684370"/>
            <a:ext cx="33718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знак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362FBA03-DFCF-42F3-95F1-E0C91CAA8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486" y="2444178"/>
            <a:ext cx="5763407" cy="38352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E9C55C-C423-4D72-ADF4-877D4E0236F5}"/>
              </a:ext>
            </a:extLst>
          </p:cNvPr>
          <p:cNvSpPr txBox="1"/>
          <p:nvPr/>
        </p:nvSpPr>
        <p:spPr>
          <a:xfrm rot="20148908">
            <a:off x="-1123667" y="2712369"/>
            <a:ext cx="88437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!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91BE6E28-806A-4050-B356-8DD4025EC65D}"/>
              </a:ext>
            </a:extLst>
          </p:cNvPr>
          <p:cNvSpPr/>
          <p:nvPr/>
        </p:nvSpPr>
        <p:spPr>
          <a:xfrm>
            <a:off x="1099930" y="5771322"/>
            <a:ext cx="10575235" cy="8514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30B7F-5197-4234-BDE6-DDCBC1F2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203" y="29100"/>
            <a:ext cx="8911687" cy="851453"/>
          </a:xfrm>
        </p:spPr>
        <p:txBody>
          <a:bodyPr/>
          <a:lstStyle/>
          <a:p>
            <a:pPr algn="ctr"/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Європейського Союзу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9661F-9670-4F25-B355-4DF66A529C14}"/>
              </a:ext>
            </a:extLst>
          </p:cNvPr>
          <p:cNvSpPr txBox="1"/>
          <p:nvPr/>
        </p:nvSpPr>
        <p:spPr>
          <a:xfrm>
            <a:off x="2314629" y="1250581"/>
            <a:ext cx="891168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впливу на європейський освітній простір :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глобалізаційних тенденцій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економічні, технологічні, політичні, соціокультурні);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інтернаціоналізація вищої освіти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створення загальноєвропейського простору вищої освіти (ЕНЕА) та загальноєвропейського простору наукових досліджень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технопарків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технополісів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демократії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мобільності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загальноєвропейських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5F9C7-BA23-4B4C-95EB-5CD9AD208711}"/>
              </a:ext>
            </a:extLst>
          </p:cNvPr>
          <p:cNvSpPr txBox="1"/>
          <p:nvPr/>
        </p:nvSpPr>
        <p:spPr>
          <a:xfrm>
            <a:off x="1616765" y="5950226"/>
            <a:ext cx="96095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?! Система вищої освіти Європи </a:t>
            </a:r>
            <a:r>
              <a:rPr lang="uk-UA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етапі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протистояння викликам глобалізації !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27794B0-9FF1-46FC-A20C-DD1C6E189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13332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7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8373F-1432-4A74-8CEF-8D3889047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42" y="31403"/>
            <a:ext cx="8911687" cy="1271009"/>
          </a:xfrm>
        </p:spPr>
        <p:txBody>
          <a:bodyPr/>
          <a:lstStyle/>
          <a:p>
            <a:pPr algn="ctr"/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Європейського Союзу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узел 2">
            <a:extLst>
              <a:ext uri="{FF2B5EF4-FFF2-40B4-BE49-F238E27FC236}">
                <a16:creationId xmlns:a16="http://schemas.microsoft.com/office/drawing/2014/main" id="{B5A36C8A-1D32-44DD-8FC8-CA747CFA6FE1}"/>
              </a:ext>
            </a:extLst>
          </p:cNvPr>
          <p:cNvSpPr/>
          <p:nvPr/>
        </p:nvSpPr>
        <p:spPr>
          <a:xfrm>
            <a:off x="5070512" y="1860683"/>
            <a:ext cx="901148" cy="861391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6F268E1D-82D5-4092-9577-178742011C5C}"/>
              </a:ext>
            </a:extLst>
          </p:cNvPr>
          <p:cNvCxnSpPr>
            <a:cxnSpLocks/>
            <a:stCxn id="3" idx="6"/>
            <a:endCxn id="9" idx="2"/>
          </p:cNvCxnSpPr>
          <p:nvPr/>
        </p:nvCxnSpPr>
        <p:spPr>
          <a:xfrm>
            <a:off x="5971660" y="2291379"/>
            <a:ext cx="1200878" cy="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C3DFE59-C7E2-47EA-B59A-B2A2A726A6FB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 flipH="1">
            <a:off x="4055165" y="2291379"/>
            <a:ext cx="1015347" cy="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1F12DCFA-E5FC-436C-8217-67B15047F4AD}"/>
              </a:ext>
            </a:extLst>
          </p:cNvPr>
          <p:cNvSpPr/>
          <p:nvPr/>
        </p:nvSpPr>
        <p:spPr>
          <a:xfrm>
            <a:off x="7172538" y="1271013"/>
            <a:ext cx="2663687" cy="204073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Розмаїття національних систем та норм у вищій освіті Європи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6E159F57-EBEE-44BC-81F1-7BD8367E9520}"/>
              </a:ext>
            </a:extLst>
          </p:cNvPr>
          <p:cNvSpPr/>
          <p:nvPr/>
        </p:nvSpPr>
        <p:spPr>
          <a:xfrm>
            <a:off x="1391478" y="1271013"/>
            <a:ext cx="2663687" cy="204073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 в сфері освіти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B3AAF-B2FA-4293-BD2E-35FEC4988DD9}"/>
              </a:ext>
            </a:extLst>
          </p:cNvPr>
          <p:cNvSpPr txBox="1"/>
          <p:nvPr/>
        </p:nvSpPr>
        <p:spPr>
          <a:xfrm>
            <a:off x="1391478" y="3429000"/>
            <a:ext cx="8911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шляху до Європейського простору вищої освіти : відповіді на виклики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глобалізації»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3227B1-473F-4AFF-AF22-6A80CCC2C7E3}"/>
              </a:ext>
            </a:extLst>
          </p:cNvPr>
          <p:cNvSpPr txBox="1"/>
          <p:nvPr/>
        </p:nvSpPr>
        <p:spPr>
          <a:xfrm>
            <a:off x="7967669" y="3813720"/>
            <a:ext cx="3737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Комюніке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сферу </a:t>
            </a:r>
          </a:p>
          <a:p>
            <a:pPr algn="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2007р.)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A165FC-2FD7-4668-91EE-FCB2D94A9446}"/>
              </a:ext>
            </a:extLst>
          </p:cNvPr>
          <p:cNvSpPr txBox="1"/>
          <p:nvPr/>
        </p:nvSpPr>
        <p:spPr>
          <a:xfrm>
            <a:off x="1636640" y="5371666"/>
            <a:ext cx="9541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постійно змінюваному світі зростає потреба в адаптації освітніх національних систем вищої освіти, підтримці конкурентоспроможності Європейського простору вищої освіти.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785448F1-3ABF-4BAD-BBB7-F2C464889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31403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2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988F3-08DC-42D7-B1DC-9AC12E00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3" y="-71346"/>
            <a:ext cx="8911687" cy="1280890"/>
          </a:xfrm>
        </p:spPr>
        <p:txBody>
          <a:bodyPr/>
          <a:lstStyle/>
          <a:p>
            <a:pPr algn="ctr"/>
            <a:r>
              <a:rPr lang="uk-UA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Європейського Союзу</a:t>
            </a:r>
            <a:br>
              <a:rPr lang="uk-UA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університетської організації :</a:t>
            </a:r>
            <a:endParaRPr lang="ru-RU" sz="3600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ACD7F1E-B4B7-4D95-97D8-1ED5F0E3BF69}"/>
              </a:ext>
            </a:extLst>
          </p:cNvPr>
          <p:cNvSpPr/>
          <p:nvPr/>
        </p:nvSpPr>
        <p:spPr>
          <a:xfrm>
            <a:off x="927653" y="1484244"/>
            <a:ext cx="583095" cy="4982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університетської організації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5BE21C8-D2DD-44F1-8836-0B921E3F2EA5}"/>
              </a:ext>
            </a:extLst>
          </p:cNvPr>
          <p:cNvSpPr/>
          <p:nvPr/>
        </p:nvSpPr>
        <p:spPr>
          <a:xfrm>
            <a:off x="2438400" y="1484244"/>
            <a:ext cx="2716696" cy="7686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Класичний університет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9BDB15B-C391-4FE9-B819-1C8FDBFBCC54}"/>
              </a:ext>
            </a:extLst>
          </p:cNvPr>
          <p:cNvSpPr/>
          <p:nvPr/>
        </p:nvSpPr>
        <p:spPr>
          <a:xfrm>
            <a:off x="2431774" y="2518477"/>
            <a:ext cx="2716696" cy="7686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Університет-наука-виробництво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CC71E2E-0317-43C0-BB79-004B0D2FF4FB}"/>
              </a:ext>
            </a:extLst>
          </p:cNvPr>
          <p:cNvSpPr/>
          <p:nvPr/>
        </p:nvSpPr>
        <p:spPr>
          <a:xfrm>
            <a:off x="2438400" y="3547009"/>
            <a:ext cx="2716696" cy="7686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Корпоративний університет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DC0C6C2-B249-4A9C-BBE1-680E46FA0CB5}"/>
              </a:ext>
            </a:extLst>
          </p:cNvPr>
          <p:cNvSpPr/>
          <p:nvPr/>
        </p:nvSpPr>
        <p:spPr>
          <a:xfrm>
            <a:off x="2431774" y="4605130"/>
            <a:ext cx="2716696" cy="7686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Університетський комплекс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428C20D-F257-4BBE-B697-CD6C26C987DF}"/>
              </a:ext>
            </a:extLst>
          </p:cNvPr>
          <p:cNvSpPr/>
          <p:nvPr/>
        </p:nvSpPr>
        <p:spPr>
          <a:xfrm>
            <a:off x="2431774" y="5663251"/>
            <a:ext cx="2716696" cy="7686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Віртуальний університет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42428C6E-A50C-4505-AE0E-EC7CD1E16B1E}"/>
              </a:ext>
            </a:extLst>
          </p:cNvPr>
          <p:cNvSpPr/>
          <p:nvPr/>
        </p:nvSpPr>
        <p:spPr>
          <a:xfrm>
            <a:off x="5963478" y="1484244"/>
            <a:ext cx="5102087" cy="768626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Великі, багатофункціональні заклади вищої освіти з високим наук.-пед. потенціалом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верхние углы 9">
            <a:extLst>
              <a:ext uri="{FF2B5EF4-FFF2-40B4-BE49-F238E27FC236}">
                <a16:creationId xmlns:a16="http://schemas.microsoft.com/office/drawing/2014/main" id="{7B4CB417-0E1C-4F63-84EF-AE3C926C663E}"/>
              </a:ext>
            </a:extLst>
          </p:cNvPr>
          <p:cNvSpPr/>
          <p:nvPr/>
        </p:nvSpPr>
        <p:spPr>
          <a:xfrm>
            <a:off x="5963478" y="2443252"/>
            <a:ext cx="5102087" cy="913374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наукових парків, технополісів, технопарків у структурі університету як системи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верхние углы 10">
            <a:extLst>
              <a:ext uri="{FF2B5EF4-FFF2-40B4-BE49-F238E27FC236}">
                <a16:creationId xmlns:a16="http://schemas.microsoft.com/office/drawing/2014/main" id="{A1340BD9-71FA-46DC-B223-105B25833B0C}"/>
              </a:ext>
            </a:extLst>
          </p:cNvPr>
          <p:cNvSpPr/>
          <p:nvPr/>
        </p:nvSpPr>
        <p:spPr>
          <a:xfrm>
            <a:off x="5963478" y="3497454"/>
            <a:ext cx="5102087" cy="867737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Вибудована система освітнього процесу та досліджень, об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єднана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єдиною концепцією і методологією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верхние углы 11">
            <a:extLst>
              <a:ext uri="{FF2B5EF4-FFF2-40B4-BE49-F238E27FC236}">
                <a16:creationId xmlns:a16="http://schemas.microsoft.com/office/drawing/2014/main" id="{D71C8644-957D-49BA-BC4B-12AFF7709F3A}"/>
              </a:ext>
            </a:extLst>
          </p:cNvPr>
          <p:cNvSpPr/>
          <p:nvPr/>
        </p:nvSpPr>
        <p:spPr>
          <a:xfrm>
            <a:off x="5963478" y="4535879"/>
            <a:ext cx="5102087" cy="887432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єднання існуючих галузевих інститутів та науково-дослідних установ на базі класичного університету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верхние углы 12">
            <a:extLst>
              <a:ext uri="{FF2B5EF4-FFF2-40B4-BE49-F238E27FC236}">
                <a16:creationId xmlns:a16="http://schemas.microsoft.com/office/drawing/2014/main" id="{241E7289-E0A3-4DEC-8D87-0580FF5F1C3D}"/>
              </a:ext>
            </a:extLst>
          </p:cNvPr>
          <p:cNvSpPr/>
          <p:nvPr/>
        </p:nvSpPr>
        <p:spPr>
          <a:xfrm>
            <a:off x="5963478" y="5663251"/>
            <a:ext cx="5102087" cy="768626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 навчальних програм у масштабному віртуальному проекті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верхние углы 13">
            <a:extLst>
              <a:ext uri="{FF2B5EF4-FFF2-40B4-BE49-F238E27FC236}">
                <a16:creationId xmlns:a16="http://schemas.microsoft.com/office/drawing/2014/main" id="{7E9A6E5C-899A-41B3-9A76-4A1B9DDA4741}"/>
              </a:ext>
            </a:extLst>
          </p:cNvPr>
          <p:cNvSpPr/>
          <p:nvPr/>
        </p:nvSpPr>
        <p:spPr>
          <a:xfrm rot="16200000">
            <a:off x="10512801" y="3547009"/>
            <a:ext cx="2589772" cy="768626"/>
          </a:xfrm>
          <a:prstGeom prst="round2SameRect">
            <a:avLst>
              <a:gd name="adj1" fmla="val 4597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актуальна на сучасному етапі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3658C5EB-B17E-4A73-A52D-351953674A23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510748" y="1868557"/>
            <a:ext cx="92765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787ADD3-9825-4278-8F14-9A639D13B2B0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148470" y="6047564"/>
            <a:ext cx="815008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7ADE49-3356-4120-A450-EB1CD594C7E3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148470" y="4989443"/>
            <a:ext cx="815008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B9E40C9-B012-43BC-AA76-EE724270AA60}"/>
              </a:ext>
            </a:extLst>
          </p:cNvPr>
          <p:cNvCxnSpPr>
            <a:cxnSpLocks/>
            <a:stCxn id="6" idx="3"/>
            <a:endCxn id="11" idx="2"/>
          </p:cNvCxnSpPr>
          <p:nvPr/>
        </p:nvCxnSpPr>
        <p:spPr>
          <a:xfrm>
            <a:off x="5155096" y="3931322"/>
            <a:ext cx="808382" cy="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389A8FF-C923-4BEF-9357-5EABF6CA10E6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5148470" y="2899940"/>
            <a:ext cx="815008" cy="285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1C08184-8FE2-464D-ADD4-6BBE90581BE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155096" y="1868557"/>
            <a:ext cx="80838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485B8FF-3BB5-4A87-B3DF-F2A7AD03181C}"/>
              </a:ext>
            </a:extLst>
          </p:cNvPr>
          <p:cNvCxnSpPr>
            <a:cxnSpLocks/>
          </p:cNvCxnSpPr>
          <p:nvPr/>
        </p:nvCxnSpPr>
        <p:spPr>
          <a:xfrm>
            <a:off x="1510748" y="2899939"/>
            <a:ext cx="896645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3BAE448-7850-4F85-A468-6849D60962D2}"/>
              </a:ext>
            </a:extLst>
          </p:cNvPr>
          <p:cNvCxnSpPr>
            <a:cxnSpLocks/>
          </p:cNvCxnSpPr>
          <p:nvPr/>
        </p:nvCxnSpPr>
        <p:spPr>
          <a:xfrm>
            <a:off x="1504122" y="3975653"/>
            <a:ext cx="92765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5A0164B2-F305-45D6-86BB-1A1EB521860C}"/>
              </a:ext>
            </a:extLst>
          </p:cNvPr>
          <p:cNvCxnSpPr>
            <a:cxnSpLocks/>
          </p:cNvCxnSpPr>
          <p:nvPr/>
        </p:nvCxnSpPr>
        <p:spPr>
          <a:xfrm>
            <a:off x="1510748" y="4989443"/>
            <a:ext cx="92765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3C39DCC-8EB9-47F0-B3B5-942F5D2274D7}"/>
              </a:ext>
            </a:extLst>
          </p:cNvPr>
          <p:cNvCxnSpPr>
            <a:cxnSpLocks/>
          </p:cNvCxnSpPr>
          <p:nvPr/>
        </p:nvCxnSpPr>
        <p:spPr>
          <a:xfrm>
            <a:off x="1510748" y="6047564"/>
            <a:ext cx="92765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: изогнутый 33">
            <a:extLst>
              <a:ext uri="{FF2B5EF4-FFF2-40B4-BE49-F238E27FC236}">
                <a16:creationId xmlns:a16="http://schemas.microsoft.com/office/drawing/2014/main" id="{7BDF133A-E543-484E-9459-F23E0A31E118}"/>
              </a:ext>
            </a:extLst>
          </p:cNvPr>
          <p:cNvCxnSpPr>
            <a:stCxn id="13" idx="0"/>
            <a:endCxn id="14" idx="2"/>
          </p:cNvCxnSpPr>
          <p:nvPr/>
        </p:nvCxnSpPr>
        <p:spPr>
          <a:xfrm flipV="1">
            <a:off x="11065565" y="5226208"/>
            <a:ext cx="742122" cy="821356"/>
          </a:xfrm>
          <a:prstGeom prst="curvedConnector2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>
            <a:extLst>
              <a:ext uri="{FF2B5EF4-FFF2-40B4-BE49-F238E27FC236}">
                <a16:creationId xmlns:a16="http://schemas.microsoft.com/office/drawing/2014/main" id="{DFA7032C-460C-4FFF-92AF-245F61317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20816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3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>
            <a:extLst>
              <a:ext uri="{FF2B5EF4-FFF2-40B4-BE49-F238E27FC236}">
                <a16:creationId xmlns:a16="http://schemas.microsoft.com/office/drawing/2014/main" id="{44A640B4-6764-484A-B0AD-62B8FEB448E3}"/>
              </a:ext>
            </a:extLst>
          </p:cNvPr>
          <p:cNvSpPr/>
          <p:nvPr/>
        </p:nvSpPr>
        <p:spPr>
          <a:xfrm>
            <a:off x="4456972" y="5962398"/>
            <a:ext cx="3149776" cy="89560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141CBC80-B2EC-4A3B-BE17-F5D2B75AC9EA}"/>
              </a:ext>
            </a:extLst>
          </p:cNvPr>
          <p:cNvSpPr/>
          <p:nvPr/>
        </p:nvSpPr>
        <p:spPr>
          <a:xfrm>
            <a:off x="1997965" y="6208573"/>
            <a:ext cx="1523999" cy="46590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26BFC-4555-4FA2-BD68-8763FF75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613" y="-110461"/>
            <a:ext cx="8911687" cy="798443"/>
          </a:xfrm>
        </p:spPr>
        <p:txBody>
          <a:bodyPr/>
          <a:lstStyle/>
          <a:p>
            <a:pPr algn="ctr"/>
            <a:r>
              <a:rPr lang="uk-UA" sz="36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Європейського Союзу</a:t>
            </a:r>
            <a:endParaRPr lang="ru-RU" sz="3600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EC5ED-F63E-4915-A13F-B320CB286219}"/>
              </a:ext>
            </a:extLst>
          </p:cNvPr>
          <p:cNvSpPr txBox="1"/>
          <p:nvPr/>
        </p:nvSpPr>
        <p:spPr>
          <a:xfrm>
            <a:off x="1640156" y="895602"/>
            <a:ext cx="895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функції університетської освіти 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перфолента 3">
            <a:extLst>
              <a:ext uri="{FF2B5EF4-FFF2-40B4-BE49-F238E27FC236}">
                <a16:creationId xmlns:a16="http://schemas.microsoft.com/office/drawing/2014/main" id="{C409C48E-8ACD-4508-9F77-EC1FB3C79E73}"/>
              </a:ext>
            </a:extLst>
          </p:cNvPr>
          <p:cNvSpPr/>
          <p:nvPr/>
        </p:nvSpPr>
        <p:spPr>
          <a:xfrm rot="16200000">
            <a:off x="-530087" y="3283226"/>
            <a:ext cx="3763617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університетської освіти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ерфолента 4">
            <a:extLst>
              <a:ext uri="{FF2B5EF4-FFF2-40B4-BE49-F238E27FC236}">
                <a16:creationId xmlns:a16="http://schemas.microsoft.com/office/drawing/2014/main" id="{9B290A8F-EB02-431A-8FCC-24D32E259C5F}"/>
              </a:ext>
            </a:extLst>
          </p:cNvPr>
          <p:cNvSpPr/>
          <p:nvPr/>
        </p:nvSpPr>
        <p:spPr>
          <a:xfrm>
            <a:off x="2541833" y="4943656"/>
            <a:ext cx="3763617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функція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>
            <a:extLst>
              <a:ext uri="{FF2B5EF4-FFF2-40B4-BE49-F238E27FC236}">
                <a16:creationId xmlns:a16="http://schemas.microsoft.com/office/drawing/2014/main" id="{CA8E0F49-8FC0-4CCA-8E20-05E6C6D19F3F}"/>
              </a:ext>
            </a:extLst>
          </p:cNvPr>
          <p:cNvSpPr/>
          <p:nvPr/>
        </p:nvSpPr>
        <p:spPr>
          <a:xfrm>
            <a:off x="2541833" y="3802890"/>
            <a:ext cx="3763617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функція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>
            <a:extLst>
              <a:ext uri="{FF2B5EF4-FFF2-40B4-BE49-F238E27FC236}">
                <a16:creationId xmlns:a16="http://schemas.microsoft.com/office/drawing/2014/main" id="{5D30D0F8-6EA0-4D81-804A-927B952EE489}"/>
              </a:ext>
            </a:extLst>
          </p:cNvPr>
          <p:cNvSpPr/>
          <p:nvPr/>
        </p:nvSpPr>
        <p:spPr>
          <a:xfrm>
            <a:off x="2575163" y="2678893"/>
            <a:ext cx="3763617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функція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>
            <a:extLst>
              <a:ext uri="{FF2B5EF4-FFF2-40B4-BE49-F238E27FC236}">
                <a16:creationId xmlns:a16="http://schemas.microsoft.com/office/drawing/2014/main" id="{3A1CDE3F-5563-4D9C-8039-434CB096B69B}"/>
              </a:ext>
            </a:extLst>
          </p:cNvPr>
          <p:cNvSpPr/>
          <p:nvPr/>
        </p:nvSpPr>
        <p:spPr>
          <a:xfrm>
            <a:off x="2575163" y="1538127"/>
            <a:ext cx="3763617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функція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>
            <a:extLst>
              <a:ext uri="{FF2B5EF4-FFF2-40B4-BE49-F238E27FC236}">
                <a16:creationId xmlns:a16="http://schemas.microsoft.com/office/drawing/2014/main" id="{C317D90C-365B-498C-827B-2E8B0C128A22}"/>
              </a:ext>
            </a:extLst>
          </p:cNvPr>
          <p:cNvSpPr/>
          <p:nvPr/>
        </p:nvSpPr>
        <p:spPr>
          <a:xfrm>
            <a:off x="7023452" y="5067807"/>
            <a:ext cx="4958172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технологічних досягнень для формування багатовимірної відкритої свідомості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ерфолента 9">
            <a:extLst>
              <a:ext uri="{FF2B5EF4-FFF2-40B4-BE49-F238E27FC236}">
                <a16:creationId xmlns:a16="http://schemas.microsoft.com/office/drawing/2014/main" id="{F64DD046-C93D-4F95-A36A-E24BE1C1C2CA}"/>
              </a:ext>
            </a:extLst>
          </p:cNvPr>
          <p:cNvSpPr/>
          <p:nvPr/>
        </p:nvSpPr>
        <p:spPr>
          <a:xfrm>
            <a:off x="7023453" y="3873350"/>
            <a:ext cx="4958172" cy="94421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вчаться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громадянами, усвідомлюють свої права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перфолента 10">
            <a:extLst>
              <a:ext uri="{FF2B5EF4-FFF2-40B4-BE49-F238E27FC236}">
                <a16:creationId xmlns:a16="http://schemas.microsoft.com/office/drawing/2014/main" id="{3DAE33C1-8D1D-4D2A-BD6A-4D54FCF8D0D1}"/>
              </a:ext>
            </a:extLst>
          </p:cNvPr>
          <p:cNvSpPr/>
          <p:nvPr/>
        </p:nvSpPr>
        <p:spPr>
          <a:xfrm>
            <a:off x="6987027" y="2482344"/>
            <a:ext cx="4994597" cy="1140767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 університетів у ринкові відносини, формування національних, європейського і світового ринку науково-освітніх послуг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>
            <a:extLst>
              <a:ext uri="{FF2B5EF4-FFF2-40B4-BE49-F238E27FC236}">
                <a16:creationId xmlns:a16="http://schemas.microsoft.com/office/drawing/2014/main" id="{91F57E52-4D9A-466D-B3E0-999F1F5A1C64}"/>
              </a:ext>
            </a:extLst>
          </p:cNvPr>
          <p:cNvSpPr/>
          <p:nvPr/>
        </p:nvSpPr>
        <p:spPr>
          <a:xfrm>
            <a:off x="6987028" y="1357268"/>
            <a:ext cx="4994597" cy="1071386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академічної мобільності студентів та викладачів; розвиток демократичного суспільства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AAD618-5656-4186-8531-D06517203B06}"/>
              </a:ext>
            </a:extLst>
          </p:cNvPr>
          <p:cNvSpPr txBox="1"/>
          <p:nvPr/>
        </p:nvSpPr>
        <p:spPr>
          <a:xfrm>
            <a:off x="2008103" y="6208573"/>
            <a:ext cx="1606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 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ABEA20C0-E7AF-4A72-B94F-0644B3D2BD75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640156" y="2010235"/>
            <a:ext cx="935007" cy="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A3B0E99-D326-4EF8-B632-1B52E27C01ED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305450" y="5415765"/>
            <a:ext cx="718002" cy="12415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8E60C9A-FD20-4D97-97B5-781C901E92FE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6305450" y="4274999"/>
            <a:ext cx="718003" cy="7046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0EC3779C-F0B8-4E90-91CF-743ACAADB842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6338780" y="3052728"/>
            <a:ext cx="648247" cy="9827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2EEFAEE-0360-468F-9AC5-1228610EDA38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6338780" y="1892961"/>
            <a:ext cx="648248" cy="117275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89547C1-4DC8-4186-B527-064701B97DCE}"/>
              </a:ext>
            </a:extLst>
          </p:cNvPr>
          <p:cNvCxnSpPr>
            <a:cxnSpLocks/>
          </p:cNvCxnSpPr>
          <p:nvPr/>
        </p:nvCxnSpPr>
        <p:spPr>
          <a:xfrm>
            <a:off x="1644397" y="3167378"/>
            <a:ext cx="935007" cy="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BBCDE184-640E-4407-AFFB-6090F16A06C4}"/>
              </a:ext>
            </a:extLst>
          </p:cNvPr>
          <p:cNvCxnSpPr>
            <a:cxnSpLocks/>
          </p:cNvCxnSpPr>
          <p:nvPr/>
        </p:nvCxnSpPr>
        <p:spPr>
          <a:xfrm>
            <a:off x="1823831" y="4343019"/>
            <a:ext cx="718002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981540C-8D03-40C6-BD61-AEFF90CDD306}"/>
              </a:ext>
            </a:extLst>
          </p:cNvPr>
          <p:cNvCxnSpPr>
            <a:cxnSpLocks/>
          </p:cNvCxnSpPr>
          <p:nvPr/>
        </p:nvCxnSpPr>
        <p:spPr>
          <a:xfrm>
            <a:off x="1792556" y="5347762"/>
            <a:ext cx="786848" cy="101057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383F39FA-339E-4DEE-9437-5FCF574EA181}"/>
              </a:ext>
            </a:extLst>
          </p:cNvPr>
          <p:cNvCxnSpPr>
            <a:cxnSpLocks/>
          </p:cNvCxnSpPr>
          <p:nvPr/>
        </p:nvCxnSpPr>
        <p:spPr>
          <a:xfrm>
            <a:off x="3521964" y="6421111"/>
            <a:ext cx="935007" cy="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1561903-DC0B-487C-A452-565B358EE0B7}"/>
              </a:ext>
            </a:extLst>
          </p:cNvPr>
          <p:cNvSpPr txBox="1"/>
          <p:nvPr/>
        </p:nvSpPr>
        <p:spPr>
          <a:xfrm>
            <a:off x="4702136" y="6026486"/>
            <a:ext cx="3273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соціальної функції університетів 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A26BB6BF-E910-49D3-B677-A3B11AFC2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6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A1853D69-4104-45DF-A1C9-96CC12F26581}"/>
              </a:ext>
            </a:extLst>
          </p:cNvPr>
          <p:cNvSpPr/>
          <p:nvPr/>
        </p:nvSpPr>
        <p:spPr>
          <a:xfrm>
            <a:off x="2114121" y="5271347"/>
            <a:ext cx="1606627" cy="8246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6FECC8-9EFC-43CA-A0FE-AA8C110DDC39}"/>
              </a:ext>
            </a:extLst>
          </p:cNvPr>
          <p:cNvSpPr/>
          <p:nvPr/>
        </p:nvSpPr>
        <p:spPr>
          <a:xfrm>
            <a:off x="2451652" y="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Освітня політика Європейського Союзу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FE645C-355C-4941-BEF2-4CAD78C30CA6}"/>
              </a:ext>
            </a:extLst>
          </p:cNvPr>
          <p:cNvSpPr txBox="1"/>
          <p:nvPr/>
        </p:nvSpPr>
        <p:spPr>
          <a:xfrm>
            <a:off x="2332382" y="1139647"/>
            <a:ext cx="877293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 напрями наукових досліджень у сфері вищої освіти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теоретичних засад формування єдиного простору професійної освіти й навчання в Європі;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системи аналізу внесків підприємств у систему професійної освіти, що враховує організаційні, управлінські та технологічні складові;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природи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«профілів професій»,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 могли б керуватися політики в приватному й державному секторі;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моделей взаємодії між професійною і загальноосвітньою та розвитком людських ресурсів;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природи, технологій і форм неформального навчання.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1117DD-ACF3-4897-9B36-59A386EAD097}"/>
              </a:ext>
            </a:extLst>
          </p:cNvPr>
          <p:cNvSpPr txBox="1"/>
          <p:nvPr/>
        </p:nvSpPr>
        <p:spPr>
          <a:xfrm>
            <a:off x="2206886" y="5483618"/>
            <a:ext cx="1606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 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4253527-CA02-44E6-A283-DCB51F3262EB}"/>
              </a:ext>
            </a:extLst>
          </p:cNvPr>
          <p:cNvCxnSpPr>
            <a:cxnSpLocks/>
          </p:cNvCxnSpPr>
          <p:nvPr/>
        </p:nvCxnSpPr>
        <p:spPr>
          <a:xfrm>
            <a:off x="3720748" y="5683673"/>
            <a:ext cx="935007" cy="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32E2C6B-2ED1-476B-9DFA-E8477FC6CC9E}"/>
              </a:ext>
            </a:extLst>
          </p:cNvPr>
          <p:cNvSpPr txBox="1"/>
          <p:nvPr/>
        </p:nvSpPr>
        <p:spPr>
          <a:xfrm>
            <a:off x="4797287" y="5168348"/>
            <a:ext cx="57381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Актуальними є дослідження організації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 навчання в період техногенних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60B7A9D-8042-4CD5-8D0C-EA24BF479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7952E53-A712-4F7F-9399-25122A5EF872}"/>
              </a:ext>
            </a:extLst>
          </p:cNvPr>
          <p:cNvSpPr/>
          <p:nvPr/>
        </p:nvSpPr>
        <p:spPr>
          <a:xfrm>
            <a:off x="1722782" y="-77091"/>
            <a:ext cx="8163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3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Європейського Союзу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801CC3-94F5-44B9-8936-F4F8111D6FD7}"/>
              </a:ext>
            </a:extLst>
          </p:cNvPr>
          <p:cNvSpPr txBox="1"/>
          <p:nvPr/>
        </p:nvSpPr>
        <p:spPr>
          <a:xfrm>
            <a:off x="2584172" y="843025"/>
            <a:ext cx="730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«гравці»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 освітнього простору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2E319779-3E73-4DBB-B187-1826374E1B64}"/>
              </a:ext>
            </a:extLst>
          </p:cNvPr>
          <p:cNvSpPr/>
          <p:nvPr/>
        </p:nvSpPr>
        <p:spPr>
          <a:xfrm>
            <a:off x="2710071" y="2031003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ЮНЕСКО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D7433B44-F6D5-4CC9-B1A5-6942E79EA1B8}"/>
              </a:ext>
            </a:extLst>
          </p:cNvPr>
          <p:cNvSpPr/>
          <p:nvPr/>
        </p:nvSpPr>
        <p:spPr>
          <a:xfrm>
            <a:off x="2750121" y="4506603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 банк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узел 6">
            <a:extLst>
              <a:ext uri="{FF2B5EF4-FFF2-40B4-BE49-F238E27FC236}">
                <a16:creationId xmlns:a16="http://schemas.microsoft.com/office/drawing/2014/main" id="{6C867EDA-BAA0-4448-9883-831CA2B57D11}"/>
              </a:ext>
            </a:extLst>
          </p:cNvPr>
          <p:cNvSpPr/>
          <p:nvPr/>
        </p:nvSpPr>
        <p:spPr>
          <a:xfrm>
            <a:off x="5214730" y="5182465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Європейська комісія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A8E0228E-9039-474E-96E5-FB144A651E1A}"/>
              </a:ext>
            </a:extLst>
          </p:cNvPr>
          <p:cNvSpPr/>
          <p:nvPr/>
        </p:nvSpPr>
        <p:spPr>
          <a:xfrm>
            <a:off x="7719389" y="4506603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 відомства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72392C5A-DEE6-4242-BA08-904FC1B60030}"/>
              </a:ext>
            </a:extLst>
          </p:cNvPr>
          <p:cNvSpPr/>
          <p:nvPr/>
        </p:nvSpPr>
        <p:spPr>
          <a:xfrm>
            <a:off x="7719389" y="2031003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Хартія університетів Європи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E050D671-7E6C-4B75-8BF1-539D87F08A9A}"/>
              </a:ext>
            </a:extLst>
          </p:cNvPr>
          <p:cNvSpPr/>
          <p:nvPr/>
        </p:nvSpPr>
        <p:spPr>
          <a:xfrm>
            <a:off x="5214730" y="1304690"/>
            <a:ext cx="1762540" cy="161676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 Європейських університетів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E17DE446-D49B-4463-AB45-9D07A3783F7F}"/>
              </a:ext>
            </a:extLst>
          </p:cNvPr>
          <p:cNvCxnSpPr>
            <a:cxnSpLocks/>
            <a:stCxn id="6" idx="5"/>
            <a:endCxn id="7" idx="3"/>
          </p:cNvCxnSpPr>
          <p:nvPr/>
        </p:nvCxnSpPr>
        <p:spPr>
          <a:xfrm>
            <a:off x="4254543" y="5886599"/>
            <a:ext cx="1218305" cy="67586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DA59072-5642-48AF-9B57-09213383A827}"/>
              </a:ext>
            </a:extLst>
          </p:cNvPr>
          <p:cNvCxnSpPr>
            <a:cxnSpLocks/>
            <a:stCxn id="5" idx="5"/>
            <a:endCxn id="8" idx="2"/>
          </p:cNvCxnSpPr>
          <p:nvPr/>
        </p:nvCxnSpPr>
        <p:spPr>
          <a:xfrm>
            <a:off x="4214493" y="3410999"/>
            <a:ext cx="3504896" cy="190398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083B8E6-0FB4-464B-9E45-0D724930C4B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68189" y="3410999"/>
            <a:ext cx="40050" cy="133237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444C1CC-BCF3-4AAC-9849-616CC7F5CB3B}"/>
              </a:ext>
            </a:extLst>
          </p:cNvPr>
          <p:cNvCxnSpPr>
            <a:cxnSpLocks/>
            <a:stCxn id="7" idx="5"/>
            <a:endCxn id="8" idx="3"/>
          </p:cNvCxnSpPr>
          <p:nvPr/>
        </p:nvCxnSpPr>
        <p:spPr>
          <a:xfrm flipV="1">
            <a:off x="6719152" y="5886599"/>
            <a:ext cx="1258355" cy="67586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BF3F6580-8154-4C13-B208-BFD50D461407}"/>
              </a:ext>
            </a:extLst>
          </p:cNvPr>
          <p:cNvCxnSpPr>
            <a:cxnSpLocks/>
            <a:stCxn id="9" idx="5"/>
            <a:endCxn id="8" idx="7"/>
          </p:cNvCxnSpPr>
          <p:nvPr/>
        </p:nvCxnSpPr>
        <p:spPr>
          <a:xfrm>
            <a:off x="9223811" y="3410999"/>
            <a:ext cx="0" cy="133237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3CF8CDB-9ADB-4551-BD57-02EAB1D58D71}"/>
              </a:ext>
            </a:extLst>
          </p:cNvPr>
          <p:cNvCxnSpPr>
            <a:cxnSpLocks/>
            <a:stCxn id="5" idx="7"/>
            <a:endCxn id="10" idx="1"/>
          </p:cNvCxnSpPr>
          <p:nvPr/>
        </p:nvCxnSpPr>
        <p:spPr>
          <a:xfrm flipV="1">
            <a:off x="4214493" y="1541460"/>
            <a:ext cx="1258355" cy="72631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4689DD92-4879-4CD4-8114-598564F98081}"/>
              </a:ext>
            </a:extLst>
          </p:cNvPr>
          <p:cNvCxnSpPr>
            <a:cxnSpLocks/>
            <a:stCxn id="10" idx="7"/>
            <a:endCxn id="9" idx="1"/>
          </p:cNvCxnSpPr>
          <p:nvPr/>
        </p:nvCxnSpPr>
        <p:spPr>
          <a:xfrm>
            <a:off x="6719152" y="1541460"/>
            <a:ext cx="1258355" cy="72631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C1392C2-A6DC-4432-B736-BE2B15516504}"/>
              </a:ext>
            </a:extLst>
          </p:cNvPr>
          <p:cNvCxnSpPr>
            <a:cxnSpLocks/>
            <a:stCxn id="10" idx="4"/>
            <a:endCxn id="7" idx="0"/>
          </p:cNvCxnSpPr>
          <p:nvPr/>
        </p:nvCxnSpPr>
        <p:spPr>
          <a:xfrm>
            <a:off x="6096000" y="2921456"/>
            <a:ext cx="0" cy="226100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E0207960-598F-46C7-9F4E-5DC40E37A8E6}"/>
              </a:ext>
            </a:extLst>
          </p:cNvPr>
          <p:cNvCxnSpPr>
            <a:cxnSpLocks/>
            <a:stCxn id="6" idx="0"/>
            <a:endCxn id="8" idx="0"/>
          </p:cNvCxnSpPr>
          <p:nvPr/>
        </p:nvCxnSpPr>
        <p:spPr>
          <a:xfrm>
            <a:off x="3631391" y="4506603"/>
            <a:ext cx="4969268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2F3F0EC-3025-4CB6-8DB4-3232EB79AE5D}"/>
              </a:ext>
            </a:extLst>
          </p:cNvPr>
          <p:cNvCxnSpPr>
            <a:cxnSpLocks/>
            <a:stCxn id="5" idx="4"/>
            <a:endCxn id="9" idx="4"/>
          </p:cNvCxnSpPr>
          <p:nvPr/>
        </p:nvCxnSpPr>
        <p:spPr>
          <a:xfrm>
            <a:off x="3591341" y="3647769"/>
            <a:ext cx="5009318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08598CB0-CF8C-4DC1-92AE-54A63CB60B42}"/>
              </a:ext>
            </a:extLst>
          </p:cNvPr>
          <p:cNvCxnSpPr>
            <a:cxnSpLocks/>
            <a:stCxn id="9" idx="3"/>
            <a:endCxn id="6" idx="6"/>
          </p:cNvCxnSpPr>
          <p:nvPr/>
        </p:nvCxnSpPr>
        <p:spPr>
          <a:xfrm flipH="1">
            <a:off x="4512661" y="3410999"/>
            <a:ext cx="3464846" cy="190398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09DB0055-E426-4075-B0AB-6A7A4B124363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6719152" y="2839386"/>
            <a:ext cx="1000237" cy="271237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B433C007-E940-4F34-88B7-D9512FBEA8B8}"/>
              </a:ext>
            </a:extLst>
          </p:cNvPr>
          <p:cNvCxnSpPr>
            <a:cxnSpLocks/>
            <a:stCxn id="5" idx="6"/>
            <a:endCxn id="7" idx="1"/>
          </p:cNvCxnSpPr>
          <p:nvPr/>
        </p:nvCxnSpPr>
        <p:spPr>
          <a:xfrm>
            <a:off x="4472611" y="2839386"/>
            <a:ext cx="1000237" cy="257984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B640098F-92B8-4A6A-92B1-F40150DDD895}"/>
              </a:ext>
            </a:extLst>
          </p:cNvPr>
          <p:cNvCxnSpPr>
            <a:cxnSpLocks/>
            <a:stCxn id="10" idx="5"/>
            <a:endCxn id="8" idx="1"/>
          </p:cNvCxnSpPr>
          <p:nvPr/>
        </p:nvCxnSpPr>
        <p:spPr>
          <a:xfrm>
            <a:off x="6719152" y="2684686"/>
            <a:ext cx="1258355" cy="205868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EDCF2B34-67DC-42F2-B362-9B7F9DF8DB09}"/>
              </a:ext>
            </a:extLst>
          </p:cNvPr>
          <p:cNvCxnSpPr>
            <a:cxnSpLocks/>
            <a:stCxn id="10" idx="3"/>
            <a:endCxn id="6" idx="7"/>
          </p:cNvCxnSpPr>
          <p:nvPr/>
        </p:nvCxnSpPr>
        <p:spPr>
          <a:xfrm flipH="1">
            <a:off x="4254543" y="2684686"/>
            <a:ext cx="1218305" cy="205868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>
            <a:extLst>
              <a:ext uri="{FF2B5EF4-FFF2-40B4-BE49-F238E27FC236}">
                <a16:creationId xmlns:a16="http://schemas.microsoft.com/office/drawing/2014/main" id="{C69CE0F6-B22F-4D4A-A2B3-71BCC72C8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7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14DAE-0FF6-437E-BF7C-39D63482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399" y="0"/>
            <a:ext cx="8340317" cy="1139687"/>
          </a:xfrm>
        </p:spPr>
        <p:txBody>
          <a:bodyPr>
            <a:normAutofit fontScale="90000"/>
          </a:bodyPr>
          <a:lstStyle/>
          <a:p>
            <a:pPr algn="ctr"/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«якість </a:t>
            </a:r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 </a:t>
            </a:r>
            <a:r>
              <a:rPr lang="uk-UA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освіти»</a:t>
            </a:r>
            <a:br>
              <a:rPr lang="uk-UA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сучасному науковому дискурсі</a:t>
            </a:r>
            <a:endParaRPr lang="ru-RU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виток: вертикальный 2">
            <a:extLst>
              <a:ext uri="{FF2B5EF4-FFF2-40B4-BE49-F238E27FC236}">
                <a16:creationId xmlns:a16="http://schemas.microsoft.com/office/drawing/2014/main" id="{4125A1B2-9B97-4B3D-8811-3300F18DD40F}"/>
              </a:ext>
            </a:extLst>
          </p:cNvPr>
          <p:cNvSpPr/>
          <p:nvPr/>
        </p:nvSpPr>
        <p:spPr>
          <a:xfrm>
            <a:off x="848139" y="2504661"/>
            <a:ext cx="2173356" cy="1908313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освіти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виток: горизонтальный 3">
            <a:extLst>
              <a:ext uri="{FF2B5EF4-FFF2-40B4-BE49-F238E27FC236}">
                <a16:creationId xmlns:a16="http://schemas.microsoft.com/office/drawing/2014/main" id="{8CBA3B1B-BB09-4F87-94F8-F417F54F339E}"/>
              </a:ext>
            </a:extLst>
          </p:cNvPr>
          <p:cNvSpPr/>
          <p:nvPr/>
        </p:nvSpPr>
        <p:spPr>
          <a:xfrm>
            <a:off x="4492487" y="1080050"/>
            <a:ext cx="7301948" cy="1139687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категорія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акумулює засади освітньої політики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виток: горизонтальный 4">
            <a:extLst>
              <a:ext uri="{FF2B5EF4-FFF2-40B4-BE49-F238E27FC236}">
                <a16:creationId xmlns:a16="http://schemas.microsoft.com/office/drawing/2014/main" id="{D74F0BF9-4668-472F-B406-9A28C2FCEC4C}"/>
              </a:ext>
            </a:extLst>
          </p:cNvPr>
          <p:cNvSpPr/>
          <p:nvPr/>
        </p:nvSpPr>
        <p:spPr>
          <a:xfrm>
            <a:off x="4492487" y="2537790"/>
            <a:ext cx="7301948" cy="1139687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категорія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віддзеркалює суспільні ідеали освіченості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виток: горизонтальный 5">
            <a:extLst>
              <a:ext uri="{FF2B5EF4-FFF2-40B4-BE49-F238E27FC236}">
                <a16:creationId xmlns:a16="http://schemas.microsoft.com/office/drawing/2014/main" id="{9926B384-1534-4781-AF37-8BFFC542ED47}"/>
              </a:ext>
            </a:extLst>
          </p:cNvPr>
          <p:cNvSpPr/>
          <p:nvPr/>
        </p:nvSpPr>
        <p:spPr>
          <a:xfrm>
            <a:off x="4492487" y="3995530"/>
            <a:ext cx="7301948" cy="1139687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 управління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визначає стратегії впливу на функціонування освітньої системи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id="{B7DDABFB-2F0F-4EB2-993E-A8220CF98539}"/>
              </a:ext>
            </a:extLst>
          </p:cNvPr>
          <p:cNvSpPr/>
          <p:nvPr/>
        </p:nvSpPr>
        <p:spPr>
          <a:xfrm>
            <a:off x="4492487" y="5453270"/>
            <a:ext cx="7301948" cy="1139687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категорія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визначає психолого-педагогічні аспекти якості освіти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Соединитель: изогнутый 10">
            <a:extLst>
              <a:ext uri="{FF2B5EF4-FFF2-40B4-BE49-F238E27FC236}">
                <a16:creationId xmlns:a16="http://schemas.microsoft.com/office/drawing/2014/main" id="{F2532038-EF49-4598-9AE0-B9680FB0DCA4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rot="10800000" flipH="1">
            <a:off x="2782955" y="1649894"/>
            <a:ext cx="1709531" cy="1808924"/>
          </a:xfrm>
          <a:prstGeom prst="curvedConnector3">
            <a:avLst>
              <a:gd name="adj1" fmla="val 40117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: изогнутый 15">
            <a:extLst>
              <a:ext uri="{FF2B5EF4-FFF2-40B4-BE49-F238E27FC236}">
                <a16:creationId xmlns:a16="http://schemas.microsoft.com/office/drawing/2014/main" id="{20A8ED7A-97EC-43A2-9849-6DBBDE49D67A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 rot="10800000" flipH="1" flipV="1">
            <a:off x="2782955" y="3458818"/>
            <a:ext cx="1709531" cy="1106556"/>
          </a:xfrm>
          <a:prstGeom prst="curvedConnector3">
            <a:avLst>
              <a:gd name="adj1" fmla="val 53295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: изогнутый 16">
            <a:extLst>
              <a:ext uri="{FF2B5EF4-FFF2-40B4-BE49-F238E27FC236}">
                <a16:creationId xmlns:a16="http://schemas.microsoft.com/office/drawing/2014/main" id="{2F883066-D3D8-4D3E-9A98-35D15626C62B}"/>
              </a:ext>
            </a:extLst>
          </p:cNvPr>
          <p:cNvCxnSpPr>
            <a:cxnSpLocks/>
            <a:stCxn id="3" idx="3"/>
            <a:endCxn id="7" idx="1"/>
          </p:cNvCxnSpPr>
          <p:nvPr/>
        </p:nvCxnSpPr>
        <p:spPr>
          <a:xfrm rot="10800000" flipH="1" flipV="1">
            <a:off x="2782955" y="3458818"/>
            <a:ext cx="1709531" cy="2564296"/>
          </a:xfrm>
          <a:prstGeom prst="curvedConnector3">
            <a:avLst>
              <a:gd name="adj1" fmla="val 33915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изогнутый 31">
            <a:extLst>
              <a:ext uri="{FF2B5EF4-FFF2-40B4-BE49-F238E27FC236}">
                <a16:creationId xmlns:a16="http://schemas.microsoft.com/office/drawing/2014/main" id="{067D084A-114A-4CE7-9F55-EC81D25C3D45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94990" y="3107634"/>
            <a:ext cx="1497497" cy="351183"/>
          </a:xfrm>
          <a:prstGeom prst="curved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>
            <a:extLst>
              <a:ext uri="{FF2B5EF4-FFF2-40B4-BE49-F238E27FC236}">
                <a16:creationId xmlns:a16="http://schemas.microsoft.com/office/drawing/2014/main" id="{C7E9305C-292D-4A6F-804A-6F0966F73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0533062" y="0"/>
            <a:ext cx="1658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6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E65978E6-0253-4312-AC88-3B0A7CBA4A6E}" vid="{D90898C8-DF0D-4DE7-A6D2-5E3E801A0B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Заставка</Template>
  <TotalTime>955</TotalTime>
  <Words>3701</Words>
  <Application>Microsoft Office PowerPoint</Application>
  <PresentationFormat>Широкоэкранный</PresentationFormat>
  <Paragraphs>236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Century Gothic</vt:lpstr>
      <vt:lpstr>Courier New</vt:lpstr>
      <vt:lpstr>Times New Roman</vt:lpstr>
      <vt:lpstr>Wingdings</vt:lpstr>
      <vt:lpstr>Wingdings 2</vt:lpstr>
      <vt:lpstr>Презентация1</vt:lpstr>
      <vt:lpstr>Якість вищої освіти України в контексті європейських практик : сучасні тенденції</vt:lpstr>
      <vt:lpstr>Глобалізований світ та система вищої освіти</vt:lpstr>
      <vt:lpstr>Освітня політика Європейського Союзу</vt:lpstr>
      <vt:lpstr>Освітня політика Європейського Союзу</vt:lpstr>
      <vt:lpstr>Освітня політика Європейського Союзу Моделі університетської організації :</vt:lpstr>
      <vt:lpstr>Освітня політика Європейського Союзу</vt:lpstr>
      <vt:lpstr>Презентация PowerPoint</vt:lpstr>
      <vt:lpstr>Презентация PowerPoint</vt:lpstr>
      <vt:lpstr>Поняття «якість вищої освіти»  в сучасному науковому дискурсі</vt:lpstr>
      <vt:lpstr>Презентация PowerPoint</vt:lpstr>
      <vt:lpstr>Презентация PowerPoint</vt:lpstr>
      <vt:lpstr>Підходи до забезпечення якості вищої освіти в європейському освітньому просторі</vt:lpstr>
      <vt:lpstr>Якість вищої освіти в сучасному науковому дискурсі</vt:lpstr>
      <vt:lpstr>Якість вищої освіти в сучасному науковому дискурсі</vt:lpstr>
      <vt:lpstr>Якість вищої освіти в сучасному науковому дискурсі</vt:lpstr>
      <vt:lpstr>Презентация PowerPoint</vt:lpstr>
      <vt:lpstr>Система оцінювання якості освітнього процесу в європейському освітньому просторі</vt:lpstr>
      <vt:lpstr>Зовнішнє і внутрішнє оцінювання якості вищої освіти в контексті європейських практик </vt:lpstr>
      <vt:lpstr>Система менеджменту якості вищої освіти</vt:lpstr>
      <vt:lpstr>Реалізація технологій забезпечення якості вищої освіти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Прагматичні напрями розвитку системи забезпечення якості вищої освіти в Україні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Зинченко</dc:creator>
  <cp:lastModifiedBy>Oksana</cp:lastModifiedBy>
  <cp:revision>69</cp:revision>
  <dcterms:created xsi:type="dcterms:W3CDTF">2020-04-12T09:34:40Z</dcterms:created>
  <dcterms:modified xsi:type="dcterms:W3CDTF">2020-04-28T12:02:55Z</dcterms:modified>
</cp:coreProperties>
</file>