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9CA8C-FF83-4C29-827E-B6D707C0D37B}" type="doc">
      <dgm:prSet loTypeId="urn:microsoft.com/office/officeart/2005/8/layout/chevron2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F25AE77-5814-4550-8BF0-A5B384C933A7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80F37DF-1E0E-4739-BECF-CC43B172CE25}" type="parTrans" cxnId="{939E271A-6370-48FB-B72B-5E264B5A72C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30C37E7-E100-45F0-A368-1041702F3FA2}" type="sibTrans" cxnId="{939E271A-6370-48FB-B72B-5E264B5A72C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304A3CF-C151-4F6D-A17A-E125CAA65DD3}">
      <dgm:prSet phldrT="[Текст]" custT="1"/>
      <dgm:spPr/>
      <dgm:t>
        <a:bodyPr/>
        <a:lstStyle/>
        <a:p>
          <a:pPr algn="just"/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майбутніми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докторами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системою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знань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питань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експертного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супроводу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її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в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країнах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ЄС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DD86E92-B439-4C53-AA93-716FBD326F7D}" type="parTrans" cxnId="{0AD50A9E-8E03-4441-BBB5-BCCC6B431DA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0065950-FCC5-4A85-A0BD-6ED791AA00F7}" type="sibTrans" cxnId="{0AD50A9E-8E03-4441-BBB5-BCCC6B431DA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1D9C3C59-04B2-4143-90DF-ECC84DF4B0D6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977C71C-0094-4CEC-9B62-323B4C9295B4}" type="parTrans" cxnId="{9D2ECCA0-5F5C-4EF1-BB7E-C32A2092258E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D89EB01-5070-4545-8565-0E26C9775448}" type="sibTrans" cxnId="{9D2ECCA0-5F5C-4EF1-BB7E-C32A2092258E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AB4BA52-49B0-4709-A61B-77F8DB192692}">
      <dgm:prSet phldrT="[Текст]" custT="1"/>
      <dgm:spPr/>
      <dgm:t>
        <a:bodyPr/>
        <a:lstStyle/>
        <a:p>
          <a:pPr algn="just"/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Опанування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майбутніми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докторами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технологіями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експертного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супроводу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51C00E2-5133-45D2-9615-CD63A5680A0C}" type="parTrans" cxnId="{B034A447-F113-47A2-B7B0-F7758EEE1D5C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2321EB5-EC33-42AF-B8FE-C7119417D8BE}" type="sibTrans" cxnId="{B034A447-F113-47A2-B7B0-F7758EEE1D5C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3D0852F-AB8B-4173-A7A9-D59A131D0FF2}">
      <dgm:prSet phldrT="[Текст]"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8063455-B6BE-454B-81CD-D6BD8215C1BA}" type="parTrans" cxnId="{35103421-11A8-46C8-B998-94FD8BECBF9B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729B00B-AF50-4BA8-B661-26A4E6F6A3FF}" type="sibTrans" cxnId="{35103421-11A8-46C8-B998-94FD8BECBF9B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0A7C474-FCE7-44AE-BD72-823800B2F585}">
      <dgm:prSet phldrT="[Текст]" custT="1"/>
      <dgm:spPr/>
      <dgm:t>
        <a:bodyPr/>
        <a:lstStyle/>
        <a:p>
          <a:pPr algn="just"/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Популяризація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прогресивного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досвіду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ЄС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питань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експертного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супроводу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її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8B49EE2-CD0C-4657-A79A-DF1A865C6E85}" type="parTrans" cxnId="{3391EDD9-21A3-457F-AB74-796E8751E45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2398B96-0386-4D8F-90C0-1F61704E1936}" type="sibTrans" cxnId="{3391EDD9-21A3-457F-AB74-796E8751E45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01FDE4E-5C77-4460-A771-B89E8675A74E}">
      <dgm:prSet custT="1"/>
      <dgm:spPr/>
      <dgm:t>
        <a:bodyPr/>
        <a:lstStyle/>
        <a:p>
          <a:pPr algn="ctr"/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D521BCF-9DB4-43DB-9456-F31D8BA496C7}" type="parTrans" cxnId="{D3479C79-CBB3-4C19-9549-F024F2F3AB92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12436F4-6012-4CBF-9A96-ED7E10561FCE}" type="sibTrans" cxnId="{D3479C79-CBB3-4C19-9549-F024F2F3AB92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4332D11-4565-489A-B300-56914FF6858B}">
      <dgm:prSet custT="1"/>
      <dgm:spPr/>
      <dgm:t>
        <a:bodyPr/>
        <a:lstStyle/>
        <a:p>
          <a:pPr algn="just"/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Засвоєння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майбутніми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докторами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основних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європейських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стандартів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і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рекомендацій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щодо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E1D9B5C-52AE-4F77-B062-4EFFC21C9D64}" type="parTrans" cxnId="{F878ECD9-DF3A-40AD-9617-6ECA75B4289B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03ADD6C-013E-4FFD-9779-F09F89BBC620}" type="sibTrans" cxnId="{F878ECD9-DF3A-40AD-9617-6ECA75B4289B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4EFD170-2337-4F83-AA11-3A57900B5470}" type="pres">
      <dgm:prSet presAssocID="{9749CA8C-FF83-4C29-827E-B6D707C0D37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CC53CB-89B3-48F2-B5A9-830CBB2BCBB7}" type="pres">
      <dgm:prSet presAssocID="{AF25AE77-5814-4550-8BF0-A5B384C933A7}" presName="composite" presStyleCnt="0"/>
      <dgm:spPr/>
    </dgm:pt>
    <dgm:pt modelId="{CE9F37E4-1FF3-4634-84A3-D4B3AE9277E2}" type="pres">
      <dgm:prSet presAssocID="{AF25AE77-5814-4550-8BF0-A5B384C933A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4BD55-8417-4E89-A6BF-321C49E2748E}" type="pres">
      <dgm:prSet presAssocID="{AF25AE77-5814-4550-8BF0-A5B384C933A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2D395-78AA-445A-9E2D-EFE703F026F5}" type="pres">
      <dgm:prSet presAssocID="{330C37E7-E100-45F0-A368-1041702F3FA2}" presName="sp" presStyleCnt="0"/>
      <dgm:spPr/>
    </dgm:pt>
    <dgm:pt modelId="{22985984-E8E2-4880-A444-7A083701EF22}" type="pres">
      <dgm:prSet presAssocID="{E01FDE4E-5C77-4460-A771-B89E8675A74E}" presName="composite" presStyleCnt="0"/>
      <dgm:spPr/>
    </dgm:pt>
    <dgm:pt modelId="{FA2D27B4-ADA6-45BA-8EAD-2286F9E9B602}" type="pres">
      <dgm:prSet presAssocID="{E01FDE4E-5C77-4460-A771-B89E8675A74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4332A-B8AC-49B4-8E1E-3DB713F3826E}" type="pres">
      <dgm:prSet presAssocID="{E01FDE4E-5C77-4460-A771-B89E8675A74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34592-E8E2-41B9-8D2D-1EA595B0948A}" type="pres">
      <dgm:prSet presAssocID="{412436F4-6012-4CBF-9A96-ED7E10561FCE}" presName="sp" presStyleCnt="0"/>
      <dgm:spPr/>
    </dgm:pt>
    <dgm:pt modelId="{343B92BF-B00C-40DF-9569-FE2F87325218}" type="pres">
      <dgm:prSet presAssocID="{1D9C3C59-04B2-4143-90DF-ECC84DF4B0D6}" presName="composite" presStyleCnt="0"/>
      <dgm:spPr/>
    </dgm:pt>
    <dgm:pt modelId="{7BA64B4A-CACA-407F-8FFB-3B24426EEFBD}" type="pres">
      <dgm:prSet presAssocID="{1D9C3C59-04B2-4143-90DF-ECC84DF4B0D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6CE51-B61D-4A33-A82C-66CA01B518A3}" type="pres">
      <dgm:prSet presAssocID="{1D9C3C59-04B2-4143-90DF-ECC84DF4B0D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28AFC-2C9A-488D-BEAD-43E982AD101C}" type="pres">
      <dgm:prSet presAssocID="{BD89EB01-5070-4545-8565-0E26C9775448}" presName="sp" presStyleCnt="0"/>
      <dgm:spPr/>
    </dgm:pt>
    <dgm:pt modelId="{24B21D29-939E-42B2-AFB0-39BA471AE8EE}" type="pres">
      <dgm:prSet presAssocID="{23D0852F-AB8B-4173-A7A9-D59A131D0FF2}" presName="composite" presStyleCnt="0"/>
      <dgm:spPr/>
    </dgm:pt>
    <dgm:pt modelId="{D480EF9B-4E07-4054-AA3A-28850CD55356}" type="pres">
      <dgm:prSet presAssocID="{23D0852F-AB8B-4173-A7A9-D59A131D0FF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6065A-6AA6-431B-BDA7-DA77D2ADFC7D}" type="pres">
      <dgm:prSet presAssocID="{23D0852F-AB8B-4173-A7A9-D59A131D0FF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3BB182-75F2-49AD-9A2B-53A96DF39219}" type="presOf" srcId="{EAB4BA52-49B0-4709-A61B-77F8DB192692}" destId="{BB16CE51-B61D-4A33-A82C-66CA01B518A3}" srcOrd="0" destOrd="0" presId="urn:microsoft.com/office/officeart/2005/8/layout/chevron2"/>
    <dgm:cxn modelId="{3391EDD9-21A3-457F-AB74-796E8751E450}" srcId="{23D0852F-AB8B-4173-A7A9-D59A131D0FF2}" destId="{00A7C474-FCE7-44AE-BD72-823800B2F585}" srcOrd="0" destOrd="0" parTransId="{D8B49EE2-CD0C-4657-A79A-DF1A865C6E85}" sibTransId="{62398B96-0386-4D8F-90C0-1F61704E1936}"/>
    <dgm:cxn modelId="{F878ECD9-DF3A-40AD-9617-6ECA75B4289B}" srcId="{E01FDE4E-5C77-4460-A771-B89E8675A74E}" destId="{E4332D11-4565-489A-B300-56914FF6858B}" srcOrd="0" destOrd="0" parTransId="{5E1D9B5C-52AE-4F77-B062-4EFFC21C9D64}" sibTransId="{603ADD6C-013E-4FFD-9779-F09F89BBC620}"/>
    <dgm:cxn modelId="{B034A447-F113-47A2-B7B0-F7758EEE1D5C}" srcId="{1D9C3C59-04B2-4143-90DF-ECC84DF4B0D6}" destId="{EAB4BA52-49B0-4709-A61B-77F8DB192692}" srcOrd="0" destOrd="0" parTransId="{751C00E2-5133-45D2-9615-CD63A5680A0C}" sibTransId="{32321EB5-EC33-42AF-B8FE-C7119417D8BE}"/>
    <dgm:cxn modelId="{939E271A-6370-48FB-B72B-5E264B5A72CD}" srcId="{9749CA8C-FF83-4C29-827E-B6D707C0D37B}" destId="{AF25AE77-5814-4550-8BF0-A5B384C933A7}" srcOrd="0" destOrd="0" parTransId="{380F37DF-1E0E-4739-BECF-CC43B172CE25}" sibTransId="{330C37E7-E100-45F0-A368-1041702F3FA2}"/>
    <dgm:cxn modelId="{0AD50A9E-8E03-4441-BBB5-BCCC6B431DAF}" srcId="{AF25AE77-5814-4550-8BF0-A5B384C933A7}" destId="{C304A3CF-C151-4F6D-A17A-E125CAA65DD3}" srcOrd="0" destOrd="0" parTransId="{FDD86E92-B439-4C53-AA93-716FBD326F7D}" sibTransId="{40065950-FCC5-4A85-A0BD-6ED791AA00F7}"/>
    <dgm:cxn modelId="{9D2ECCA0-5F5C-4EF1-BB7E-C32A2092258E}" srcId="{9749CA8C-FF83-4C29-827E-B6D707C0D37B}" destId="{1D9C3C59-04B2-4143-90DF-ECC84DF4B0D6}" srcOrd="2" destOrd="0" parTransId="{D977C71C-0094-4CEC-9B62-323B4C9295B4}" sibTransId="{BD89EB01-5070-4545-8565-0E26C9775448}"/>
    <dgm:cxn modelId="{307A12F6-C2B0-4497-AB01-ADC0FE7065A4}" type="presOf" srcId="{1D9C3C59-04B2-4143-90DF-ECC84DF4B0D6}" destId="{7BA64B4A-CACA-407F-8FFB-3B24426EEFBD}" srcOrd="0" destOrd="0" presId="urn:microsoft.com/office/officeart/2005/8/layout/chevron2"/>
    <dgm:cxn modelId="{EEEA5EE4-4877-4A8A-AF8B-1BD6B409D342}" type="presOf" srcId="{C304A3CF-C151-4F6D-A17A-E125CAA65DD3}" destId="{F894BD55-8417-4E89-A6BF-321C49E2748E}" srcOrd="0" destOrd="0" presId="urn:microsoft.com/office/officeart/2005/8/layout/chevron2"/>
    <dgm:cxn modelId="{D299A222-BCE0-4B2C-B4DB-8B313112F84F}" type="presOf" srcId="{00A7C474-FCE7-44AE-BD72-823800B2F585}" destId="{F976065A-6AA6-431B-BDA7-DA77D2ADFC7D}" srcOrd="0" destOrd="0" presId="urn:microsoft.com/office/officeart/2005/8/layout/chevron2"/>
    <dgm:cxn modelId="{7B75909A-DD67-44ED-902A-311AFDD1EADC}" type="presOf" srcId="{AF25AE77-5814-4550-8BF0-A5B384C933A7}" destId="{CE9F37E4-1FF3-4634-84A3-D4B3AE9277E2}" srcOrd="0" destOrd="0" presId="urn:microsoft.com/office/officeart/2005/8/layout/chevron2"/>
    <dgm:cxn modelId="{D3479C79-CBB3-4C19-9549-F024F2F3AB92}" srcId="{9749CA8C-FF83-4C29-827E-B6D707C0D37B}" destId="{E01FDE4E-5C77-4460-A771-B89E8675A74E}" srcOrd="1" destOrd="0" parTransId="{6D521BCF-9DB4-43DB-9456-F31D8BA496C7}" sibTransId="{412436F4-6012-4CBF-9A96-ED7E10561FCE}"/>
    <dgm:cxn modelId="{66BD2E14-C96E-418A-8E2E-A5D81747572F}" type="presOf" srcId="{E01FDE4E-5C77-4460-A771-B89E8675A74E}" destId="{FA2D27B4-ADA6-45BA-8EAD-2286F9E9B602}" srcOrd="0" destOrd="0" presId="urn:microsoft.com/office/officeart/2005/8/layout/chevron2"/>
    <dgm:cxn modelId="{C33129C4-90FA-478B-8850-7B050D93F17A}" type="presOf" srcId="{9749CA8C-FF83-4C29-827E-B6D707C0D37B}" destId="{64EFD170-2337-4F83-AA11-3A57900B5470}" srcOrd="0" destOrd="0" presId="urn:microsoft.com/office/officeart/2005/8/layout/chevron2"/>
    <dgm:cxn modelId="{89267D1F-13DA-43E3-8895-956FEAF49C1D}" type="presOf" srcId="{E4332D11-4565-489A-B300-56914FF6858B}" destId="{8134332A-B8AC-49B4-8E1E-3DB713F3826E}" srcOrd="0" destOrd="0" presId="urn:microsoft.com/office/officeart/2005/8/layout/chevron2"/>
    <dgm:cxn modelId="{35103421-11A8-46C8-B998-94FD8BECBF9B}" srcId="{9749CA8C-FF83-4C29-827E-B6D707C0D37B}" destId="{23D0852F-AB8B-4173-A7A9-D59A131D0FF2}" srcOrd="3" destOrd="0" parTransId="{28063455-B6BE-454B-81CD-D6BD8215C1BA}" sibTransId="{8729B00B-AF50-4BA8-B661-26A4E6F6A3FF}"/>
    <dgm:cxn modelId="{91D45054-8BEA-4DDC-A736-7272B3EEB38B}" type="presOf" srcId="{23D0852F-AB8B-4173-A7A9-D59A131D0FF2}" destId="{D480EF9B-4E07-4054-AA3A-28850CD55356}" srcOrd="0" destOrd="0" presId="urn:microsoft.com/office/officeart/2005/8/layout/chevron2"/>
    <dgm:cxn modelId="{8CC1767A-18AE-4721-87AB-829641E92927}" type="presParOf" srcId="{64EFD170-2337-4F83-AA11-3A57900B5470}" destId="{65CC53CB-89B3-48F2-B5A9-830CBB2BCBB7}" srcOrd="0" destOrd="0" presId="urn:microsoft.com/office/officeart/2005/8/layout/chevron2"/>
    <dgm:cxn modelId="{B4F449FA-8416-4C0F-9C4A-79BE5F2BC817}" type="presParOf" srcId="{65CC53CB-89B3-48F2-B5A9-830CBB2BCBB7}" destId="{CE9F37E4-1FF3-4634-84A3-D4B3AE9277E2}" srcOrd="0" destOrd="0" presId="urn:microsoft.com/office/officeart/2005/8/layout/chevron2"/>
    <dgm:cxn modelId="{90F67F12-01BE-4C38-8DD9-1E51393CA200}" type="presParOf" srcId="{65CC53CB-89B3-48F2-B5A9-830CBB2BCBB7}" destId="{F894BD55-8417-4E89-A6BF-321C49E2748E}" srcOrd="1" destOrd="0" presId="urn:microsoft.com/office/officeart/2005/8/layout/chevron2"/>
    <dgm:cxn modelId="{CF0A47A3-31CB-45B8-BC60-7276E9B23F19}" type="presParOf" srcId="{64EFD170-2337-4F83-AA11-3A57900B5470}" destId="{3FE2D395-78AA-445A-9E2D-EFE703F026F5}" srcOrd="1" destOrd="0" presId="urn:microsoft.com/office/officeart/2005/8/layout/chevron2"/>
    <dgm:cxn modelId="{F5BBC3D0-248A-45AD-B048-2DE1E608DC22}" type="presParOf" srcId="{64EFD170-2337-4F83-AA11-3A57900B5470}" destId="{22985984-E8E2-4880-A444-7A083701EF22}" srcOrd="2" destOrd="0" presId="urn:microsoft.com/office/officeart/2005/8/layout/chevron2"/>
    <dgm:cxn modelId="{6E779B60-9876-4731-A835-52F3D399BEEF}" type="presParOf" srcId="{22985984-E8E2-4880-A444-7A083701EF22}" destId="{FA2D27B4-ADA6-45BA-8EAD-2286F9E9B602}" srcOrd="0" destOrd="0" presId="urn:microsoft.com/office/officeart/2005/8/layout/chevron2"/>
    <dgm:cxn modelId="{BAE31926-4E6E-4FCB-AF65-FFA131EB9DE1}" type="presParOf" srcId="{22985984-E8E2-4880-A444-7A083701EF22}" destId="{8134332A-B8AC-49B4-8E1E-3DB713F3826E}" srcOrd="1" destOrd="0" presId="urn:microsoft.com/office/officeart/2005/8/layout/chevron2"/>
    <dgm:cxn modelId="{A025D84D-F434-40F7-9781-B821A88232AF}" type="presParOf" srcId="{64EFD170-2337-4F83-AA11-3A57900B5470}" destId="{47534592-E8E2-41B9-8D2D-1EA595B0948A}" srcOrd="3" destOrd="0" presId="urn:microsoft.com/office/officeart/2005/8/layout/chevron2"/>
    <dgm:cxn modelId="{417A2804-7144-4125-A4C2-317AC81827FC}" type="presParOf" srcId="{64EFD170-2337-4F83-AA11-3A57900B5470}" destId="{343B92BF-B00C-40DF-9569-FE2F87325218}" srcOrd="4" destOrd="0" presId="urn:microsoft.com/office/officeart/2005/8/layout/chevron2"/>
    <dgm:cxn modelId="{9C38D7EE-A782-4217-B389-DD4D8CD73AB2}" type="presParOf" srcId="{343B92BF-B00C-40DF-9569-FE2F87325218}" destId="{7BA64B4A-CACA-407F-8FFB-3B24426EEFBD}" srcOrd="0" destOrd="0" presId="urn:microsoft.com/office/officeart/2005/8/layout/chevron2"/>
    <dgm:cxn modelId="{930E1814-C802-46A0-9561-DFB13BC9D1F6}" type="presParOf" srcId="{343B92BF-B00C-40DF-9569-FE2F87325218}" destId="{BB16CE51-B61D-4A33-A82C-66CA01B518A3}" srcOrd="1" destOrd="0" presId="urn:microsoft.com/office/officeart/2005/8/layout/chevron2"/>
    <dgm:cxn modelId="{63D6BDC6-D714-445F-919F-A2C122C2101B}" type="presParOf" srcId="{64EFD170-2337-4F83-AA11-3A57900B5470}" destId="{BB428AFC-2C9A-488D-BEAD-43E982AD101C}" srcOrd="5" destOrd="0" presId="urn:microsoft.com/office/officeart/2005/8/layout/chevron2"/>
    <dgm:cxn modelId="{6A9F8262-A1F7-417B-9DEB-758E13E0EB46}" type="presParOf" srcId="{64EFD170-2337-4F83-AA11-3A57900B5470}" destId="{24B21D29-939E-42B2-AFB0-39BA471AE8EE}" srcOrd="6" destOrd="0" presId="urn:microsoft.com/office/officeart/2005/8/layout/chevron2"/>
    <dgm:cxn modelId="{14022D7C-3F3B-4639-BDBA-3FA602454476}" type="presParOf" srcId="{24B21D29-939E-42B2-AFB0-39BA471AE8EE}" destId="{D480EF9B-4E07-4054-AA3A-28850CD55356}" srcOrd="0" destOrd="0" presId="urn:microsoft.com/office/officeart/2005/8/layout/chevron2"/>
    <dgm:cxn modelId="{8688EEFD-6027-40BA-9D48-E0F856F35547}" type="presParOf" srcId="{24B21D29-939E-42B2-AFB0-39BA471AE8EE}" destId="{F976065A-6AA6-431B-BDA7-DA77D2ADFC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8109E-8456-453F-BF20-D6EB25C63BA1}" type="doc">
      <dgm:prSet loTypeId="urn:microsoft.com/office/officeart/2005/8/layout/h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9A6EA3E-DAF4-45C9-8956-74F3B8D2C8B3}">
      <dgm:prSet phldrT="[Текст]" custT="1"/>
      <dgm:spPr/>
      <dgm:t>
        <a:bodyPr/>
        <a:lstStyle/>
        <a:p>
          <a:pPr algn="just" rtl="0"/>
          <a:r>
            <a:rPr kumimoji="0" lang="uk-UA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Критерії і показники ефективності діяльності експерта з якості освіти у країнах ЄС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059D166-C28B-49ED-A2D0-6558015FE36A}" type="parTrans" cxnId="{E963D7D3-08BA-4CB9-9066-37E0D901413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68A3911-55BB-427F-A3E5-D628EE020A56}" type="sibTrans" cxnId="{E963D7D3-08BA-4CB9-9066-37E0D901413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C20E40E-0DC4-4925-B5E7-9BDA31D927E2}">
      <dgm:prSet phldrT="[Текст]" phldr="1" custT="1"/>
      <dgm:spPr/>
      <dgm:t>
        <a:bodyPr/>
        <a:lstStyle/>
        <a:p>
          <a:pPr algn="just"/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67B50C6-A226-4919-AEE2-2D4CF7199F00}" type="parTrans" cxnId="{512E6529-C8EA-4700-AD9A-B7A47DCA098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13473F6-5B3A-4A1C-9DB1-4B07D636641A}" type="sibTrans" cxnId="{512E6529-C8EA-4700-AD9A-B7A47DCA098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18024B3-A6A4-4287-A89D-CC3223333F16}">
      <dgm:prSet phldrT="[Текст]" custT="1"/>
      <dgm:spPr/>
      <dgm:t>
        <a:bodyPr/>
        <a:lstStyle/>
        <a:p>
          <a:pPr algn="just"/>
          <a:r>
            <a:rPr lang="uk-UA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Діяльність експерта з акредитації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B9C904F-7C9C-442D-BCC8-C423BB1610A9}" type="parTrans" cxnId="{49257607-D7E8-4C65-BBC7-C143B036AC1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8037CFF-4B30-42ED-934F-1E1C434C3D27}" type="sibTrans" cxnId="{49257607-D7E8-4C65-BBC7-C143B036AC10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36634B4-3B35-462B-8800-7686CDE88142}">
      <dgm:prSet custT="1"/>
      <dgm:spPr/>
      <dgm:t>
        <a:bodyPr/>
        <a:lstStyle/>
        <a:p>
          <a:pPr algn="just" rtl="0"/>
          <a:endParaRPr kumimoji="0" lang="ru-RU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A63D384-3DC2-4090-AC11-0E732CBED1F5}" type="parTrans" cxnId="{7AE0933A-BF49-45FD-8333-0971CEFD05DC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8DD459C-E942-490C-AB94-41FA4E559573}" type="sibTrans" cxnId="{7AE0933A-BF49-45FD-8333-0971CEFD05DC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C9CC48D-B1DB-4CBB-955C-1630A6C56347}">
      <dgm:prSet custT="1"/>
      <dgm:spPr/>
      <dgm:t>
        <a:bodyPr/>
        <a:lstStyle/>
        <a:p>
          <a:pPr algn="just" rtl="0"/>
          <a:r>
            <a:rPr kumimoji="0" lang="uk-UA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Методи та технології експертного супроводу забезпечення якості вищої освіти у країнах ЄС</a:t>
          </a:r>
        </a:p>
      </dgm:t>
    </dgm:pt>
    <dgm:pt modelId="{7E75504B-0277-464A-9A86-E22CE2CAD773}" type="parTrans" cxnId="{5E2C7EA2-EEFC-4ABC-823C-7E05F48375D5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B0E15AE-F368-4441-973D-BFB905D5DEB5}" type="sibTrans" cxnId="{5E2C7EA2-EEFC-4ABC-823C-7E05F48375D5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C94FDBA3-71BA-4970-AA52-7A4296C4DF00}">
      <dgm:prSet custT="1"/>
      <dgm:spPr/>
      <dgm:t>
        <a:bodyPr/>
        <a:lstStyle/>
        <a:p>
          <a:pPr algn="just" rtl="0"/>
          <a:endParaRPr kumimoji="0" lang="uk-UA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19C39DB7-0CC5-46C9-B8FF-6F741BAF7895}" type="parTrans" cxnId="{A2DAC311-B625-422E-B819-72D32D267D6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D7449DF-9A4F-414C-9F41-7FC9B00737CD}" type="sibTrans" cxnId="{A2DAC311-B625-422E-B819-72D32D267D6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71FE5BF-8443-4081-90F7-1437A46501B7}">
      <dgm:prSet custT="1"/>
      <dgm:spPr/>
      <dgm:t>
        <a:bodyPr/>
        <a:lstStyle/>
        <a:p>
          <a:pPr algn="just" rtl="0"/>
          <a:r>
            <a:rPr lang="uk-UA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Рекомендації щодо забезпечення якості вищої освіти: досвід         країн ЄС</a:t>
          </a:r>
        </a:p>
      </dgm:t>
    </dgm:pt>
    <dgm:pt modelId="{1B78EC2B-D6A1-40B9-91D8-A23CBEC91BFB}" type="parTrans" cxnId="{251D14AA-7760-4ED3-B6AA-E1A1B67E1ED2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E81B37D-AC14-4662-97EC-396C31F962E6}" type="sibTrans" cxnId="{251D14AA-7760-4ED3-B6AA-E1A1B67E1ED2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D72A449-E240-459A-8584-D88BE884CDD6}">
      <dgm:prSet custT="1"/>
      <dgm:spPr/>
      <dgm:t>
        <a:bodyPr/>
        <a:lstStyle/>
        <a:p>
          <a:pPr algn="just" rtl="0"/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BD77593-62FA-4455-8A18-0A02D93345E2}" type="parTrans" cxnId="{74564B29-D370-4587-A901-2D5BDC83CF1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2393B44-DDC4-43B3-AFD2-E10AC3CBC781}" type="sibTrans" cxnId="{74564B29-D370-4587-A901-2D5BDC83CF1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6E641A4-F900-4228-96DD-A9ED6DD92053}">
      <dgm:prSet custT="1"/>
      <dgm:spPr/>
      <dgm:t>
        <a:bodyPr/>
        <a:lstStyle/>
        <a:p>
          <a:pPr algn="just"/>
          <a:r>
            <a:rPr kumimoji="0" lang="uk-UA" sz="1800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Процедура акредитації: досвід </a:t>
          </a:r>
          <a:r>
            <a:rPr lang="uk-UA" sz="180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країн </a:t>
          </a:r>
          <a:r>
            <a:rPr kumimoji="0" lang="uk-UA" sz="1800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ЄС</a:t>
          </a:r>
          <a:endParaRPr kumimoji="0" lang="uk-UA" sz="1800" b="0" i="0" u="none" strike="noStrike" cap="none" normalizeH="0" baseline="0" dirty="0" smtClean="0">
            <a:ln/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F531AEB8-BCB0-4E28-989E-87D585A7901A}" type="parTrans" cxnId="{F0EBCAD4-5123-4B6E-8D76-916208B8F434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95B37F30-BA29-4E94-9EAA-7D59B2296560}" type="sibTrans" cxnId="{F0EBCAD4-5123-4B6E-8D76-916208B8F434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F7DC10C-2942-4BE9-9AC0-FA190B303F34}">
      <dgm:prSet custT="1"/>
      <dgm:spPr/>
      <dgm:t>
        <a:bodyPr/>
        <a:lstStyle/>
        <a:p>
          <a:pPr algn="just"/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C62F1B95-83D6-4564-AFCB-AB72E508E5A4}" type="parTrans" cxnId="{ECCFAC73-98AA-4416-8AD5-2F01A8F7F72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FEC015C-87F7-4863-8E1D-1A548E3663A4}" type="sibTrans" cxnId="{ECCFAC73-98AA-4416-8AD5-2F01A8F7F72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216D36F-57C8-4FB1-8589-46F9DF47D836}">
      <dgm:prSet custT="1"/>
      <dgm:spPr/>
      <dgm:t>
        <a:bodyPr/>
        <a:lstStyle/>
        <a:p>
          <a:pPr algn="l" rtl="0"/>
          <a:r>
            <a:rPr kumimoji="0" lang="uk-UA" sz="1800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Індикатори якості освіти у          країнах ЄС</a:t>
          </a:r>
        </a:p>
      </dgm:t>
    </dgm:pt>
    <dgm:pt modelId="{636922D1-7A49-4EE8-8C11-DDA1E28CE78A}" type="parTrans" cxnId="{F884D8BA-683F-43D7-B9AB-6DA39DF0BE4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18B9366-9549-47AF-9DEC-1A2F37007EE0}" type="sibTrans" cxnId="{F884D8BA-683F-43D7-B9AB-6DA39DF0BE4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EFB756D2-BE54-4AA2-908E-B3073990E807}">
      <dgm:prSet custT="1"/>
      <dgm:spPr/>
      <dgm:t>
        <a:bodyPr/>
        <a:lstStyle/>
        <a:p>
          <a:pPr algn="just"/>
          <a:endParaRPr lang="uk-UA" sz="18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ACA480E0-4360-4897-A1BF-A8EE2E63ABA8}" type="parTrans" cxnId="{182170C9-CE73-45A0-A505-8E54AC185E08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29CCA0B-E95C-4F14-9ECD-6F1ED7E957FF}" type="sibTrans" cxnId="{182170C9-CE73-45A0-A505-8E54AC185E08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11DADAE-E21E-4B03-AA58-155BF7781580}">
      <dgm:prSet custT="1"/>
      <dgm:spPr/>
      <dgm:t>
        <a:bodyPr/>
        <a:lstStyle/>
        <a:p>
          <a:pPr algn="just"/>
          <a:endParaRPr lang="uk-UA" sz="18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A0380D9E-9A56-4A7E-A275-4E18B860962D}" type="parTrans" cxnId="{25BD4BC7-221E-4205-B270-F6809EF45377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CBD000F-8A20-43C1-A484-500F47EC0A22}" type="sibTrans" cxnId="{25BD4BC7-221E-4205-B270-F6809EF45377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404C6CB-F71E-46C0-BBF0-D234545F71B1}">
      <dgm:prSet custT="1"/>
      <dgm:spPr/>
      <dgm:t>
        <a:bodyPr/>
        <a:lstStyle/>
        <a:p>
          <a:pPr algn="just"/>
          <a:r>
            <a:rPr lang="ru-RU" sz="180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Етичний кодекс експерта у галузі освіти</a:t>
          </a:r>
          <a:endParaRPr lang="ru-RU" sz="18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300951EF-98C5-4F49-874C-FED02DD37E0A}" type="parTrans" cxnId="{B5E04B73-E79C-486C-A0D7-AD1642F7B2B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5F43177-A8D2-40E6-ABBE-B5025B444DCE}" type="sibTrans" cxnId="{B5E04B73-E79C-486C-A0D7-AD1642F7B2B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91EA2D9-5C90-4DBB-B1FE-AFACD1A50953}">
      <dgm:prSet custT="1"/>
      <dgm:spPr/>
      <dgm:t>
        <a:bodyPr/>
        <a:lstStyle/>
        <a:p>
          <a:pPr algn="just"/>
          <a:endParaRPr lang="uk-UA" sz="18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2FF58068-75DD-4F36-9BBB-B677C1D44C30}" type="parTrans" cxnId="{4996A046-5C78-4BCB-8760-F3390C97CC72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BFB5DD1-FEB5-4768-A9B9-E2CB759D5CED}" type="sibTrans" cxnId="{4996A046-5C78-4BCB-8760-F3390C97CC72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D1CE8DF-E045-471C-9B74-74E4CADB5504}">
      <dgm:prSet custT="1"/>
      <dgm:spPr/>
      <dgm:t>
        <a:bodyPr/>
        <a:lstStyle/>
        <a:p>
          <a:pPr algn="just"/>
          <a:r>
            <a:rPr lang="uk-UA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Діяльність агенцій із забезпечення якості вищої освіти у країнах ЄС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8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DE671FAC-3170-4ACD-A79F-C28C2864AE58}" type="parTrans" cxnId="{882A3F07-7110-4E6F-838D-3AA50516227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748E8859-5BCA-442D-BE62-528340BD03FA}" type="sibTrans" cxnId="{882A3F07-7110-4E6F-838D-3AA505162279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82C81934-5135-45B9-8088-ABAD09F9C208}">
      <dgm:prSet custT="1"/>
      <dgm:spPr/>
      <dgm:t>
        <a:bodyPr/>
        <a:lstStyle/>
        <a:p>
          <a:pPr algn="just"/>
          <a:endParaRPr lang="uk-UA" sz="18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gm:t>
    </dgm:pt>
    <dgm:pt modelId="{3DFEC523-2BAE-42DB-96A2-9A4CBB7473B3}" type="parTrans" cxnId="{666479CF-9B18-4CCD-9139-C165925BE923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0B6AC745-2164-473A-9D18-AF966D3933B5}" type="sibTrans" cxnId="{666479CF-9B18-4CCD-9139-C165925BE923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93844A12-748E-4FCD-96F8-99244315FDA4}">
      <dgm:prSet custT="1"/>
      <dgm:spPr/>
      <dgm:t>
        <a:bodyPr/>
        <a:lstStyle/>
        <a:p>
          <a:pPr algn="just"/>
          <a:r>
            <a:rPr lang="uk-UA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Експертиза інновацій для забезпечення якості вищої освіти    у країнах ЄС</a:t>
          </a:r>
        </a:p>
      </dgm:t>
    </dgm:pt>
    <dgm:pt modelId="{4F5BF75D-BBE6-4B50-B4C2-EAD1A2FE0AD8}" type="parTrans" cxnId="{F4343BC3-5437-4663-B5F5-339E82498E8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3CEC5CE9-6166-4C60-B4A9-3F95B45EBA36}" type="sibTrans" cxnId="{F4343BC3-5437-4663-B5F5-339E82498E8F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2D345869-713A-430E-AF02-E45DC888AA7F}">
      <dgm:prSet custT="1"/>
      <dgm:spPr/>
      <dgm:t>
        <a:bodyPr/>
        <a:lstStyle/>
        <a:p>
          <a:pPr algn="just"/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09817188-E921-4490-BE7B-48D92D3006CF}" type="parTrans" cxnId="{B3EA7203-27FE-43C1-A4DA-6D84D8736447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222CF4F-F1A8-4112-98D2-500F296A1938}" type="sibTrans" cxnId="{B3EA7203-27FE-43C1-A4DA-6D84D8736447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D5327206-23F5-4FA4-BFEB-23F9B8ABD1F0}">
      <dgm:prSet custT="1"/>
      <dgm:spPr/>
      <dgm:t>
        <a:bodyPr/>
        <a:lstStyle/>
        <a:p>
          <a:pPr algn="l"/>
          <a:r>
            <a:rPr lang="uk-UA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Методологія порівняльних досліджень. Параметри експертизи освітніх систем, явищ, процесів</a:t>
          </a:r>
        </a:p>
      </dgm:t>
    </dgm:pt>
    <dgm:pt modelId="{1D295BB3-A706-40A9-ACA6-62477A57909B}" type="parTrans" cxnId="{A6096527-FCB4-4EA3-BFAC-16A7E7F84D2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6E51525D-ADAD-41FA-9C68-AE204F25099D}" type="sibTrans" cxnId="{A6096527-FCB4-4EA3-BFAC-16A7E7F84D2D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2E6757C-D015-4A79-AD8A-9523368623F8}">
      <dgm:prSet phldrT="[Текст]" phldr="1" custT="1"/>
      <dgm:spPr/>
      <dgm:t>
        <a:bodyPr/>
        <a:lstStyle/>
        <a:p>
          <a:pPr algn="just"/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65570D7-6B0B-4A42-8276-AE62F73911AF}" type="sibTrans" cxnId="{7B792428-CCBB-45EB-9719-B3F29223BE27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A05F4EDC-4178-4552-B280-2877CA669A6B}" type="parTrans" cxnId="{7B792428-CCBB-45EB-9719-B3F29223BE27}">
      <dgm:prSet/>
      <dgm:spPr/>
      <dgm:t>
        <a:bodyPr/>
        <a:lstStyle/>
        <a:p>
          <a:pPr algn="just"/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8AFDF35-9922-44BB-8688-ECCD8C7F23D5}">
      <dgm:prSet phldrT="[Текст]" custT="1"/>
      <dgm:spPr/>
      <dgm:t>
        <a:bodyPr/>
        <a:lstStyle/>
        <a:p>
          <a:pPr algn="just"/>
          <a:r>
            <a:rPr lang="uk-UA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Експертиза навчальних програм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860D79E3-1CB4-482B-B52C-426394CB829C}" type="parTrans" cxnId="{22186F68-9F30-47BF-97D1-9B280E4BCA1F}">
      <dgm:prSet/>
      <dgm:spPr/>
      <dgm:t>
        <a:bodyPr/>
        <a:lstStyle/>
        <a:p>
          <a:endParaRPr lang="ru-RU"/>
        </a:p>
      </dgm:t>
    </dgm:pt>
    <dgm:pt modelId="{AF309B51-6C0F-4A2D-8C74-212612B9BA27}" type="sibTrans" cxnId="{22186F68-9F30-47BF-97D1-9B280E4BCA1F}">
      <dgm:prSet/>
      <dgm:spPr/>
      <dgm:t>
        <a:bodyPr/>
        <a:lstStyle/>
        <a:p>
          <a:endParaRPr lang="ru-RU"/>
        </a:p>
      </dgm:t>
    </dgm:pt>
    <dgm:pt modelId="{56E028B9-245F-4BA7-AECC-95B4F6A72D52}">
      <dgm:prSet phldrT="[Текст]" custT="1"/>
      <dgm:spPr/>
      <dgm:t>
        <a:bodyPr/>
        <a:lstStyle/>
        <a:p>
          <a:pPr algn="just"/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B26A12C-1280-4918-B556-C9413076E08F}" type="parTrans" cxnId="{6628562E-FE51-485B-8BD4-B61E9A0DDB31}">
      <dgm:prSet/>
      <dgm:spPr/>
      <dgm:t>
        <a:bodyPr/>
        <a:lstStyle/>
        <a:p>
          <a:endParaRPr lang="ru-RU"/>
        </a:p>
      </dgm:t>
    </dgm:pt>
    <dgm:pt modelId="{0D3A589C-262E-4BD9-AF4B-B5B1075B627F}" type="sibTrans" cxnId="{6628562E-FE51-485B-8BD4-B61E9A0DDB31}">
      <dgm:prSet/>
      <dgm:spPr/>
      <dgm:t>
        <a:bodyPr/>
        <a:lstStyle/>
        <a:p>
          <a:endParaRPr lang="ru-RU"/>
        </a:p>
      </dgm:t>
    </dgm:pt>
    <dgm:pt modelId="{D9B0A387-DA60-424D-B01C-EADACC8811D4}" type="pres">
      <dgm:prSet presAssocID="{3BF8109E-8456-453F-BF20-D6EB25C63B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CA50A6-3E8B-4F6E-8D23-FE017C817C6B}" type="pres">
      <dgm:prSet presAssocID="{B2E6757C-D015-4A79-AD8A-9523368623F8}" presName="composite" presStyleCnt="0"/>
      <dgm:spPr/>
    </dgm:pt>
    <dgm:pt modelId="{9B380B16-C75B-4A48-B23E-560B0A711164}" type="pres">
      <dgm:prSet presAssocID="{B2E6757C-D015-4A79-AD8A-9523368623F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CE2F2-53E0-419A-91CD-B7C81C03310E}" type="pres">
      <dgm:prSet presAssocID="{B2E6757C-D015-4A79-AD8A-9523368623F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37F30-D5DD-4701-9E86-341079162210}" type="pres">
      <dgm:prSet presAssocID="{E65570D7-6B0B-4A42-8276-AE62F73911AF}" presName="space" presStyleCnt="0"/>
      <dgm:spPr/>
    </dgm:pt>
    <dgm:pt modelId="{FDF058C7-8F11-45A9-A1EE-8386CF4D157E}" type="pres">
      <dgm:prSet presAssocID="{0C20E40E-0DC4-4925-B5E7-9BDA31D927E2}" presName="composite" presStyleCnt="0"/>
      <dgm:spPr/>
    </dgm:pt>
    <dgm:pt modelId="{DC45565A-3763-4EFB-B229-EDD77BB38962}" type="pres">
      <dgm:prSet presAssocID="{0C20E40E-0DC4-4925-B5E7-9BDA31D927E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F2F43-48E4-4175-B7BB-E4112A24105D}" type="pres">
      <dgm:prSet presAssocID="{0C20E40E-0DC4-4925-B5E7-9BDA31D927E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343BC3-5437-4663-B5F5-339E82498E8F}" srcId="{0C20E40E-0DC4-4925-B5E7-9BDA31D927E2}" destId="{93844A12-748E-4FCD-96F8-99244315FDA4}" srcOrd="8" destOrd="0" parTransId="{4F5BF75D-BBE6-4B50-B4C2-EAD1A2FE0AD8}" sibTransId="{3CEC5CE9-6166-4C60-B4A9-3F95B45EBA36}"/>
    <dgm:cxn modelId="{BA5AC30F-8434-49AA-8415-F299F217380D}" type="presOf" srcId="{2D72A449-E240-459A-8584-D88BE884CDD6}" destId="{E08CE2F2-53E0-419A-91CD-B7C81C03310E}" srcOrd="0" destOrd="5" presId="urn:microsoft.com/office/officeart/2005/8/layout/hList1"/>
    <dgm:cxn modelId="{B36A2543-D311-4034-8161-13459352D680}" type="presOf" srcId="{618024B3-A6A4-4287-A89D-CC3223333F16}" destId="{0EAF2F43-48E4-4175-B7BB-E4112A24105D}" srcOrd="0" destOrd="0" presId="urn:microsoft.com/office/officeart/2005/8/layout/hList1"/>
    <dgm:cxn modelId="{ABC3F842-8273-4062-AB12-DFEDC47147C1}" type="presOf" srcId="{3BF8109E-8456-453F-BF20-D6EB25C63BA1}" destId="{D9B0A387-DA60-424D-B01C-EADACC8811D4}" srcOrd="0" destOrd="0" presId="urn:microsoft.com/office/officeart/2005/8/layout/hList1"/>
    <dgm:cxn modelId="{9D286E6C-B1F4-4556-A298-69756D5546D4}" type="presOf" srcId="{C94FDBA3-71BA-4970-AA52-7A4296C4DF00}" destId="{E08CE2F2-53E0-419A-91CD-B7C81C03310E}" srcOrd="0" destOrd="3" presId="urn:microsoft.com/office/officeart/2005/8/layout/hList1"/>
    <dgm:cxn modelId="{2DC4DC3A-EEE4-4167-BEF2-D63C4DB40A2E}" type="presOf" srcId="{2216D36F-57C8-4FB1-8589-46F9DF47D836}" destId="{E08CE2F2-53E0-419A-91CD-B7C81C03310E}" srcOrd="0" destOrd="8" presId="urn:microsoft.com/office/officeart/2005/8/layout/hList1"/>
    <dgm:cxn modelId="{0B56D2A3-E85B-4EE0-92D6-5E8E0C3B8286}" type="presOf" srcId="{491EA2D9-5C90-4DBB-B1FE-AFACD1A50953}" destId="{0EAF2F43-48E4-4175-B7BB-E4112A24105D}" srcOrd="0" destOrd="5" presId="urn:microsoft.com/office/officeart/2005/8/layout/hList1"/>
    <dgm:cxn modelId="{4B142C61-8468-49E3-A0A7-2F0EA702A7DE}" type="presOf" srcId="{F404C6CB-F71E-46C0-BBF0-D234545F71B1}" destId="{0EAF2F43-48E4-4175-B7BB-E4112A24105D}" srcOrd="0" destOrd="4" presId="urn:microsoft.com/office/officeart/2005/8/layout/hList1"/>
    <dgm:cxn modelId="{882A3F07-7110-4E6F-838D-3AA505162279}" srcId="{0C20E40E-0DC4-4925-B5E7-9BDA31D927E2}" destId="{6D1CE8DF-E045-471C-9B74-74E4CADB5504}" srcOrd="6" destOrd="0" parTransId="{DE671FAC-3170-4ACD-A79F-C28C2864AE58}" sibTransId="{748E8859-5BCA-442D-BE62-528340BD03FA}"/>
    <dgm:cxn modelId="{2D119900-CB45-4C9D-9A14-C7B31C425FB7}" type="presOf" srcId="{EFB756D2-BE54-4AA2-908E-B3073990E807}" destId="{E08CE2F2-53E0-419A-91CD-B7C81C03310E}" srcOrd="0" destOrd="9" presId="urn:microsoft.com/office/officeart/2005/8/layout/hList1"/>
    <dgm:cxn modelId="{B3EA7203-27FE-43C1-A4DA-6D84D8736447}" srcId="{0C20E40E-0DC4-4925-B5E7-9BDA31D927E2}" destId="{2D345869-713A-430E-AF02-E45DC888AA7F}" srcOrd="9" destOrd="0" parTransId="{09817188-E921-4490-BE7B-48D92D3006CF}" sibTransId="{5222CF4F-F1A8-4112-98D2-500F296A1938}"/>
    <dgm:cxn modelId="{40B8A863-2CEC-4361-8372-75EF6AFBC619}" type="presOf" srcId="{E71FE5BF-8443-4081-90F7-1437A46501B7}" destId="{E08CE2F2-53E0-419A-91CD-B7C81C03310E}" srcOrd="0" destOrd="4" presId="urn:microsoft.com/office/officeart/2005/8/layout/hList1"/>
    <dgm:cxn modelId="{5E2C7EA2-EEFC-4ABC-823C-7E05F48375D5}" srcId="{B2E6757C-D015-4A79-AD8A-9523368623F8}" destId="{0C9CC48D-B1DB-4CBB-955C-1630A6C56347}" srcOrd="2" destOrd="0" parTransId="{7E75504B-0277-464A-9A86-E22CE2CAD773}" sibTransId="{EB0E15AE-F368-4441-973D-BFB905D5DEB5}"/>
    <dgm:cxn modelId="{D6CFCFA7-3797-4A58-A4E2-CF8139729748}" type="presOf" srcId="{0C9CC48D-B1DB-4CBB-955C-1630A6C56347}" destId="{E08CE2F2-53E0-419A-91CD-B7C81C03310E}" srcOrd="0" destOrd="2" presId="urn:microsoft.com/office/officeart/2005/8/layout/hList1"/>
    <dgm:cxn modelId="{5910F7A5-99FF-43C0-B829-21F69A63376D}" type="presOf" srcId="{82C81934-5135-45B9-8088-ABAD09F9C208}" destId="{0EAF2F43-48E4-4175-B7BB-E4112A24105D}" srcOrd="0" destOrd="7" presId="urn:microsoft.com/office/officeart/2005/8/layout/hList1"/>
    <dgm:cxn modelId="{F0EBCAD4-5123-4B6E-8D76-916208B8F434}" srcId="{B2E6757C-D015-4A79-AD8A-9523368623F8}" destId="{B6E641A4-F900-4228-96DD-A9ED6DD92053}" srcOrd="6" destOrd="0" parTransId="{F531AEB8-BCB0-4E28-989E-87D585A7901A}" sibTransId="{95B37F30-BA29-4E94-9EAA-7D59B2296560}"/>
    <dgm:cxn modelId="{70BABA5D-7E48-4195-A1E1-FEFA85147E15}" type="presOf" srcId="{B2E6757C-D015-4A79-AD8A-9523368623F8}" destId="{9B380B16-C75B-4A48-B23E-560B0A711164}" srcOrd="0" destOrd="0" presId="urn:microsoft.com/office/officeart/2005/8/layout/hList1"/>
    <dgm:cxn modelId="{78BC584A-1288-4E73-9E33-363BEB9F192D}" type="presOf" srcId="{58AFDF35-9922-44BB-8688-ECCD8C7F23D5}" destId="{0EAF2F43-48E4-4175-B7BB-E4112A24105D}" srcOrd="0" destOrd="2" presId="urn:microsoft.com/office/officeart/2005/8/layout/hList1"/>
    <dgm:cxn modelId="{ECCFAC73-98AA-4416-8AD5-2F01A8F7F729}" srcId="{B2E6757C-D015-4A79-AD8A-9523368623F8}" destId="{BF7DC10C-2942-4BE9-9AC0-FA190B303F34}" srcOrd="7" destOrd="0" parTransId="{C62F1B95-83D6-4564-AFCB-AB72E508E5A4}" sibTransId="{8FEC015C-87F7-4863-8E1D-1A548E3663A4}"/>
    <dgm:cxn modelId="{2DA0FE45-BB3B-44D7-8BDF-9536D998EAB5}" type="presOf" srcId="{A36634B4-3B35-462B-8800-7686CDE88142}" destId="{E08CE2F2-53E0-419A-91CD-B7C81C03310E}" srcOrd="0" destOrd="1" presId="urn:microsoft.com/office/officeart/2005/8/layout/hList1"/>
    <dgm:cxn modelId="{84719640-D0E6-4D46-9858-CF56A0D8B76C}" type="presOf" srcId="{D5327206-23F5-4FA4-BFEB-23F9B8ABD1F0}" destId="{0EAF2F43-48E4-4175-B7BB-E4112A24105D}" srcOrd="0" destOrd="10" presId="urn:microsoft.com/office/officeart/2005/8/layout/hList1"/>
    <dgm:cxn modelId="{B5E04B73-E79C-486C-A0D7-AD1642F7B2BD}" srcId="{0C20E40E-0DC4-4925-B5E7-9BDA31D927E2}" destId="{F404C6CB-F71E-46C0-BBF0-D234545F71B1}" srcOrd="4" destOrd="0" parTransId="{300951EF-98C5-4F49-874C-FED02DD37E0A}" sibTransId="{A5F43177-A8D2-40E6-ABBE-B5025B444DCE}"/>
    <dgm:cxn modelId="{74564B29-D370-4587-A901-2D5BDC83CF1D}" srcId="{B2E6757C-D015-4A79-AD8A-9523368623F8}" destId="{2D72A449-E240-459A-8584-D88BE884CDD6}" srcOrd="5" destOrd="0" parTransId="{1BD77593-62FA-4455-8A18-0A02D93345E2}" sibTransId="{B2393B44-DDC4-43B3-AFD2-E10AC3CBC781}"/>
    <dgm:cxn modelId="{6478C29B-18BF-43E9-BB2E-30BA46652AA8}" type="presOf" srcId="{29A6EA3E-DAF4-45C9-8956-74F3B8D2C8B3}" destId="{E08CE2F2-53E0-419A-91CD-B7C81C03310E}" srcOrd="0" destOrd="0" presId="urn:microsoft.com/office/officeart/2005/8/layout/hList1"/>
    <dgm:cxn modelId="{25BD4BC7-221E-4205-B270-F6809EF45377}" srcId="{0C20E40E-0DC4-4925-B5E7-9BDA31D927E2}" destId="{211DADAE-E21E-4B03-AA58-155BF7781580}" srcOrd="3" destOrd="0" parTransId="{A0380D9E-9A56-4A7E-A275-4E18B860962D}" sibTransId="{4CBD000F-8A20-43C1-A484-500F47EC0A22}"/>
    <dgm:cxn modelId="{24ADF7DF-3E3E-4488-B854-1BB6975C5CC4}" type="presOf" srcId="{93844A12-748E-4FCD-96F8-99244315FDA4}" destId="{0EAF2F43-48E4-4175-B7BB-E4112A24105D}" srcOrd="0" destOrd="8" presId="urn:microsoft.com/office/officeart/2005/8/layout/hList1"/>
    <dgm:cxn modelId="{22186F68-9F30-47BF-97D1-9B280E4BCA1F}" srcId="{0C20E40E-0DC4-4925-B5E7-9BDA31D927E2}" destId="{58AFDF35-9922-44BB-8688-ECCD8C7F23D5}" srcOrd="2" destOrd="0" parTransId="{860D79E3-1CB4-482B-B52C-426394CB829C}" sibTransId="{AF309B51-6C0F-4A2D-8C74-212612B9BA27}"/>
    <dgm:cxn modelId="{F884D8BA-683F-43D7-B9AB-6DA39DF0BE4F}" srcId="{B2E6757C-D015-4A79-AD8A-9523368623F8}" destId="{2216D36F-57C8-4FB1-8589-46F9DF47D836}" srcOrd="8" destOrd="0" parTransId="{636922D1-7A49-4EE8-8C11-DDA1E28CE78A}" sibTransId="{718B9366-9549-47AF-9DEC-1A2F37007EE0}"/>
    <dgm:cxn modelId="{182170C9-CE73-45A0-A505-8E54AC185E08}" srcId="{B2E6757C-D015-4A79-AD8A-9523368623F8}" destId="{EFB756D2-BE54-4AA2-908E-B3073990E807}" srcOrd="9" destOrd="0" parTransId="{ACA480E0-4360-4897-A1BF-A8EE2E63ABA8}" sibTransId="{229CCA0B-E95C-4F14-9ECD-6F1ED7E957FF}"/>
    <dgm:cxn modelId="{A6096527-FCB4-4EA3-BFAC-16A7E7F84D2D}" srcId="{0C20E40E-0DC4-4925-B5E7-9BDA31D927E2}" destId="{D5327206-23F5-4FA4-BFEB-23F9B8ABD1F0}" srcOrd="10" destOrd="0" parTransId="{1D295BB3-A706-40A9-ACA6-62477A57909B}" sibTransId="{6E51525D-ADAD-41FA-9C68-AE204F25099D}"/>
    <dgm:cxn modelId="{E963D7D3-08BA-4CB9-9066-37E0D9014139}" srcId="{B2E6757C-D015-4A79-AD8A-9523368623F8}" destId="{29A6EA3E-DAF4-45C9-8956-74F3B8D2C8B3}" srcOrd="0" destOrd="0" parTransId="{6059D166-C28B-49ED-A2D0-6558015FE36A}" sibTransId="{C68A3911-55BB-427F-A3E5-D628EE020A56}"/>
    <dgm:cxn modelId="{666479CF-9B18-4CCD-9139-C165925BE923}" srcId="{0C20E40E-0DC4-4925-B5E7-9BDA31D927E2}" destId="{82C81934-5135-45B9-8088-ABAD09F9C208}" srcOrd="7" destOrd="0" parTransId="{3DFEC523-2BAE-42DB-96A2-9A4CBB7473B3}" sibTransId="{0B6AC745-2164-473A-9D18-AF966D3933B5}"/>
    <dgm:cxn modelId="{6628562E-FE51-485B-8BD4-B61E9A0DDB31}" srcId="{0C20E40E-0DC4-4925-B5E7-9BDA31D927E2}" destId="{56E028B9-245F-4BA7-AECC-95B4F6A72D52}" srcOrd="1" destOrd="0" parTransId="{9B26A12C-1280-4918-B556-C9413076E08F}" sibTransId="{0D3A589C-262E-4BD9-AF4B-B5B1075B627F}"/>
    <dgm:cxn modelId="{7027682D-B7AD-49FA-888A-68BC7EF65131}" type="presOf" srcId="{BF7DC10C-2942-4BE9-9AC0-FA190B303F34}" destId="{E08CE2F2-53E0-419A-91CD-B7C81C03310E}" srcOrd="0" destOrd="7" presId="urn:microsoft.com/office/officeart/2005/8/layout/hList1"/>
    <dgm:cxn modelId="{6FA8A169-4B18-4161-A7E1-E1BC3F1DEA1F}" type="presOf" srcId="{B6E641A4-F900-4228-96DD-A9ED6DD92053}" destId="{E08CE2F2-53E0-419A-91CD-B7C81C03310E}" srcOrd="0" destOrd="6" presId="urn:microsoft.com/office/officeart/2005/8/layout/hList1"/>
    <dgm:cxn modelId="{49257607-D7E8-4C65-BBC7-C143B036AC10}" srcId="{0C20E40E-0DC4-4925-B5E7-9BDA31D927E2}" destId="{618024B3-A6A4-4287-A89D-CC3223333F16}" srcOrd="0" destOrd="0" parTransId="{0B9C904F-7C9C-442D-BCC8-C423BB1610A9}" sibTransId="{58037CFF-4B30-42ED-934F-1E1C434C3D27}"/>
    <dgm:cxn modelId="{6B9368E1-717D-42A7-927D-836D9F0EC719}" type="presOf" srcId="{6D1CE8DF-E045-471C-9B74-74E4CADB5504}" destId="{0EAF2F43-48E4-4175-B7BB-E4112A24105D}" srcOrd="0" destOrd="6" presId="urn:microsoft.com/office/officeart/2005/8/layout/hList1"/>
    <dgm:cxn modelId="{9D70BD17-75A6-41D4-9FBF-684BD90EC2B8}" type="presOf" srcId="{0C20E40E-0DC4-4925-B5E7-9BDA31D927E2}" destId="{DC45565A-3763-4EFB-B229-EDD77BB38962}" srcOrd="0" destOrd="0" presId="urn:microsoft.com/office/officeart/2005/8/layout/hList1"/>
    <dgm:cxn modelId="{2358EC2A-82E9-4A10-AD10-B1AD343CA385}" type="presOf" srcId="{211DADAE-E21E-4B03-AA58-155BF7781580}" destId="{0EAF2F43-48E4-4175-B7BB-E4112A24105D}" srcOrd="0" destOrd="3" presId="urn:microsoft.com/office/officeart/2005/8/layout/hList1"/>
    <dgm:cxn modelId="{512E6529-C8EA-4700-AD9A-B7A47DCA098F}" srcId="{3BF8109E-8456-453F-BF20-D6EB25C63BA1}" destId="{0C20E40E-0DC4-4925-B5E7-9BDA31D927E2}" srcOrd="1" destOrd="0" parTransId="{B67B50C6-A226-4919-AEE2-2D4CF7199F00}" sibTransId="{213473F6-5B3A-4A1C-9DB1-4B07D636641A}"/>
    <dgm:cxn modelId="{4996A046-5C78-4BCB-8760-F3390C97CC72}" srcId="{0C20E40E-0DC4-4925-B5E7-9BDA31D927E2}" destId="{491EA2D9-5C90-4DBB-B1FE-AFACD1A50953}" srcOrd="5" destOrd="0" parTransId="{2FF58068-75DD-4F36-9BBB-B677C1D44C30}" sibTransId="{0BFB5DD1-FEB5-4768-A9B9-E2CB759D5CED}"/>
    <dgm:cxn modelId="{6B06E8C0-F39A-4747-9784-B197430893EC}" type="presOf" srcId="{56E028B9-245F-4BA7-AECC-95B4F6A72D52}" destId="{0EAF2F43-48E4-4175-B7BB-E4112A24105D}" srcOrd="0" destOrd="1" presId="urn:microsoft.com/office/officeart/2005/8/layout/hList1"/>
    <dgm:cxn modelId="{A2DAC311-B625-422E-B819-72D32D267D69}" srcId="{B2E6757C-D015-4A79-AD8A-9523368623F8}" destId="{C94FDBA3-71BA-4970-AA52-7A4296C4DF00}" srcOrd="3" destOrd="0" parTransId="{19C39DB7-0CC5-46C9-B8FF-6F741BAF7895}" sibTransId="{DD7449DF-9A4F-414C-9F41-7FC9B00737CD}"/>
    <dgm:cxn modelId="{5F47C61C-1382-4990-A3CA-A4C29F018620}" type="presOf" srcId="{2D345869-713A-430E-AF02-E45DC888AA7F}" destId="{0EAF2F43-48E4-4175-B7BB-E4112A24105D}" srcOrd="0" destOrd="9" presId="urn:microsoft.com/office/officeart/2005/8/layout/hList1"/>
    <dgm:cxn modelId="{251D14AA-7760-4ED3-B6AA-E1A1B67E1ED2}" srcId="{B2E6757C-D015-4A79-AD8A-9523368623F8}" destId="{E71FE5BF-8443-4081-90F7-1437A46501B7}" srcOrd="4" destOrd="0" parTransId="{1B78EC2B-D6A1-40B9-91D8-A23CBEC91BFB}" sibTransId="{2E81B37D-AC14-4662-97EC-396C31F962E6}"/>
    <dgm:cxn modelId="{7B792428-CCBB-45EB-9719-B3F29223BE27}" srcId="{3BF8109E-8456-453F-BF20-D6EB25C63BA1}" destId="{B2E6757C-D015-4A79-AD8A-9523368623F8}" srcOrd="0" destOrd="0" parTransId="{A05F4EDC-4178-4552-B280-2877CA669A6B}" sibTransId="{E65570D7-6B0B-4A42-8276-AE62F73911AF}"/>
    <dgm:cxn modelId="{7AE0933A-BF49-45FD-8333-0971CEFD05DC}" srcId="{B2E6757C-D015-4A79-AD8A-9523368623F8}" destId="{A36634B4-3B35-462B-8800-7686CDE88142}" srcOrd="1" destOrd="0" parTransId="{0A63D384-3DC2-4090-AC11-0E732CBED1F5}" sibTransId="{78DD459C-E942-490C-AB94-41FA4E559573}"/>
    <dgm:cxn modelId="{DD695C5A-9FB1-40C5-B45F-F8ED75A1B8DE}" type="presParOf" srcId="{D9B0A387-DA60-424D-B01C-EADACC8811D4}" destId="{F5CA50A6-3E8B-4F6E-8D23-FE017C817C6B}" srcOrd="0" destOrd="0" presId="urn:microsoft.com/office/officeart/2005/8/layout/hList1"/>
    <dgm:cxn modelId="{42AEB037-0F5E-49C4-837B-BB8DCB211095}" type="presParOf" srcId="{F5CA50A6-3E8B-4F6E-8D23-FE017C817C6B}" destId="{9B380B16-C75B-4A48-B23E-560B0A711164}" srcOrd="0" destOrd="0" presId="urn:microsoft.com/office/officeart/2005/8/layout/hList1"/>
    <dgm:cxn modelId="{7CC1ADB2-29F0-4101-B81D-9AAAC36089E7}" type="presParOf" srcId="{F5CA50A6-3E8B-4F6E-8D23-FE017C817C6B}" destId="{E08CE2F2-53E0-419A-91CD-B7C81C03310E}" srcOrd="1" destOrd="0" presId="urn:microsoft.com/office/officeart/2005/8/layout/hList1"/>
    <dgm:cxn modelId="{EBC61F75-06A6-4AB9-AA28-C2FEC1AE462B}" type="presParOf" srcId="{D9B0A387-DA60-424D-B01C-EADACC8811D4}" destId="{CA437F30-D5DD-4701-9E86-341079162210}" srcOrd="1" destOrd="0" presId="urn:microsoft.com/office/officeart/2005/8/layout/hList1"/>
    <dgm:cxn modelId="{CA325A25-DD92-4E82-A65D-08A51EDEA0BA}" type="presParOf" srcId="{D9B0A387-DA60-424D-B01C-EADACC8811D4}" destId="{FDF058C7-8F11-45A9-A1EE-8386CF4D157E}" srcOrd="2" destOrd="0" presId="urn:microsoft.com/office/officeart/2005/8/layout/hList1"/>
    <dgm:cxn modelId="{20439B58-FCFB-4F6A-916B-4E5683750B4E}" type="presParOf" srcId="{FDF058C7-8F11-45A9-A1EE-8386CF4D157E}" destId="{DC45565A-3763-4EFB-B229-EDD77BB38962}" srcOrd="0" destOrd="0" presId="urn:microsoft.com/office/officeart/2005/8/layout/hList1"/>
    <dgm:cxn modelId="{197C2DBC-51C5-4A72-A73E-E3C61D9FA897}" type="presParOf" srcId="{FDF058C7-8F11-45A9-A1EE-8386CF4D157E}" destId="{0EAF2F43-48E4-4175-B7BB-E4112A2410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F37E4-1FF3-4634-84A3-D4B3AE9277E2}">
      <dsp:nvSpPr>
        <dsp:cNvPr id="0" name=""/>
        <dsp:cNvSpPr/>
      </dsp:nvSpPr>
      <dsp:spPr>
        <a:xfrm rot="5400000">
          <a:off x="-157102" y="158919"/>
          <a:ext cx="1047350" cy="73314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68390"/>
        <a:ext cx="733145" cy="314205"/>
      </dsp:txXfrm>
    </dsp:sp>
    <dsp:sp modelId="{F894BD55-8417-4E89-A6BF-321C49E2748E}">
      <dsp:nvSpPr>
        <dsp:cNvPr id="0" name=""/>
        <dsp:cNvSpPr/>
      </dsp:nvSpPr>
      <dsp:spPr>
        <a:xfrm rot="5400000">
          <a:off x="4351048" y="-3616086"/>
          <a:ext cx="680777" cy="79165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майбутніми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докторами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системою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знань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питань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експертного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супроводу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її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в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країнах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ЄС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3145" y="35050"/>
        <a:ext cx="7883351" cy="614311"/>
      </dsp:txXfrm>
    </dsp:sp>
    <dsp:sp modelId="{FA2D27B4-ADA6-45BA-8EAD-2286F9E9B602}">
      <dsp:nvSpPr>
        <dsp:cNvPr id="0" name=""/>
        <dsp:cNvSpPr/>
      </dsp:nvSpPr>
      <dsp:spPr>
        <a:xfrm rot="5400000">
          <a:off x="-157102" y="1056394"/>
          <a:ext cx="1047350" cy="73314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265865"/>
        <a:ext cx="733145" cy="314205"/>
      </dsp:txXfrm>
    </dsp:sp>
    <dsp:sp modelId="{8134332A-B8AC-49B4-8E1E-3DB713F3826E}">
      <dsp:nvSpPr>
        <dsp:cNvPr id="0" name=""/>
        <dsp:cNvSpPr/>
      </dsp:nvSpPr>
      <dsp:spPr>
        <a:xfrm rot="5400000">
          <a:off x="4351048" y="-2718611"/>
          <a:ext cx="680777" cy="79165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Засвоєння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майбутніми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докторами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основних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європейських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стандартів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і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рекомендацій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щодо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3145" y="932525"/>
        <a:ext cx="7883351" cy="614311"/>
      </dsp:txXfrm>
    </dsp:sp>
    <dsp:sp modelId="{7BA64B4A-CACA-407F-8FFB-3B24426EEFBD}">
      <dsp:nvSpPr>
        <dsp:cNvPr id="0" name=""/>
        <dsp:cNvSpPr/>
      </dsp:nvSpPr>
      <dsp:spPr>
        <a:xfrm rot="5400000">
          <a:off x="-157102" y="1953869"/>
          <a:ext cx="1047350" cy="73314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2163340"/>
        <a:ext cx="733145" cy="314205"/>
      </dsp:txXfrm>
    </dsp:sp>
    <dsp:sp modelId="{BB16CE51-B61D-4A33-A82C-66CA01B518A3}">
      <dsp:nvSpPr>
        <dsp:cNvPr id="0" name=""/>
        <dsp:cNvSpPr/>
      </dsp:nvSpPr>
      <dsp:spPr>
        <a:xfrm rot="5400000">
          <a:off x="4351048" y="-1821136"/>
          <a:ext cx="680777" cy="79165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Опанування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майбутніми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докторами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філософії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технологіями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експертного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супроводу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3145" y="1830000"/>
        <a:ext cx="7883351" cy="614311"/>
      </dsp:txXfrm>
    </dsp:sp>
    <dsp:sp modelId="{D480EF9B-4E07-4054-AA3A-28850CD55356}">
      <dsp:nvSpPr>
        <dsp:cNvPr id="0" name=""/>
        <dsp:cNvSpPr/>
      </dsp:nvSpPr>
      <dsp:spPr>
        <a:xfrm rot="5400000">
          <a:off x="-157102" y="2851345"/>
          <a:ext cx="1047350" cy="73314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4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3060816"/>
        <a:ext cx="733145" cy="314205"/>
      </dsp:txXfrm>
    </dsp:sp>
    <dsp:sp modelId="{F976065A-6AA6-431B-BDA7-DA77D2ADFC7D}">
      <dsp:nvSpPr>
        <dsp:cNvPr id="0" name=""/>
        <dsp:cNvSpPr/>
      </dsp:nvSpPr>
      <dsp:spPr>
        <a:xfrm rot="5400000">
          <a:off x="4351048" y="-923660"/>
          <a:ext cx="680777" cy="79165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Популяризація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прогресивного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досвіду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ЄС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питань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якості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вищої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освіти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експертного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супроводу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її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3145" y="2727476"/>
        <a:ext cx="7883351" cy="614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80B16-C75B-4A48-B23E-560B0A711164}">
      <dsp:nvSpPr>
        <dsp:cNvPr id="0" name=""/>
        <dsp:cNvSpPr/>
      </dsp:nvSpPr>
      <dsp:spPr>
        <a:xfrm>
          <a:off x="4082" y="64400"/>
          <a:ext cx="3864887" cy="144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2" y="64400"/>
        <a:ext cx="3864887" cy="144000"/>
      </dsp:txXfrm>
    </dsp:sp>
    <dsp:sp modelId="{E08CE2F2-53E0-419A-91CD-B7C81C03310E}">
      <dsp:nvSpPr>
        <dsp:cNvPr id="0" name=""/>
        <dsp:cNvSpPr/>
      </dsp:nvSpPr>
      <dsp:spPr>
        <a:xfrm>
          <a:off x="4082" y="208400"/>
          <a:ext cx="3864887" cy="475571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Критерії і показники ефективності діяльності експерта з якості освіти у країнах ЄС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just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0" lang="ru-RU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Методи та технології експертного супроводу забезпечення якості вищої освіти у країнах ЄС</a:t>
          </a:r>
        </a:p>
        <a:p>
          <a:pPr marL="57150" lvl="1" indent="-57150" algn="just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0" lang="uk-UA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Рекомендації щодо забезпечення якості вищої освіти: досвід         країн ЄС</a:t>
          </a:r>
        </a:p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1800" b="0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Процедура акредитації: досвід </a:t>
          </a:r>
          <a:r>
            <a:rPr lang="uk-UA" sz="1800" kern="120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країн </a:t>
          </a:r>
          <a:r>
            <a:rPr kumimoji="0" lang="uk-UA" sz="1800" b="0" i="0" u="none" strike="noStrike" kern="1200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ЄС</a:t>
          </a:r>
          <a:endParaRPr kumimoji="0" lang="uk-UA" sz="1800" b="0" i="0" u="none" strike="noStrike" kern="1200" cap="none" normalizeH="0" baseline="0" dirty="0" smtClean="0">
            <a:ln/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1800" b="0" i="0" u="none" strike="noStrike" kern="1200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Індикатори якості освіти у          країнах ЄС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4082" y="208400"/>
        <a:ext cx="3864887" cy="4755712"/>
      </dsp:txXfrm>
    </dsp:sp>
    <dsp:sp modelId="{DC45565A-3763-4EFB-B229-EDD77BB38962}">
      <dsp:nvSpPr>
        <dsp:cNvPr id="0" name=""/>
        <dsp:cNvSpPr/>
      </dsp:nvSpPr>
      <dsp:spPr>
        <a:xfrm>
          <a:off x="4410055" y="64400"/>
          <a:ext cx="3864887" cy="144000"/>
        </a:xfrm>
        <a:prstGeom prst="rect">
          <a:avLst/>
        </a:prstGeom>
        <a:gradFill rotWithShape="0">
          <a:gsLst>
            <a:gs pos="0">
              <a:schemeClr val="accent4">
                <a:hueOff val="-1660156"/>
                <a:satOff val="-1340"/>
                <a:lumOff val="2746"/>
                <a:alphaOff val="0"/>
                <a:tint val="50000"/>
                <a:satMod val="300000"/>
              </a:schemeClr>
            </a:gs>
            <a:gs pos="35000">
              <a:schemeClr val="accent4">
                <a:hueOff val="-1660156"/>
                <a:satOff val="-1340"/>
                <a:lumOff val="2746"/>
                <a:alphaOff val="0"/>
                <a:tint val="37000"/>
                <a:satMod val="300000"/>
              </a:schemeClr>
            </a:gs>
            <a:gs pos="100000">
              <a:schemeClr val="accent4">
                <a:hueOff val="-1660156"/>
                <a:satOff val="-1340"/>
                <a:lumOff val="274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1660156"/>
              <a:satOff val="-1340"/>
              <a:lumOff val="274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10055" y="64400"/>
        <a:ext cx="3864887" cy="144000"/>
      </dsp:txXfrm>
    </dsp:sp>
    <dsp:sp modelId="{0EAF2F43-48E4-4175-B7BB-E4112A24105D}">
      <dsp:nvSpPr>
        <dsp:cNvPr id="0" name=""/>
        <dsp:cNvSpPr/>
      </dsp:nvSpPr>
      <dsp:spPr>
        <a:xfrm>
          <a:off x="4410055" y="208400"/>
          <a:ext cx="3864887" cy="4755712"/>
        </a:xfrm>
        <a:prstGeom prst="rect">
          <a:avLst/>
        </a:prstGeom>
        <a:solidFill>
          <a:schemeClr val="accent4">
            <a:tint val="40000"/>
            <a:alpha val="90000"/>
            <a:hueOff val="-1439297"/>
            <a:satOff val="-864"/>
            <a:lumOff val="367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439297"/>
              <a:satOff val="-864"/>
              <a:lumOff val="3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Діяльність експерта з акредитації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Експертиза навчальних програм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Етичний кодекс експерта у галузі освіти</a:t>
          </a:r>
          <a:endParaRPr lang="ru-RU" sz="18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Діяльність агенцій із забезпечення якості вищої освіти у країнах ЄС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uk-UA" sz="18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 smtClean="0"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Експертиза інновацій для забезпечення якості вищої освіти    у країнах ЄС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Методологія порівняльних досліджень. Параметри експертизи освітніх систем, явищ, процесів</a:t>
          </a:r>
        </a:p>
      </dsp:txBody>
      <dsp:txXfrm>
        <a:off x="4410055" y="208400"/>
        <a:ext cx="3864887" cy="4755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pPr/>
              <a:t>14.04.2020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pPr/>
              <a:t>14.04.2020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DCA-BC52-4FB1-B458-3F6B5BF8894E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602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DCA-BC52-4FB1-B458-3F6B5BF8894E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019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5077083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52"/>
            <a:ext cx="7929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914"/>
            <a:ext cx="9144000" cy="1624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1070450" cy="130771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0969" y="6362644"/>
            <a:ext cx="1007780" cy="365125"/>
          </a:xfrm>
        </p:spPr>
        <p:txBody>
          <a:bodyPr/>
          <a:lstStyle/>
          <a:p>
            <a:fld id="{0E3BFA2C-7A33-4FBC-A257-EE5216AF8EB8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814" y="6367535"/>
            <a:ext cx="648324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8750" y="6237170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193800" y="446088"/>
            <a:ext cx="2743200" cy="1814655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075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6968" y="446093"/>
            <a:ext cx="4114234" cy="541496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43"/>
            <a:ext cx="3090861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DCBD-6496-40B5-A4C0-2AEFC33746F7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Pr>
        <a:gradFill>
          <a:gsLst>
            <a:gs pos="0">
              <a:schemeClr val="bg1">
                <a:tint val="84000"/>
                <a:shade val="90000"/>
                <a:satMod val="120000"/>
                <a:lumMod val="9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8" y="727527"/>
            <a:ext cx="3639741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8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60" y="6405507"/>
            <a:ext cx="732659" cy="365125"/>
          </a:xfrm>
        </p:spPr>
        <p:txBody>
          <a:bodyPr/>
          <a:lstStyle/>
          <a:p>
            <a:fld id="{1563A505-E0C2-4000-80D5-2F599E1980FF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405507"/>
            <a:ext cx="2471560" cy="365125"/>
          </a:xfrm>
        </p:spPr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6280033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3AB6-FFC7-4936-B75F-2FB2F91E8A75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490132"/>
            <a:ext cx="4919494" cy="283051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4" y="4443685"/>
            <a:ext cx="441872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4" y="1490132"/>
            <a:ext cx="2857501" cy="366679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26740-6729-462A-B8B2-774261B8E367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9" y="2435961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2" y="2286003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5BF29-9AE1-4C84-ADD5-5D94F9B44928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29" cy="970450"/>
          </a:xfrm>
        </p:spPr>
        <p:txBody>
          <a:bodyPr/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BB76-C560-4C4D-B3F7-1DF6E7194789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8" y="586171"/>
            <a:ext cx="1871093" cy="513479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2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4B86-BF06-4A38-93B2-E842FB6015B5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30" cy="970450"/>
          </a:xfrm>
        </p:spPr>
        <p:txBody>
          <a:bodyPr/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6" y="2222287"/>
            <a:ext cx="7915931" cy="3636511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FA2C-7A33-4FBC-A257-EE5216AF8EB8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6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2951396"/>
            <a:ext cx="7921064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1" y="5281206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B778-4292-4D9D-8AA1-CD1FEFA8EA3D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413"/>
            <a:ext cx="9144000" cy="1624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29" cy="970450"/>
          </a:xfrm>
        </p:spPr>
        <p:txBody>
          <a:bodyPr/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6" y="2222292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4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4BD2-5657-4A32-8837-24C5C3786862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30" cy="970450"/>
          </a:xfrm>
        </p:spPr>
        <p:txBody>
          <a:bodyPr/>
          <a:lstStyle>
            <a:lvl1pPr>
              <a:defRPr/>
            </a:lvl1pPr>
          </a:lstStyle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8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43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4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4" y="2751143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284B-94C4-49B6-8C6B-5DBDB0C7DBF8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70" y="447188"/>
            <a:ext cx="7359230" cy="970450"/>
          </a:xfrm>
        </p:spPr>
        <p:txBody>
          <a:bodyPr/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C5BE6-AD28-4F50-8D7C-87C2F81E3CAD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0B0C9-44DD-4A29-A90A-4AE0BDAA780B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3699-1D9D-4713-8660-9698514F650A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5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98" y="-57090"/>
            <a:ext cx="92196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9144000" cy="1624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1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Дякую за уваг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38EE0-313F-486A-8441-B88C00326018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80"/>
            <a:ext cx="9144000" cy="16240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334047" y="3527127"/>
            <a:ext cx="4475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0" dirty="0" err="1" smtClean="0"/>
              <a:t>Дякую</a:t>
            </a:r>
            <a:r>
              <a:rPr lang="ru-RU" sz="4400" b="0" dirty="0" smtClean="0"/>
              <a:t> за </a:t>
            </a:r>
            <a:r>
              <a:rPr lang="ru-RU" sz="4400" b="0" dirty="0" err="1" smtClean="0"/>
              <a:t>увагу</a:t>
            </a:r>
            <a:r>
              <a:rPr lang="ru-RU" sz="4400" b="0" dirty="0" smtClean="0"/>
              <a:t>!</a:t>
            </a:r>
            <a:endParaRPr lang="uk-UA" sz="4400" b="0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7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4600" y="447188"/>
            <a:ext cx="7291900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4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814" y="6367535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ПІБ доповідача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362644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4641FD88-5D8B-44E0-8D36-99F2A72AC970}" type="datetime1">
              <a:rPr lang="uk-UA" smtClean="0"/>
              <a:pPr/>
              <a:t>14.04.2020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50" y="6237170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Пряма сполучна лінія 8"/>
          <p:cNvCxnSpPr/>
          <p:nvPr userDrawn="1"/>
        </p:nvCxnSpPr>
        <p:spPr>
          <a:xfrm>
            <a:off x="135924" y="6502685"/>
            <a:ext cx="9008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1097032" cy="1340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56" r:id="rId10"/>
    <p:sldLayoutId id="2147483663" r:id="rId11"/>
    <p:sldLayoutId id="2147483657" r:id="rId12"/>
    <p:sldLayoutId id="2147483666" r:id="rId13"/>
    <p:sldLayoutId id="2147483661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rgbClr val="00222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4.jpeg"/><Relationship Id="rId3" Type="http://schemas.openxmlformats.org/officeDocument/2006/relationships/image" Target="../media/image7.png"/><Relationship Id="rId21" Type="http://schemas.openxmlformats.org/officeDocument/2006/relationships/image" Target="../media/image29.png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5.jpeg"/><Relationship Id="rId2" Type="http://schemas.openxmlformats.org/officeDocument/2006/relationships/image" Target="../media/image6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23" Type="http://schemas.openxmlformats.org/officeDocument/2006/relationships/image" Target="../media/image31.png"/><Relationship Id="rId10" Type="http://schemas.openxmlformats.org/officeDocument/2006/relationships/image" Target="../media/image18.gif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jpeg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8030" y="1696287"/>
            <a:ext cx="8338791" cy="2991043"/>
          </a:xfrm>
        </p:spPr>
        <p:txBody>
          <a:bodyPr/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 реалізацію Модулю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Якість вищої освіти та експертний супровід її забезпечення: рух України до Європейського Союзу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програми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Еразмус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+: Жан Моне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708821" y="4932771"/>
            <a:ext cx="3048000" cy="4349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Сисоєва С.О.,</a:t>
            </a:r>
            <a:endParaRPr lang="en-US" alt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координатор проекту</a:t>
            </a:r>
          </a:p>
          <a:p>
            <a:pPr>
              <a:spcBef>
                <a:spcPts val="0"/>
              </a:spcBef>
            </a:pPr>
            <a:r>
              <a:rPr lang="uk-UA" altLang="uk-UA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587094-EPP-1-2017-1-UA-EPPJMO-MODULE)</a:t>
            </a:r>
            <a:r>
              <a:rPr lang="uk-UA" alt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8194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6888" y="140043"/>
            <a:ext cx="1573346" cy="875829"/>
          </a:xfrm>
          <a:prstGeom prst="rect">
            <a:avLst/>
          </a:prstGeom>
          <a:noFill/>
        </p:spPr>
      </p:pic>
      <p:pic>
        <p:nvPicPr>
          <p:cNvPr id="5" name="Picture 4" descr="F:\eu_flag_co_funded_pos_[rgb]_righ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1525" y="140043"/>
            <a:ext cx="2253621" cy="643728"/>
          </a:xfrm>
          <a:prstGeom prst="rect">
            <a:avLst/>
          </a:prstGeom>
          <a:noFill/>
        </p:spPr>
      </p:pic>
      <p:sp>
        <p:nvSpPr>
          <p:cNvPr id="6" name="Прямокутник 9"/>
          <p:cNvSpPr/>
          <p:nvPr/>
        </p:nvSpPr>
        <p:spPr>
          <a:xfrm>
            <a:off x="-1" y="6088063"/>
            <a:ext cx="9144001" cy="8077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14108" tIns="57054" rIns="114108" bIns="57054">
            <a:spAutoFit/>
          </a:bodyPr>
          <a:lstStyle/>
          <a:p>
            <a:pPr algn="just">
              <a:defRPr/>
            </a:pPr>
            <a:r>
              <a:rPr lang="ru-RU" sz="1500" b="1" i="1" dirty="0" err="1"/>
              <a:t>Зміст</a:t>
            </a:r>
            <a:r>
              <a:rPr lang="ru-RU" sz="1500" b="1" i="1" dirty="0"/>
              <a:t> </a:t>
            </a:r>
            <a:r>
              <a:rPr lang="ru-RU" sz="1500" b="1" i="1" dirty="0" err="1"/>
              <a:t>лекції</a:t>
            </a:r>
            <a:r>
              <a:rPr lang="ru-RU" sz="1500" b="1" i="1" dirty="0"/>
              <a:t> </a:t>
            </a:r>
            <a:r>
              <a:rPr lang="ru-RU" sz="1500" b="1" i="1" dirty="0" err="1"/>
              <a:t>відображає</a:t>
            </a:r>
            <a:r>
              <a:rPr lang="ru-RU" sz="1500" b="1" i="1" dirty="0"/>
              <a:t> </a:t>
            </a:r>
            <a:r>
              <a:rPr lang="ru-RU" sz="1500" b="1" i="1" dirty="0" err="1"/>
              <a:t>виключно</a:t>
            </a:r>
            <a:r>
              <a:rPr lang="ru-RU" sz="1500" b="1" i="1" dirty="0"/>
              <a:t> думку </a:t>
            </a:r>
            <a:r>
              <a:rPr lang="ru-RU" sz="1500" b="1" i="1" dirty="0" err="1"/>
              <a:t>авторів</a:t>
            </a:r>
            <a:r>
              <a:rPr lang="ru-RU" sz="1500" b="1" i="1" dirty="0"/>
              <a:t>, </a:t>
            </a:r>
            <a:r>
              <a:rPr lang="ru-RU" sz="1500" b="1" i="1" dirty="0" err="1"/>
              <a:t>Виконавче</a:t>
            </a:r>
            <a:r>
              <a:rPr lang="ru-RU" sz="1500" b="1" i="1" dirty="0"/>
              <a:t> агентство </a:t>
            </a:r>
            <a:r>
              <a:rPr lang="ru-RU" sz="1500" b="1" i="1" dirty="0" err="1"/>
              <a:t>з</a:t>
            </a:r>
            <a:r>
              <a:rPr lang="ru-RU" sz="1500" b="1" i="1" dirty="0"/>
              <a:t> </a:t>
            </a:r>
            <a:r>
              <a:rPr lang="ru-RU" sz="1500" b="1" i="1" dirty="0" err="1"/>
              <a:t>питань</a:t>
            </a:r>
            <a:r>
              <a:rPr lang="ru-RU" sz="1500" b="1" i="1" dirty="0"/>
              <a:t> </a:t>
            </a:r>
            <a:r>
              <a:rPr lang="ru-RU" sz="1500" b="1" i="1" dirty="0" err="1"/>
              <a:t>освіти</a:t>
            </a:r>
            <a:r>
              <a:rPr lang="ru-RU" sz="1500" b="1" i="1" dirty="0"/>
              <a:t>, </a:t>
            </a:r>
            <a:r>
              <a:rPr lang="ru-RU" sz="1500" b="1" i="1" dirty="0" err="1"/>
              <a:t>аудіовізуальних</a:t>
            </a:r>
            <a:r>
              <a:rPr lang="ru-RU" sz="1500" b="1" i="1" dirty="0"/>
              <a:t> </a:t>
            </a:r>
            <a:r>
              <a:rPr lang="ru-RU" sz="1500" b="1" i="1" dirty="0" err="1"/>
              <a:t>засобів</a:t>
            </a:r>
            <a:r>
              <a:rPr lang="ru-RU" sz="1500" b="1" i="1" dirty="0"/>
              <a:t> </a:t>
            </a:r>
            <a:r>
              <a:rPr lang="ru-RU" sz="1500" b="1" i="1" dirty="0" err="1"/>
              <a:t>і</a:t>
            </a:r>
            <a:r>
              <a:rPr lang="ru-RU" sz="1500" b="1" i="1" dirty="0"/>
              <a:t> </a:t>
            </a:r>
            <a:r>
              <a:rPr lang="ru-RU" sz="1500" b="1" i="1" dirty="0" err="1"/>
              <a:t>культури</a:t>
            </a:r>
            <a:r>
              <a:rPr lang="ru-RU" sz="1500" b="1" i="1" dirty="0"/>
              <a:t> (ЕАСЕА) та </a:t>
            </a:r>
            <a:r>
              <a:rPr lang="ru-RU" sz="1500" b="1" i="1" dirty="0" err="1"/>
              <a:t>Європейська</a:t>
            </a:r>
            <a:r>
              <a:rPr lang="ru-RU" sz="1500" b="1" i="1" dirty="0"/>
              <a:t> </a:t>
            </a:r>
            <a:r>
              <a:rPr lang="ru-RU" sz="1500" b="1" i="1" dirty="0" err="1"/>
              <a:t>Комісія</a:t>
            </a:r>
            <a:r>
              <a:rPr lang="ru-RU" sz="1500" b="1" i="1" dirty="0"/>
              <a:t> в </a:t>
            </a:r>
            <a:r>
              <a:rPr lang="ru-RU" sz="1500" b="1" i="1" dirty="0" err="1"/>
              <a:t>сфері</a:t>
            </a:r>
            <a:r>
              <a:rPr lang="ru-RU" sz="1500" b="1" i="1" dirty="0"/>
              <a:t> (</a:t>
            </a:r>
            <a:r>
              <a:rPr lang="ru-RU" sz="1500" b="1" i="1" dirty="0" err="1"/>
              <a:t>вищої</a:t>
            </a:r>
            <a:r>
              <a:rPr lang="ru-RU" sz="1500" b="1" i="1" dirty="0"/>
              <a:t>) </a:t>
            </a:r>
            <a:r>
              <a:rPr lang="ru-RU" sz="1500" b="1" i="1" dirty="0" err="1"/>
              <a:t>освіти</a:t>
            </a:r>
            <a:r>
              <a:rPr lang="ru-RU" sz="1500" b="1" i="1" dirty="0"/>
              <a:t> не </a:t>
            </a:r>
            <a:r>
              <a:rPr lang="ru-RU" sz="1500" b="1" i="1" dirty="0" err="1"/>
              <a:t>несуть</a:t>
            </a:r>
            <a:r>
              <a:rPr lang="ru-RU" sz="1500" b="1" i="1" dirty="0"/>
              <a:t> </a:t>
            </a:r>
            <a:r>
              <a:rPr lang="ru-RU" sz="1500" b="1" i="1" dirty="0" err="1"/>
              <a:t>відповідальності</a:t>
            </a:r>
            <a:r>
              <a:rPr lang="ru-RU" sz="1500" b="1" i="1" dirty="0"/>
              <a:t> за </a:t>
            </a:r>
            <a:r>
              <a:rPr lang="ru-RU" sz="1500" b="1" i="1" dirty="0" err="1"/>
              <a:t>використання</a:t>
            </a:r>
            <a:r>
              <a:rPr lang="ru-RU" sz="1500" b="1" i="1" dirty="0"/>
              <a:t> </a:t>
            </a:r>
            <a:r>
              <a:rPr lang="ru-RU" sz="1500" b="1" i="1" dirty="0" err="1"/>
              <a:t>інформації</a:t>
            </a:r>
            <a:r>
              <a:rPr lang="ru-RU" sz="1500" b="1" i="1" dirty="0"/>
              <a:t>, </a:t>
            </a:r>
            <a:r>
              <a:rPr lang="ru-RU" sz="1500" b="1" i="1" dirty="0" err="1"/>
              <a:t>що</a:t>
            </a:r>
            <a:r>
              <a:rPr lang="ru-RU" sz="1500" b="1" i="1" dirty="0"/>
              <a:t> </a:t>
            </a:r>
            <a:r>
              <a:rPr lang="ru-RU" sz="1500" b="1" i="1" dirty="0" err="1"/>
              <a:t>міститься</a:t>
            </a:r>
            <a:r>
              <a:rPr lang="ru-RU" sz="1500" b="1" i="1" dirty="0"/>
              <a:t> в </a:t>
            </a:r>
            <a:r>
              <a:rPr lang="ru-RU" sz="1500" b="1" i="1" dirty="0" err="1"/>
              <a:t>ньому</a:t>
            </a:r>
            <a:r>
              <a:rPr lang="ru-RU" sz="1500" b="1" i="1" dirty="0"/>
              <a:t>.</a:t>
            </a:r>
            <a:endParaRPr lang="ru-RU" sz="1500" i="1" dirty="0"/>
          </a:p>
        </p:txBody>
      </p:sp>
    </p:spTree>
    <p:extLst>
      <p:ext uri="{BB962C8B-B14F-4D97-AF65-F5344CB8AC3E}">
        <p14:creationId xmlns:p14="http://schemas.microsoft.com/office/powerpoint/2010/main" val="1511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0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10065" y="346261"/>
            <a:ext cx="95641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ефективності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модулю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аспірантами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(за 2017-20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н.р.)</a:t>
            </a:r>
          </a:p>
          <a:p>
            <a:pPr algn="ctr"/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8618" y="1444367"/>
            <a:ext cx="83459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Ефективність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вивчення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модулю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визначалася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дескрипторами,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відображали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Дескриптори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здобуті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відповідають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моїм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очікуванням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професійним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інтересам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уміння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сформовані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базовому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повністю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задоволена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змістом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організацією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здобуті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частково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відповідають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моїм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очікуванням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професійним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інтересам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окремі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уміння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сформовані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базовому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частково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задоволена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змістом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організацією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оцінити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рівень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сформованих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умінь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оцінити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зміст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занять.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1099750" y="1823821"/>
            <a:ext cx="6544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знання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уміння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рівень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задоволеності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змістом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організацією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занять.   </a:t>
            </a:r>
          </a:p>
        </p:txBody>
      </p:sp>
      <p:pic>
        <p:nvPicPr>
          <p:cNvPr id="31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5306" y="-147122"/>
            <a:ext cx="1104647" cy="61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1" name="Таблиця 30"/>
          <p:cNvGraphicFramePr>
            <a:graphicFrameLocks noGrp="1"/>
          </p:cNvGraphicFramePr>
          <p:nvPr/>
        </p:nvGraphicFramePr>
        <p:xfrm>
          <a:off x="362465" y="395416"/>
          <a:ext cx="8410834" cy="5678424"/>
        </p:xfrm>
        <a:graphic>
          <a:graphicData uri="http://schemas.openxmlformats.org/drawingml/2006/table">
            <a:tbl>
              <a:tblPr/>
              <a:tblGrid>
                <a:gridCol w="378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6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0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1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cap="all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cap="all" dirty="0">
                          <a:latin typeface="Times New Roman"/>
                          <a:ea typeface="Times New Roman"/>
                          <a:cs typeface="Times New Roman"/>
                        </a:rPr>
                        <a:t>ЗАГАЛЬНИЙ ОПИС РЕЗУЛЬТАТІВ </a:t>
                      </a:r>
                      <a:r>
                        <a:rPr lang="uk-UA" sz="1800" b="1" cap="all" dirty="0" smtClean="0">
                          <a:latin typeface="Times New Roman"/>
                          <a:ea typeface="Times New Roman"/>
                          <a:cs typeface="Times New Roman"/>
                        </a:rPr>
                        <a:t>ефективності вивчення модулю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dirty="0">
                          <a:latin typeface="Times New Roman"/>
                          <a:ea typeface="Times New Roman"/>
                          <a:cs typeface="Times New Roman"/>
                        </a:rPr>
                        <a:t>Дескриптори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Знати </a:t>
                      </a:r>
                      <a:r>
                        <a:rPr lang="pl-PL" sz="1800" b="1">
                          <a:latin typeface="Times New Roman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uk-UA" sz="1800" b="1">
                          <a:latin typeface="Times New Roman"/>
                          <a:ea typeface="Times New Roman"/>
                          <a:cs typeface="Times New Roman"/>
                        </a:rPr>
                        <a:t>розуміти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Теоретичні питання предмета вивчення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70% (28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30% (12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Нормативно-правова база забезпечення якості вищої освіти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85% (34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15% (6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Принципи, на яких ґрунтуються європейські стандарти та рекомендації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75% (30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25% (10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Фундаментальні принципи забезпечення якості освітніх програм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85% (34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15% (6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Європейські стандарти та рекомендації внутрішнього забезпечення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якості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60% (24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40% (16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Внутрішній (зовнішній) моніторинг якості вищої освіти у країнах ЄС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65% (26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35% (14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5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Модель та критерії оцінювання освітніх програм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55% (22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45% (18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Критерії якості: оцінювання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закладів </a:t>
                      </a: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вищої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r>
                        <a:rPr lang="uk-UA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та програм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65% (26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35% (14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9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6175" y="-195134"/>
            <a:ext cx="1104647" cy="61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9" name="Таблиця 28"/>
          <p:cNvGraphicFramePr>
            <a:graphicFrameLocks noGrp="1"/>
          </p:cNvGraphicFramePr>
          <p:nvPr/>
        </p:nvGraphicFramePr>
        <p:xfrm>
          <a:off x="189470" y="350082"/>
          <a:ext cx="8600303" cy="5993892"/>
        </p:xfrm>
        <a:graphic>
          <a:graphicData uri="http://schemas.openxmlformats.org/drawingml/2006/table">
            <a:tbl>
              <a:tblPr/>
              <a:tblGrid>
                <a:gridCol w="395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3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1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cap="all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cap="all" dirty="0" smtClean="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r>
                        <a:rPr lang="uk-UA" sz="1800" b="1" cap="none" dirty="0" smtClean="0">
                          <a:latin typeface="Times New Roman"/>
                          <a:ea typeface="Times New Roman"/>
                          <a:cs typeface="Times New Roman"/>
                        </a:rPr>
                        <a:t>ути здатними до (уміти)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cap="all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 b="1" cap="all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cap="all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uk-UA" sz="1800" b="1" cap="all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cap="all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 b="1" cap="all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Визначати та аналізувати основні тенденції забезпечення якості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вищої освіти </a:t>
                      </a: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в Європі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55% (22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40% (16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5% (2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Оцінювати європейський контекст системи зовнішнього забезпечення якості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вищої освіти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70% (28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30% (12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Інтерпретувати основні принципи забезпечення якості 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вищої освіти </a:t>
                      </a: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в Європі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85% (34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10% (4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5% (2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Розглядати  принципи якості як інтегровану модель культури якості; розрізняти забезпечення якості та рейтинги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50% (20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50% (20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Використовувати знання з ліцензування для критичного аналізу, оцінювання та синтезу нового комплексу ідей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Times New Roman"/>
                          <a:cs typeface="Times New Roman"/>
                        </a:rPr>
                        <a:t>60% (24 ос.)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40% (16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Використовувати різні методи дослідження та інформаційні технології у практичних ситуаціях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50% (20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50% (20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uk-UA" sz="180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Участь у роботі мультидисциплінарних освітніх проектів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70% (28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Times New Roman"/>
                          <a:cs typeface="Times New Roman"/>
                        </a:rPr>
                        <a:t>30% (12 ос.)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226" marR="63226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3657" y="-212814"/>
            <a:ext cx="1013207" cy="564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519" y="214184"/>
            <a:ext cx="898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публікація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статей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99535" y="652937"/>
            <a:ext cx="850144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GB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Batechko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N. Higher education, quality of higher education, expert support and its assurance: the canonization of concepts (theoretical and methodological discourse)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Modern Higher Education Review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2017. №2. P. 92–100.</a:t>
            </a:r>
          </a:p>
          <a:p>
            <a:pPr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GB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Sysoieva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S. Comparative professional education in Ukraine: current state, challenges, prospects. </a:t>
            </a:r>
            <a:r>
              <a:rPr lang="en-GB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Education: Modern Discourses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2018. № 1. Р. 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43–54. DOI 10.32405/2617-3107-2018-1-5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Mospan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N. Quality Assurance Organizational and Management Structure in the European Union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Educological</a:t>
            </a:r>
            <a:r>
              <a:rPr lang="en-GB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discourse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2018. № 1–2. P. 363–373. </a:t>
            </a:r>
          </a:p>
          <a:p>
            <a:pPr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GB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Tryhub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I. Postgraduate extent of the education module «Higher Education Quality and Its Expert Support: Ukraine's movement towards the European Union»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Continuing Professional Education: Theory and Practice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2018. № 1–2. P. 131–137.       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lang="en-GB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Batechko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N. Conceptual bases of adaptation of Ukraine’s higher education to the standards of education quality of the European area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Pedagogical Process: Theory and Practice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2018. № 1–2.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P. 22–31.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en-GB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Локшина О. Забезпечення якості вищої освіти в умовах європеїзації України. </a:t>
            </a:r>
            <a:r>
              <a:rPr lang="uk-UA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Неперервна професійна освіта: теорія і практика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2018. №3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С. 127</a:t>
            </a:r>
            <a:r>
              <a:rPr lang="en-GB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132. </a:t>
            </a:r>
            <a:endParaRPr lang="en-US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Batechko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N. 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system of management of the university education quality: the experience of the European 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Union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Освітологічний</a:t>
            </a:r>
            <a:r>
              <a:rPr lang="en-US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дискурс</a:t>
            </a:r>
            <a:r>
              <a:rPr lang="en-US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uk-UA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№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26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27).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342</a:t>
            </a:r>
            <a:r>
              <a:rPr lang="en-GB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357</a:t>
            </a:r>
            <a:r>
              <a:rPr 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AutoShape 2" descr="Ð ÐµÐ·ÑÐ»ÑÑÐ°Ñ Ð¿Ð¾ÑÑÐºÑ Ð·Ð¾Ð±ÑÐ°Ð¶ÐµÐ½Ñ Ð·Ð° Ð·Ð°Ð¿Ð¸ÑÐ¾Ð¼ &quot;ÐºÐ½Ð¸Ð³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 descr="Ð ÐµÐ·ÑÐ»ÑÑÐ°Ñ Ð¿Ð¾ÑÑÐºÑ Ð·Ð¾Ð±ÑÐ°Ð¶ÐµÐ½Ñ Ð·Ð° Ð·Ð°Ð¿Ð¸ÑÐ¾Ð¼ &quot;ÐºÐ½Ð¸Ð³Ð¸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2644" y="5720994"/>
            <a:ext cx="2557993" cy="1008786"/>
          </a:xfrm>
          <a:prstGeom prst="rect">
            <a:avLst/>
          </a:prstGeom>
          <a:noFill/>
        </p:spPr>
      </p:pic>
      <p:pic>
        <p:nvPicPr>
          <p:cNvPr id="33" name="Picture 4" descr="F:\eu_flag_co_funded_pos_[rgb]_righ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5330" y="0"/>
            <a:ext cx="1309816" cy="374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519" y="214184"/>
            <a:ext cx="898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роблемні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556954" y="105198"/>
            <a:ext cx="556877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Управління проектом</a:t>
            </a: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AutoShape 2" descr="Ð ÐµÐ·ÑÐ»ÑÑÐ°Ñ Ð¿Ð¾ÑÑÐºÑ Ð·Ð¾Ð±ÑÐ°Ð¶ÐµÐ½Ñ Ð·Ð° Ð·Ð°Ð¿Ð¸ÑÐ¾Ð¼ &quot;ÐºÐ½Ð¸Ð³Ð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Ð ÐµÐ·ÑÐ»ÑÑÐ°Ñ Ð¿Ð¾ÑÑÐºÑ Ð·Ð¾Ð±ÑÐ°Ð¶ÐµÐ½Ñ Ð·Ð° Ð·Ð°Ð¿Ð¸ÑÐ¾Ð¼ &quot;Ð³Ð°Ð»Ð¾ÑÐºÐ°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5303" y="775985"/>
            <a:ext cx="874155" cy="874155"/>
          </a:xfrm>
          <a:prstGeom prst="rect">
            <a:avLst/>
          </a:prstGeom>
          <a:noFill/>
        </p:spPr>
      </p:pic>
      <p:pic>
        <p:nvPicPr>
          <p:cNvPr id="34" name="Picture 2" descr="Ð ÐµÐ·ÑÐ»ÑÑÐ°Ñ Ð¿Ð¾ÑÑÐºÑ Ð·Ð¾Ð±ÑÐ°Ð¶ÐµÐ½Ñ Ð·Ð° Ð·Ð°Ð¿Ð¸ÑÐ¾Ð¼ &quot;Ð³Ð°Ð»Ð¾ÑÐºÐ°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9422" y="1900450"/>
            <a:ext cx="874155" cy="874155"/>
          </a:xfrm>
          <a:prstGeom prst="rect">
            <a:avLst/>
          </a:prstGeom>
          <a:noFill/>
        </p:spPr>
      </p:pic>
      <p:pic>
        <p:nvPicPr>
          <p:cNvPr id="35" name="Picture 2" descr="Ð ÐµÐ·ÑÐ»ÑÑÐ°Ñ Ð¿Ð¾ÑÑÐºÑ Ð·Ð¾Ð±ÑÐ°Ð¶ÐµÐ½Ñ Ð·Ð° Ð·Ð°Ð¿Ð¸ÑÐ¾Ð¼ &quot;Ð³Ð°Ð»Ð¾ÑÐºÐ°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184" y="3202029"/>
            <a:ext cx="874155" cy="874155"/>
          </a:xfrm>
          <a:prstGeom prst="rect">
            <a:avLst/>
          </a:prstGeom>
          <a:noFill/>
        </p:spPr>
      </p:pic>
      <p:sp>
        <p:nvSpPr>
          <p:cNvPr id="36" name="Прямокутник 35"/>
          <p:cNvSpPr/>
          <p:nvPr/>
        </p:nvSpPr>
        <p:spPr>
          <a:xfrm>
            <a:off x="1612743" y="2264031"/>
            <a:ext cx="2788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Розширення аудиторії</a:t>
            </a:r>
          </a:p>
        </p:txBody>
      </p:sp>
      <p:sp>
        <p:nvSpPr>
          <p:cNvPr id="37" name="Прямокутник 36"/>
          <p:cNvSpPr/>
          <p:nvPr/>
        </p:nvSpPr>
        <p:spPr>
          <a:xfrm>
            <a:off x="1646418" y="3565609"/>
            <a:ext cx="2275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Гнучкість змісту</a:t>
            </a:r>
          </a:p>
        </p:txBody>
      </p:sp>
      <p:pic>
        <p:nvPicPr>
          <p:cNvPr id="4098" name="Picture 2" descr="Ð ÐµÐ·ÑÐ»ÑÑÐ°Ñ Ð¿Ð¾ÑÑÐºÑ Ð·Ð¾Ð±ÑÐ°Ð¶ÐµÐ½Ñ Ð·Ð° Ð·Ð°Ð¿Ð¸ÑÐ¾Ð¼ &quot;Ð¿ÑÐ¾Ð±Ð»ÐµÐ¼Ð½Ñ Ð¿Ð¸ÑÐ°Ð½Ð½Ñ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5986" y="1639458"/>
            <a:ext cx="2095500" cy="1466851"/>
          </a:xfrm>
          <a:prstGeom prst="rect">
            <a:avLst/>
          </a:prstGeom>
          <a:noFill/>
        </p:spPr>
      </p:pic>
      <p:pic>
        <p:nvPicPr>
          <p:cNvPr id="38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6218" y="-147123"/>
            <a:ext cx="1343736" cy="748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>
          <a:xfrm>
            <a:off x="8022461" y="6379119"/>
            <a:ext cx="1007780" cy="365125"/>
          </a:xfrm>
        </p:spPr>
        <p:txBody>
          <a:bodyPr/>
          <a:lstStyle/>
          <a:p>
            <a:r>
              <a:rPr lang="en-US" dirty="0" smtClean="0"/>
              <a:t>24.04.2019</a:t>
            </a:r>
          </a:p>
        </p:txBody>
      </p:sp>
      <p:pic>
        <p:nvPicPr>
          <p:cNvPr id="3" name="Picture 4" descr="F:\eu_flag_co_funded_pos_[rgb]_rig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2505" y="123567"/>
            <a:ext cx="2082641" cy="594889"/>
          </a:xfrm>
          <a:prstGeom prst="rect">
            <a:avLst/>
          </a:prstGeom>
          <a:noFill/>
        </p:spPr>
      </p:pic>
      <p:pic>
        <p:nvPicPr>
          <p:cNvPr id="4098" name="Picture 2" descr="Ð ÐµÐ·ÑÐ»ÑÑÐ°Ñ Ð¿Ð¾ÑÑÐºÑ Ð·Ð¾Ð±ÑÐ°Ð¶ÐµÐ½Ñ Ð·Ð° Ð·Ð°Ð¿Ð¸ÑÐ¾Ð¼ &quot;Ð´ÑÐºÑÑ Ð·Ð° ÑÐ²Ð°Ð³Ñ&quot;"/>
          <p:cNvPicPr>
            <a:picLocks noChangeAspect="1" noChangeArrowheads="1"/>
          </p:cNvPicPr>
          <p:nvPr/>
        </p:nvPicPr>
        <p:blipFill>
          <a:blip r:embed="rId4"/>
          <a:srcRect l="24552" t="15954" r="23936" b="69240"/>
          <a:stretch>
            <a:fillRect/>
          </a:stretch>
        </p:blipFill>
        <p:spPr bwMode="auto">
          <a:xfrm>
            <a:off x="2298357" y="3583372"/>
            <a:ext cx="4308388" cy="906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9599" y="123567"/>
            <a:ext cx="1586173" cy="882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8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1535" y="304800"/>
            <a:ext cx="675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Оцінка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проєктної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пропозиції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0" name="Picture 4" descr="F:\eu_flag_co_funded_pos_[rgb]_righ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2161" y="-34430"/>
            <a:ext cx="2012193" cy="574766"/>
          </a:xfrm>
          <a:prstGeom prst="rect">
            <a:avLst/>
          </a:prstGeom>
          <a:noFill/>
        </p:spPr>
      </p:pic>
      <p:graphicFrame>
        <p:nvGraphicFramePr>
          <p:cNvPr id="31" name="Таблиця 30"/>
          <p:cNvGraphicFramePr>
            <a:graphicFrameLocks noGrp="1"/>
          </p:cNvGraphicFramePr>
          <p:nvPr/>
        </p:nvGraphicFramePr>
        <p:xfrm>
          <a:off x="1103870" y="1136824"/>
          <a:ext cx="6713838" cy="2314830"/>
        </p:xfrm>
        <a:graphic>
          <a:graphicData uri="http://schemas.openxmlformats.org/drawingml/2006/table">
            <a:tbl>
              <a:tblPr/>
              <a:tblGrid>
                <a:gridCol w="4708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Критерії </a:t>
                      </a:r>
                      <a:r>
                        <a:rPr lang="uk-UA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оцінювання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Оцінка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Макс.</a:t>
                      </a:r>
                      <a:endParaRPr lang="ru-RU" sz="20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Актуальність пропозиції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22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Якість команди проекту</a:t>
                      </a:r>
                      <a:endParaRPr lang="ru-RU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23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Якість проектування та </a:t>
                      </a: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впровадження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22</a:t>
                      </a:r>
                      <a:endParaRPr lang="ru-RU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Вплив і поширення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20,5</a:t>
                      </a:r>
                      <a:endParaRPr lang="ru-RU" sz="18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25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" name="Виноска 1 (з рискою) 31"/>
          <p:cNvSpPr/>
          <p:nvPr/>
        </p:nvSpPr>
        <p:spPr>
          <a:xfrm>
            <a:off x="1120346" y="3888259"/>
            <a:ext cx="6697362" cy="1812325"/>
          </a:xfrm>
          <a:prstGeom prst="accentCallout1">
            <a:avLst>
              <a:gd name="adj1" fmla="val 114"/>
              <a:gd name="adj2" fmla="val -8456"/>
              <a:gd name="adj3" fmla="val -92045"/>
              <a:gd name="adj4" fmla="val -57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Якісний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склад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проєктної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групи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доктора педагогічних наук, професора;</a:t>
            </a: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доктора педагогічних наук, доцента;</a:t>
            </a: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кандидат наук, доцент;</a:t>
            </a: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наукових співробітники.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3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440" y="-99047"/>
            <a:ext cx="1573346" cy="875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205946" y="280086"/>
            <a:ext cx="1952368" cy="873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Мета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2409566" y="156518"/>
            <a:ext cx="6470822" cy="12933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забезпечити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теоретичну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практичну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підготовку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майбутніх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докторів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філософії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Ph.D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вищої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експертного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супроводу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ЄС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ілка вправо 10"/>
          <p:cNvSpPr/>
          <p:nvPr/>
        </p:nvSpPr>
        <p:spPr>
          <a:xfrm>
            <a:off x="2158315" y="659027"/>
            <a:ext cx="271848" cy="222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Схема 11"/>
          <p:cNvGraphicFramePr/>
          <p:nvPr/>
        </p:nvGraphicFramePr>
        <p:xfrm>
          <a:off x="263611" y="2023077"/>
          <a:ext cx="8649730" cy="3743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611395" y="1491049"/>
            <a:ext cx="4917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Завдання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ілка вправо 15"/>
          <p:cNvSpPr/>
          <p:nvPr/>
        </p:nvSpPr>
        <p:spPr>
          <a:xfrm rot="5400000">
            <a:off x="4973596" y="1874110"/>
            <a:ext cx="148279" cy="222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81448" y="5745893"/>
            <a:ext cx="7755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Термін реалізації: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вересень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2017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серпень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2020 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7524" y="98854"/>
            <a:ext cx="675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Результати впровадження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проєкту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я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07981"/>
              </p:ext>
            </p:extLst>
          </p:nvPr>
        </p:nvGraphicFramePr>
        <p:xfrm>
          <a:off x="156520" y="724929"/>
          <a:ext cx="8773296" cy="279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3439">
                  <a:extLst>
                    <a:ext uri="{9D8B030D-6E8A-4147-A177-3AD203B41FA5}">
                      <a16:colId xmlns:a16="http://schemas.microsoft.com/office/drawing/2014/main" val="66057099"/>
                    </a:ext>
                  </a:extLst>
                </a:gridCol>
              </a:tblGrid>
              <a:tr h="420130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Робота,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запланована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проєктом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Досягнуті результати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2017/2018</a:t>
                      </a:r>
                      <a:r>
                        <a:rPr lang="uk-UA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2018/2019 </a:t>
                      </a:r>
                      <a:r>
                        <a:rPr lang="uk-UA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2019/2020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721">
                <a:tc>
                  <a:txBody>
                    <a:bodyPr/>
                    <a:lstStyle/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30 лекцій (60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 семінарів (60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uk-UA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 тренінгів (44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8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лекцій (16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семінарів (16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7 тренінгів (28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12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лекцій (24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12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семінарів (24 год)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10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лекцій (20 год)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10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семінарів (20 год)</a:t>
                      </a: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 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інтенсиви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(16 год)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buFontTx/>
                        <a:buNone/>
                      </a:pP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D:\Erasmus 07.2017\фото\20171108_120039.jpg"/>
          <p:cNvPicPr>
            <a:picLocks noChangeAspect="1" noChangeArrowheads="1"/>
          </p:cNvPicPr>
          <p:nvPr/>
        </p:nvPicPr>
        <p:blipFill>
          <a:blip r:embed="rId4"/>
          <a:srcRect l="19369" t="14725"/>
          <a:stretch>
            <a:fillRect/>
          </a:stretch>
        </p:blipFill>
        <p:spPr bwMode="auto">
          <a:xfrm>
            <a:off x="146036" y="3076714"/>
            <a:ext cx="3758698" cy="2236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1" name="Picture 3" descr="D:\Erasmus 07.2017\фото\13.12\DSC04271.JPG"/>
          <p:cNvPicPr>
            <a:picLocks noChangeAspect="1" noChangeArrowheads="1"/>
          </p:cNvPicPr>
          <p:nvPr/>
        </p:nvPicPr>
        <p:blipFill>
          <a:blip r:embed="rId5"/>
          <a:srcRect t="16628" r="17568" b="8635"/>
          <a:stretch>
            <a:fillRect/>
          </a:stretch>
        </p:blipFill>
        <p:spPr bwMode="auto">
          <a:xfrm>
            <a:off x="4440193" y="3148135"/>
            <a:ext cx="4036541" cy="2413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D:\Erasmus 07.2017\фото\3110\DSC02993.JPG"/>
          <p:cNvPicPr>
            <a:picLocks noChangeAspect="1" noChangeArrowheads="1"/>
          </p:cNvPicPr>
          <p:nvPr/>
        </p:nvPicPr>
        <p:blipFill>
          <a:blip r:embed="rId6"/>
          <a:srcRect l="23784" t="11993" r="13333" b="32872"/>
          <a:stretch>
            <a:fillRect/>
          </a:stretch>
        </p:blipFill>
        <p:spPr bwMode="auto">
          <a:xfrm>
            <a:off x="5379309" y="4724849"/>
            <a:ext cx="3649362" cy="2133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D:\Erasmus 07.2017\фото\Erasmus фото 3.10.2018\IMG-f0e93a6f7e3452de867292f2a26ffb90-V.jpg"/>
          <p:cNvPicPr>
            <a:picLocks noChangeAspect="1" noChangeArrowheads="1"/>
          </p:cNvPicPr>
          <p:nvPr/>
        </p:nvPicPr>
        <p:blipFill>
          <a:blip r:embed="rId7"/>
          <a:srcRect l="20180" t="27217" r="26306"/>
          <a:stretch>
            <a:fillRect/>
          </a:stretch>
        </p:blipFill>
        <p:spPr bwMode="auto">
          <a:xfrm>
            <a:off x="2237088" y="4703822"/>
            <a:ext cx="2734962" cy="2092373"/>
          </a:xfrm>
          <a:prstGeom prst="rect">
            <a:avLst/>
          </a:prstGeom>
          <a:noFill/>
        </p:spPr>
      </p:pic>
      <p:pic>
        <p:nvPicPr>
          <p:cNvPr id="12" name="Picture 4" descr="F:\eu_flag_co_funded_pos_[rgb]_righ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14831" y="0"/>
            <a:ext cx="1305602" cy="372934"/>
          </a:xfrm>
          <a:prstGeom prst="rect">
            <a:avLst/>
          </a:prstGeom>
          <a:noFill/>
        </p:spPr>
      </p:pic>
      <p:pic>
        <p:nvPicPr>
          <p:cNvPr id="16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7746" y="-149591"/>
            <a:ext cx="1573346" cy="875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7524" y="98854"/>
            <a:ext cx="675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Тематика лекцій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28957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Забезпечення якості вищої освіти: досвід країн ЄС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Австрії 	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Бельгії     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Болгарії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Хорватії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Естонії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Фінляндії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Франції                                  Німеччини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Греції	                              Італії 	                              Угорщини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Ірландії	                              Литви	                              Нідерландів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Польщі	                              Португалії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Румунії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Словенії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Іспанії</a:t>
            </a:r>
            <a:r>
              <a:rPr kumimoji="0" lang="uk-UA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Великої Британії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Ð ÐµÐ·ÑÐ»ÑÑÐ°Ñ Ð¿Ð¾ÑÑÐºÑ Ð·Ð¾Ð±ÑÐ°Ð¶ÐµÐ½Ñ Ð·Ð° Ð·Ð°Ð¿Ð¸ÑÐ¾Ð¼ &quot;Ð°Ð²ÑÑÑÑÑ Ð¿ÑÐ°Ð¿Ð¾Ñ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840" y="1127010"/>
            <a:ext cx="643495" cy="422133"/>
          </a:xfrm>
          <a:prstGeom prst="rect">
            <a:avLst/>
          </a:prstGeom>
          <a:noFill/>
        </p:spPr>
      </p:pic>
      <p:pic>
        <p:nvPicPr>
          <p:cNvPr id="1029" name="Picture 5" descr="Ð ÐµÐ·ÑÐ»ÑÑÐ°Ñ Ð¿Ð¾ÑÑÐºÑ Ð·Ð¾Ð±ÑÐ°Ð¶ÐµÐ½Ñ Ð·Ð° Ð·Ð°Ð¿Ð¸ÑÐ¾Ð¼ &quot;,tkmusz Ð¿ÑÐ°Ð¿Ð¾Ñ&quot;"/>
          <p:cNvPicPr>
            <a:picLocks noChangeAspect="1" noChangeArrowheads="1"/>
          </p:cNvPicPr>
          <p:nvPr/>
        </p:nvPicPr>
        <p:blipFill>
          <a:blip r:embed="rId5"/>
          <a:srcRect t="16509" b="16089"/>
          <a:stretch>
            <a:fillRect/>
          </a:stretch>
        </p:blipFill>
        <p:spPr bwMode="auto">
          <a:xfrm>
            <a:off x="3582516" y="1131823"/>
            <a:ext cx="594069" cy="400414"/>
          </a:xfrm>
          <a:prstGeom prst="rect">
            <a:avLst/>
          </a:prstGeom>
          <a:noFill/>
        </p:spPr>
      </p:pic>
      <p:pic>
        <p:nvPicPr>
          <p:cNvPr id="1031" name="Picture 7" descr="Ð ÐµÐ·ÑÐ»ÑÑÐ°Ñ Ð¿Ð¾ÑÑÐºÑ Ð·Ð¾Ð±ÑÐ°Ð¶ÐµÐ½Ñ Ð·Ð° Ð·Ð°Ð¿Ð¸ÑÐ¾Ð¼ &quot;ÐÐ¾Ð»Ð³Ð°ÑÑÑ Ð¿ÑÐ°Ð¿Ð¾Ñ&quot;"/>
          <p:cNvPicPr>
            <a:picLocks noChangeAspect="1" noChangeArrowheads="1"/>
          </p:cNvPicPr>
          <p:nvPr/>
        </p:nvPicPr>
        <p:blipFill>
          <a:blip r:embed="rId6"/>
          <a:srcRect t="16906" b="16964"/>
          <a:stretch>
            <a:fillRect/>
          </a:stretch>
        </p:blipFill>
        <p:spPr bwMode="auto">
          <a:xfrm>
            <a:off x="6182755" y="1072209"/>
            <a:ext cx="720554" cy="476505"/>
          </a:xfrm>
          <a:prstGeom prst="rect">
            <a:avLst/>
          </a:prstGeom>
          <a:noFill/>
        </p:spPr>
      </p:pic>
      <p:pic>
        <p:nvPicPr>
          <p:cNvPr id="1033" name="Picture 9" descr="Ð ÐµÐ·ÑÐ»ÑÑÐ°Ñ Ð¿Ð¾ÑÑÐºÑ Ð·Ð¾Ð±ÑÐ°Ð¶ÐµÐ½Ñ Ð·Ð° Ð·Ð°Ð¿Ð¸ÑÐ¾Ð¼ &quot;ÑÐ¾ÑÐ²Ð°ÑÑÑ Ð¿ÑÐ°Ð¿Ð¾Ñ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602" y="2042641"/>
            <a:ext cx="651733" cy="325867"/>
          </a:xfrm>
          <a:prstGeom prst="rect">
            <a:avLst/>
          </a:prstGeom>
          <a:noFill/>
        </p:spPr>
      </p:pic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Ð ÐµÐ·ÑÐ»ÑÑÐ°Ñ Ð¿Ð¾ÑÑÐºÑ Ð·Ð¾Ð±ÑÐ°Ð¶ÐµÐ½Ñ Ð·Ð° Ð·Ð°Ð¿Ð¸ÑÐ¾Ð¼ &quot;Ð´Ð°Ð½ÑÑ Ð¿ÑÐ°Ð¿Ð¾Ñ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6041" y="1966208"/>
            <a:ext cx="602305" cy="455716"/>
          </a:xfrm>
          <a:prstGeom prst="rect">
            <a:avLst/>
          </a:prstGeom>
          <a:noFill/>
        </p:spPr>
      </p:pic>
      <p:pic>
        <p:nvPicPr>
          <p:cNvPr id="1041" name="Picture 17" descr="Ð ÐµÐ·ÑÐ»ÑÑÐ°Ñ Ð¿Ð¾ÑÑÐºÑ Ð·Ð¾Ð±ÑÐ°Ð¶ÐµÐ½Ñ Ð·Ð° Ð·Ð°Ð¿Ð¸ÑÐ¾Ð¼ &quot;ÐÑÑÐ¾Ð½ÑÑ Ð¿ÑÐ°Ð¿Ð¾Ñ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07281" y="2018270"/>
            <a:ext cx="679476" cy="432486"/>
          </a:xfrm>
          <a:prstGeom prst="rect">
            <a:avLst/>
          </a:prstGeom>
          <a:noFill/>
        </p:spPr>
      </p:pic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3" name="Picture 29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10"/>
          <a:srcRect l="1799" t="3275" r="1735" b="2079"/>
          <a:stretch>
            <a:fillRect/>
          </a:stretch>
        </p:blipFill>
        <p:spPr bwMode="auto">
          <a:xfrm>
            <a:off x="848498" y="2822832"/>
            <a:ext cx="560173" cy="373449"/>
          </a:xfrm>
          <a:prstGeom prst="rect">
            <a:avLst/>
          </a:prstGeom>
          <a:noFill/>
        </p:spPr>
      </p:pic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9" name="Picture 35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6984" y="2847932"/>
            <a:ext cx="644696" cy="429797"/>
          </a:xfrm>
          <a:prstGeom prst="rect">
            <a:avLst/>
          </a:prstGeom>
          <a:noFill/>
        </p:spPr>
      </p:pic>
      <p:pic>
        <p:nvPicPr>
          <p:cNvPr id="1061" name="Picture 37" descr="Ð ÐµÐ·ÑÐ»ÑÑÐ°Ñ Ð¿Ð¾ÑÑÐºÑ Ð·Ð¾Ð±ÑÐ°Ð¶ÐµÐ½Ñ Ð·Ð° Ð·Ð°Ð¿Ð¸ÑÐ¾Ð¼ &quot;ÐÑÐ¼ÐµÑÑÐ¸Ð½Ð¸ Ð¿ÑÐ°Ð¿Ð¾Ñ&quot;"/>
          <p:cNvPicPr>
            <a:picLocks noChangeAspect="1" noChangeArrowheads="1"/>
          </p:cNvPicPr>
          <p:nvPr/>
        </p:nvPicPr>
        <p:blipFill>
          <a:blip r:embed="rId12"/>
          <a:srcRect t="17336" b="16318"/>
          <a:stretch>
            <a:fillRect/>
          </a:stretch>
        </p:blipFill>
        <p:spPr bwMode="auto">
          <a:xfrm>
            <a:off x="6268051" y="2835172"/>
            <a:ext cx="618782" cy="410536"/>
          </a:xfrm>
          <a:prstGeom prst="rect">
            <a:avLst/>
          </a:prstGeom>
          <a:noFill/>
        </p:spPr>
      </p:pic>
      <p:pic>
        <p:nvPicPr>
          <p:cNvPr id="1063" name="Picture 39" descr="Ð ÐµÐ·ÑÐ»ÑÑÐ°Ñ Ð¿Ð¾ÑÑÐºÑ Ð·Ð¾Ð±ÑÐ°Ð¶ÐµÐ½Ñ Ð·Ð° Ð·Ð°Ð¿Ð¸ÑÐ¾Ð¼ &quot;ÐÑÐµÑÑÑ Ð¿ÑÐ°Ð¿Ð¾Ñ&quot;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4603" y="3628385"/>
            <a:ext cx="585830" cy="389577"/>
          </a:xfrm>
          <a:prstGeom prst="rect">
            <a:avLst/>
          </a:prstGeom>
          <a:noFill/>
        </p:spPr>
      </p:pic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9" name="Picture 45" descr="Ð ÐµÐ·ÑÐ»ÑÑÐ°Ñ Ð¿Ð¾ÑÑÐºÑ Ð·Ð¾Ð±ÑÐ°Ð¶ÐµÐ½Ñ Ð·Ð° Ð·Ð°Ð¿Ð¸ÑÐ¾Ð¼ &quot;ÐÑÐ°Ð»ÑÑ Ð¿ÑÐ°Ð¿Ð¾Ñ&quot;"/>
          <p:cNvPicPr>
            <a:picLocks noChangeAspect="1" noChangeArrowheads="1"/>
          </p:cNvPicPr>
          <p:nvPr/>
        </p:nvPicPr>
        <p:blipFill>
          <a:blip r:embed="rId14"/>
          <a:srcRect t="16798" b="16749"/>
          <a:stretch>
            <a:fillRect/>
          </a:stretch>
        </p:blipFill>
        <p:spPr bwMode="auto">
          <a:xfrm>
            <a:off x="3566041" y="3599936"/>
            <a:ext cx="632214" cy="420128"/>
          </a:xfrm>
          <a:prstGeom prst="rect">
            <a:avLst/>
          </a:prstGeom>
          <a:noFill/>
        </p:spPr>
      </p:pic>
      <p:pic>
        <p:nvPicPr>
          <p:cNvPr id="1071" name="Picture 47" descr="Ð ÐµÐ·ÑÐ»ÑÑÐ°Ñ Ð¿Ð¾ÑÑÐºÑ Ð·Ð¾Ð±ÑÐ°Ð¶ÐµÐ½Ñ Ð·Ð° Ð·Ð°Ð¿Ð¸ÑÐ¾Ð¼ &quot;ÑÐ³Ð¾ÑÑÐ¸Ð½Ð° Ð¿ÑÐ°Ð¿Ð¾Ñ&quot;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92765" y="3616411"/>
            <a:ext cx="595709" cy="396146"/>
          </a:xfrm>
          <a:prstGeom prst="rect">
            <a:avLst/>
          </a:prstGeom>
          <a:noFill/>
        </p:spPr>
      </p:pic>
      <p:pic>
        <p:nvPicPr>
          <p:cNvPr id="1073" name="Picture 49" descr="Ð ÐµÐ·ÑÐ»ÑÑÐ°Ñ Ð¿Ð¾ÑÑÐºÑ Ð·Ð¾Ð±ÑÐ°Ð¶ÐµÐ½Ñ Ð·Ð° Ð·Ð°Ð¿Ð¸ÑÐ¾Ð¼ &quot;ÐÑÐ»Ð°Ð½Ð´ÑÑ Ð¿ÑÐ°Ð¿Ð¾Ñ&quot;"/>
          <p:cNvPicPr>
            <a:picLocks noChangeAspect="1" noChangeArrowheads="1"/>
          </p:cNvPicPr>
          <p:nvPr/>
        </p:nvPicPr>
        <p:blipFill>
          <a:blip r:embed="rId16"/>
          <a:srcRect t="16906" b="16533"/>
          <a:stretch>
            <a:fillRect/>
          </a:stretch>
        </p:blipFill>
        <p:spPr bwMode="auto">
          <a:xfrm>
            <a:off x="790833" y="4438092"/>
            <a:ext cx="609599" cy="405756"/>
          </a:xfrm>
          <a:prstGeom prst="rect">
            <a:avLst/>
          </a:prstGeom>
          <a:noFill/>
        </p:spPr>
      </p:pic>
      <p:pic>
        <p:nvPicPr>
          <p:cNvPr id="1075" name="Picture 51" descr="Ð ÐµÐ·ÑÐ»ÑÑÐ°Ñ Ð¿Ð¾ÑÑÐºÑ Ð·Ð¾Ð±ÑÐ°Ð¶ÐµÐ½Ñ Ð·Ð° Ð·Ð°Ð¿Ð¸ÑÐ¾Ð¼ &quot;ÐÐ¸ÑÐ²Ð¸ Ð¿ÑÐ°Ð¿Ð¾Ñ&quot;"/>
          <p:cNvPicPr>
            <a:picLocks noChangeAspect="1" noChangeArrowheads="1"/>
          </p:cNvPicPr>
          <p:nvPr/>
        </p:nvPicPr>
        <p:blipFill>
          <a:blip r:embed="rId17"/>
          <a:srcRect t="17233" b="16852"/>
          <a:stretch>
            <a:fillRect/>
          </a:stretch>
        </p:blipFill>
        <p:spPr bwMode="auto">
          <a:xfrm>
            <a:off x="3566041" y="4448432"/>
            <a:ext cx="637382" cy="420130"/>
          </a:xfrm>
          <a:prstGeom prst="rect">
            <a:avLst/>
          </a:prstGeom>
          <a:noFill/>
        </p:spPr>
      </p:pic>
      <p:pic>
        <p:nvPicPr>
          <p:cNvPr id="1077" name="Picture 53" descr="Ð ÐµÐ·ÑÐ»ÑÑÐ°Ñ Ð¿Ð¾ÑÑÐºÑ Ð·Ð¾Ð±ÑÐ°Ð¶ÐµÐ½Ñ Ð·Ð° Ð·Ð°Ð¿Ð¸ÑÐ¾Ð¼ &quot;ÐÑÐ´ÐµÑÐ»Ð°Ð½Ð´ÑÐ² Ð¿ÑÐ°Ð¿Ð¾Ñ&quot;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17477" y="4465641"/>
            <a:ext cx="585831" cy="391334"/>
          </a:xfrm>
          <a:prstGeom prst="rect">
            <a:avLst/>
          </a:prstGeom>
          <a:noFill/>
        </p:spPr>
      </p:pic>
      <p:pic>
        <p:nvPicPr>
          <p:cNvPr id="1079" name="Picture 55" descr="Ð ÐµÐ·ÑÐ»ÑÑÐ°Ñ Ð¿Ð¾ÑÑÐºÑ Ð·Ð¾Ð±ÑÐ°Ð¶ÐµÐ½Ñ Ð·Ð° Ð·Ð°Ð¿Ð¸ÑÐ¾Ð¼ &quot;ÐÐ¾Ð»ÑÑÑ Ð¿ÑÐ°Ð¿Ð¾Ñ&quot;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90835" y="5267976"/>
            <a:ext cx="642550" cy="429003"/>
          </a:xfrm>
          <a:prstGeom prst="rect">
            <a:avLst/>
          </a:prstGeom>
          <a:noFill/>
        </p:spPr>
      </p:pic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89" name="Picture 65" descr="Ð ÐµÐ·ÑÐ»ÑÑÐ°Ñ Ð¿Ð¾ÑÑÐºÑ Ð·Ð¾Ð±ÑÐ°Ð¶ÐµÐ½Ñ Ð·Ð° Ð·Ð°Ð¿Ð¸ÑÐ¾Ð¼ &quot;ÐÐ¾ÑÑÑÐ³Ð°Ð»ÑÑ    Ð¿ÑÐ°Ð¿Ð¾Ñ&quot;"/>
          <p:cNvPicPr>
            <a:picLocks noChangeAspect="1" noChangeArrowheads="1"/>
          </p:cNvPicPr>
          <p:nvPr/>
        </p:nvPicPr>
        <p:blipFill>
          <a:blip r:embed="rId20"/>
          <a:srcRect t="17336" b="16749"/>
          <a:stretch>
            <a:fillRect/>
          </a:stretch>
        </p:blipFill>
        <p:spPr bwMode="auto">
          <a:xfrm>
            <a:off x="3557803" y="5246095"/>
            <a:ext cx="627020" cy="413300"/>
          </a:xfrm>
          <a:prstGeom prst="rect">
            <a:avLst/>
          </a:prstGeom>
          <a:noFill/>
        </p:spPr>
      </p:pic>
      <p:pic>
        <p:nvPicPr>
          <p:cNvPr id="1091" name="Picture 67" descr="Ð ÐµÐ·ÑÐ»ÑÑÐ°Ñ Ð¿Ð¾ÑÑÐºÑ Ð·Ð¾Ð±ÑÐ°Ð¶ÐµÐ½Ñ Ð·Ð° Ð·Ð°Ð¿Ð¸ÑÐ¾Ð¼ &quot;Ð ÑÐ¼ÑÐ½ÑÑ   Ð¿ÑÐ°Ð¿Ð¾Ñ&quot;"/>
          <p:cNvPicPr>
            <a:picLocks noChangeAspect="1" noChangeArrowheads="1"/>
          </p:cNvPicPr>
          <p:nvPr/>
        </p:nvPicPr>
        <p:blipFill>
          <a:blip r:embed="rId21"/>
          <a:srcRect t="16583" b="16425"/>
          <a:stretch>
            <a:fillRect/>
          </a:stretch>
        </p:blipFill>
        <p:spPr bwMode="auto">
          <a:xfrm>
            <a:off x="6317479" y="5266856"/>
            <a:ext cx="610542" cy="409014"/>
          </a:xfrm>
          <a:prstGeom prst="rect">
            <a:avLst/>
          </a:prstGeom>
          <a:noFill/>
        </p:spPr>
      </p:pic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1" name="Picture 77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81651" y="6051849"/>
            <a:ext cx="684683" cy="455999"/>
          </a:xfrm>
          <a:prstGeom prst="rect">
            <a:avLst/>
          </a:prstGeom>
          <a:noFill/>
        </p:spPr>
      </p:pic>
      <p:pic>
        <p:nvPicPr>
          <p:cNvPr id="1103" name="Picture 79" descr="Ð ÐµÐ·ÑÐ»ÑÑÐ°Ñ Ð¿Ð¾ÑÑÐºÑ Ð·Ð¾Ð±ÑÐ°Ð¶ÐµÐ½Ñ Ð·Ð° Ð·Ð°Ð¿Ð¸ÑÐ¾Ð¼ &quot;ÐÑÐ¿Ð°Ð½ÑÑ  Ð¿ÑÐ°Ð¿Ð¾Ñ&quot;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575917" y="6060870"/>
            <a:ext cx="633618" cy="422307"/>
          </a:xfrm>
          <a:prstGeom prst="rect">
            <a:avLst/>
          </a:prstGeom>
          <a:noFill/>
        </p:spPr>
      </p:pic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9" name="Picture 85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301002" y="6151604"/>
            <a:ext cx="618782" cy="356418"/>
          </a:xfrm>
          <a:prstGeom prst="rect">
            <a:avLst/>
          </a:prstGeom>
          <a:noFill/>
        </p:spPr>
      </p:pic>
      <p:pic>
        <p:nvPicPr>
          <p:cNvPr id="55" name="Picture 4" descr="F:\eu_flag_co_funded_pos_[rgb]_right.jp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819060" y="-1"/>
            <a:ext cx="2118994" cy="605273"/>
          </a:xfrm>
          <a:prstGeom prst="rect">
            <a:avLst/>
          </a:prstGeom>
          <a:noFill/>
        </p:spPr>
      </p:pic>
      <p:pic>
        <p:nvPicPr>
          <p:cNvPr id="51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65229" y="-109122"/>
            <a:ext cx="1573346" cy="875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7524" y="181232"/>
            <a:ext cx="6755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Тематика тренінгів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0" name="Picture 4" descr="F:\eu_flag_co_funded_pos_[rgb]_righ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4522" y="-1"/>
            <a:ext cx="1783532" cy="509451"/>
          </a:xfrm>
          <a:prstGeom prst="rect">
            <a:avLst/>
          </a:prstGeom>
          <a:noFill/>
        </p:spPr>
      </p:pic>
      <p:graphicFrame>
        <p:nvGraphicFramePr>
          <p:cNvPr id="70" name="Схема 69"/>
          <p:cNvGraphicFramePr/>
          <p:nvPr/>
        </p:nvGraphicFramePr>
        <p:xfrm>
          <a:off x="609601" y="968632"/>
          <a:ext cx="8279026" cy="502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1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296" y="-119793"/>
            <a:ext cx="1573346" cy="875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67" y="107092"/>
            <a:ext cx="8559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Включення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журналів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відкритого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доступу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рубрик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1" name="Таблиця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25289"/>
              </p:ext>
            </p:extLst>
          </p:nvPr>
        </p:nvGraphicFramePr>
        <p:xfrm>
          <a:off x="403653" y="1174807"/>
          <a:ext cx="8204886" cy="51719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18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6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712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Забезпечення якості вищої освіти: українсько-польський досвід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uk-UA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№ 6, 2017 р. – 3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статті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№ 7, 2018 р. –  2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статті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                   № 8, 2019 – 5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статей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712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Якість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вищої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освіти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експертний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супровід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її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забезпечення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досвід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ЄС</a:t>
                      </a:r>
                    </a:p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№ 3-4, 2017 р.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 6 статей </a:t>
                      </a: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№ 1-2, №3-4, 2018 р.</a:t>
                      </a:r>
                      <a:r>
                        <a:rPr lang="ru-RU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 6 статей </a:t>
                      </a: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№ 1, 2, 3, 4,</a:t>
                      </a:r>
                      <a:r>
                        <a:rPr lang="ru-RU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2019 – 7 статей</a:t>
                      </a:r>
                    </a:p>
                    <a:p>
                      <a:pPr marL="0" marR="0" indent="0" algn="just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№ 1, 2020 – 3 </a:t>
                      </a:r>
                      <a:r>
                        <a:rPr lang="ru-RU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статті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712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Європейський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освітній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простір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сучасні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вектори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розвитку</a:t>
                      </a: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9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3, 2017 р.</a:t>
                      </a:r>
                      <a:r>
                        <a:rPr lang="uk-UA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r>
                        <a:rPr lang="uk-UA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статей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4, 2017 р.</a:t>
                      </a:r>
                      <a:r>
                        <a:rPr lang="uk-UA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r>
                        <a:rPr lang="uk-UA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статей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№ 1-2, 2018 р.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 статті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</a:t>
                      </a:r>
                      <a:r>
                        <a:rPr lang="uk-UA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1-2, 2019 – 3 статті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22" name="Picture 2" descr="E:\2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780" y="1193933"/>
            <a:ext cx="1279975" cy="1665008"/>
          </a:xfrm>
          <a:prstGeom prst="rect">
            <a:avLst/>
          </a:prstGeom>
          <a:noFill/>
        </p:spPr>
      </p:pic>
      <p:pic>
        <p:nvPicPr>
          <p:cNvPr id="30724" name="Picture 4" descr="http://npo.kubg.edu.ua/images/NPO3-4%20201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86" y="2916072"/>
            <a:ext cx="1228381" cy="1780954"/>
          </a:xfrm>
          <a:prstGeom prst="rect">
            <a:avLst/>
          </a:prstGeom>
          <a:noFill/>
        </p:spPr>
      </p:pic>
      <p:pic>
        <p:nvPicPr>
          <p:cNvPr id="30726" name="Picture 6" descr="http://pptp.kubg.edu.ua/images/PPP201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86" y="4753232"/>
            <a:ext cx="1196845" cy="1589003"/>
          </a:xfrm>
          <a:prstGeom prst="rect">
            <a:avLst/>
          </a:prstGeom>
          <a:noFill/>
        </p:spPr>
      </p:pic>
      <p:pic>
        <p:nvPicPr>
          <p:cNvPr id="33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409" y="-113324"/>
            <a:ext cx="1068985" cy="595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59" y="308687"/>
            <a:ext cx="8987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систематичне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наповнення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веб-сайту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http://heqes.kubg.edu.ua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 l="8649" t="3390" r="1396" b="3689"/>
          <a:stretch>
            <a:fillRect/>
          </a:stretch>
        </p:blipFill>
        <p:spPr bwMode="auto">
          <a:xfrm>
            <a:off x="1202724" y="1375719"/>
            <a:ext cx="6606746" cy="3838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17839" y="5327476"/>
            <a:ext cx="6486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час функціонування сайту (результати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Google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Analytics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користувачі –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1 054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перегляди 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5 027</a:t>
            </a: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5306" y="-147122"/>
            <a:ext cx="1104647" cy="61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1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92075"/>
            <a:ext cx="407193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48" y="372934"/>
            <a:ext cx="8459787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br>
              <a:rPr lang="uk-UA" sz="3600" i="1" dirty="0" smtClean="0"/>
            </a:b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i="1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" y="-148282"/>
            <a:ext cx="8468498" cy="25949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29374"/>
            <a:ext cx="944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Анкетування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Очікування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дисципліни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3989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AutoShape 11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Ð ÐµÐ·ÑÐ»ÑÑÐ°Ñ Ð¿Ð¾ÑÑÐºÑ Ð·Ð¾Ð±ÑÐ°Ð¶ÐµÐ½Ñ Ð·Ð° Ð·Ð°Ð¿Ð¸ÑÐ¾Ð¼ &quot;Ð´Ð°Ð½ÑÑ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21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23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25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27" descr="Ð ÐµÐ·ÑÐ»ÑÑÐ°Ñ Ð¿Ð¾ÑÑÐºÑ Ð·Ð¾Ð±ÑÐ°Ð¶ÐµÐ½Ñ Ð·Ð° Ð·Ð°Ð¿Ð¸ÑÐ¾Ð¼ &quot;Ð¤ÑÐ½Ð»ÑÐ½Ð´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31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33" descr="Ð ÐµÐ·ÑÐ»ÑÑÐ°Ñ Ð¿Ð¾ÑÑÐºÑ Ð·Ð¾Ð±ÑÐ°Ð¶ÐµÐ½Ñ Ð·Ð° Ð·Ð°Ð¿Ð¸ÑÐ¾Ð¼ &quot;Ð¤ÑÐ°Ð½ÑÑÑ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41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43" descr="Ð ÐµÐ·ÑÐ»ÑÑÐ°Ñ Ð¿Ð¾ÑÑÐºÑ Ð·Ð¾Ð±ÑÐ°Ð¶ÐµÐ½Ñ Ð·Ð° Ð·Ð°Ð¿Ð¸ÑÐ¾Ð¼ &quot;ÐÑÐ°Ð»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57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59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61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7" name="AutoShape 63" descr="Ð ÐµÐ·ÑÐ»ÑÑÐ°Ñ Ð¿Ð¾ÑÑÐºÑ Ð·Ð¾Ð±ÑÐ°Ð¶ÐµÐ½Ñ Ð·Ð° Ð·Ð°Ð¿Ð¸ÑÐ¾Ð¼ &quot;ÐÐ¾ÑÑÑÐ³Ð°Ð»ÑÑ 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3" name="AutoShape 69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5" name="AutoShape 71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7" name="AutoShape 73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9" name="AutoShape 75" descr="Ð ÐµÐ·ÑÐ»ÑÑÐ°Ñ Ð¿Ð¾ÑÑÐºÑ Ð·Ð¾Ð±ÑÐ°Ð¶ÐµÐ½Ñ Ð·Ð° Ð·Ð°Ð¿Ð¸ÑÐ¾Ð¼ &quot;Ð¡Ð»Ð¾Ð²ÐµÐ½ÑÑ  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" name="AutoShape 81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7" name="AutoShape 83" descr="Ð ÐµÐ·ÑÐ»ÑÑÐ°Ñ Ð¿Ð¾ÑÑÐºÑ Ð·Ð¾Ð±ÑÐ°Ð¶ÐµÐ½Ñ Ð·Ð° Ð·Ð°Ð¿Ð¸ÑÐ¾Ð¼ &quot;ÐÐµÐ»Ð¸ÐºÐ¾Ñ ÐÑÐ¸ÑÐ°Ð½ÑÑ Ð¿ÑÐ°Ð¿Ð¾Ñ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2" name="Таблиця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167701"/>
              </p:ext>
            </p:extLst>
          </p:nvPr>
        </p:nvGraphicFramePr>
        <p:xfrm>
          <a:off x="551937" y="1313202"/>
          <a:ext cx="7916562" cy="4910151"/>
        </p:xfrm>
        <a:graphic>
          <a:graphicData uri="http://schemas.openxmlformats.org/drawingml/2006/table">
            <a:tbl>
              <a:tblPr/>
              <a:tblGrid>
                <a:gridCol w="395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8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4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uk-UA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Вибір аспірантами пріоритетних тем для </a:t>
                      </a:r>
                      <a:r>
                        <a:rPr lang="uk-UA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вивчення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uk-UA" sz="1800" b="1" dirty="0">
                          <a:latin typeface="Times New Roman"/>
                          <a:ea typeface="Times New Roman"/>
                          <a:cs typeface="Times New Roman"/>
                        </a:rPr>
                        <a:t>Теми лекцій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0645" algn="l"/>
                        </a:tabLst>
                        <a:defRPr/>
                      </a:pPr>
                      <a:r>
                        <a:rPr lang="uk-UA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Теми семінарів</a:t>
                      </a:r>
                      <a:endParaRPr lang="ru-RU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1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Експертиза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інновацій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забезпечення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якості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вищої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0645" algn="l"/>
                        </a:tabLst>
                        <a:defRPr/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Реалізація стандартів щодо забезпечення якості вищої освіти: український і європейський досвід</a:t>
                      </a:r>
                      <a:endParaRPr lang="ru-RU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Стандарти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і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рекомендації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щодо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забезпечення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якості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вищої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у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країнах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ЄС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0645" algn="l"/>
                        </a:tabLst>
                        <a:defRPr/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Управління процесом упровадження освітніх інновацій у країнах ЄС</a:t>
                      </a:r>
                      <a:endParaRPr lang="ru-RU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1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Методологія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забезпечення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якості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вищої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у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країнах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ЄС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0645" algn="l"/>
                        </a:tabLst>
                        <a:defRPr/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Поняття внутрішнього моніторингу. Мета. Задачі. Інструментарій</a:t>
                      </a:r>
                      <a:endParaRPr lang="ru-RU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2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Лідерство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і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функціонування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освітніх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систем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для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забезпечення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якості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вищої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Діяльність міжнародних організацій у галузі проведення компаративістських досліджень з освіти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1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Внутрішній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моніторинг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якості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вищої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освіти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у </a:t>
                      </a:r>
                      <a:r>
                        <a:rPr lang="en-US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країнах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 ЄС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50645" algn="l"/>
                        </a:tabLst>
                        <a:defRPr/>
                      </a:pPr>
                      <a:r>
                        <a:rPr lang="uk-UA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Нормативно-правове забезпечення якості вищої освіти ЄС та України</a:t>
                      </a:r>
                      <a:endParaRPr lang="ru-RU" sz="18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" name="Picture 2" descr="http://heqes.kubg.edu.ua/wp-content/uploads/2017/10/2017-08-09-02-800x445-300x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6175" y="-96235"/>
            <a:ext cx="1104647" cy="61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Цитований текст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1" id="{1ECB0510-F440-4C02-B33E-92ADD4CADAA1}" vid="{32560454-D4FC-43D5-9BE2-7A3501CFAE5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вчена рада</Template>
  <TotalTime>809</TotalTime>
  <Words>1444</Words>
  <Application>Microsoft Office PowerPoint</Application>
  <PresentationFormat>Экран (4:3)</PresentationFormat>
  <Paragraphs>262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</vt:lpstr>
      <vt:lpstr>Wingdings 2</vt:lpstr>
      <vt:lpstr>Цитований текст</vt:lpstr>
      <vt:lpstr>   Про реалізацію Модулю «Якість вищої освіти та експертний супровід її забезпечення: рух України до Європейського Союзу» програми «Еразмус+: Жан Моне»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       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Пользователь Windows</dc:creator>
  <cp:lastModifiedBy>Oksana</cp:lastModifiedBy>
  <cp:revision>98</cp:revision>
  <dcterms:created xsi:type="dcterms:W3CDTF">2018-02-19T07:59:52Z</dcterms:created>
  <dcterms:modified xsi:type="dcterms:W3CDTF">2020-04-14T11:40:59Z</dcterms:modified>
</cp:coreProperties>
</file>