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21383625" cy="30348238"/>
  <p:notesSz cx="6858000" cy="9144000"/>
  <p:defaultTextStyle>
    <a:defPPr>
      <a:defRPr lang="en-US"/>
    </a:defPPr>
    <a:lvl1pPr marL="0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1pPr>
    <a:lvl2pPr marL="1236360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2pPr>
    <a:lvl3pPr marL="2472720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3pPr>
    <a:lvl4pPr marL="370908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4pPr>
    <a:lvl5pPr marL="494544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5pPr>
    <a:lvl6pPr marL="618180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6pPr>
    <a:lvl7pPr marL="7418161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7pPr>
    <a:lvl8pPr marL="8654522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8pPr>
    <a:lvl9pPr marL="9890882" algn="l" defTabSz="2472720" rtl="0" eaLnBrk="1" latinLnBrk="0" hangingPunct="1">
      <a:defRPr sz="48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59" userDrawn="1">
          <p15:clr>
            <a:srgbClr val="A4A3A4"/>
          </p15:clr>
        </p15:guide>
        <p15:guide id="2" pos="6735" userDrawn="1">
          <p15:clr>
            <a:srgbClr val="A4A3A4"/>
          </p15:clr>
        </p15:guide>
        <p15:guide id="3" pos="69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3399FF"/>
    <a:srgbClr val="4AB9E6"/>
    <a:srgbClr val="78CBE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54" y="3150"/>
      </p:cViewPr>
      <p:guideLst>
        <p:guide orient="horz" pos="9559"/>
        <p:guide pos="6735"/>
        <p:guide pos="6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12:52:26.579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8D806-665C-45A4-A63B-76C6C7CB582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9250A8D-19B4-48B3-939A-328C775564DC}">
      <dgm:prSet phldrT="[Текст]"/>
      <dgm:spPr/>
      <dgm:t>
        <a:bodyPr/>
        <a:lstStyle/>
        <a:p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FE3E9-82D8-4A52-B563-9DB8D79E085C}" type="parTrans" cxnId="{D8D9FC23-3306-4AF2-A4A2-A1B7FA55C66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C663F-9D92-4C45-A50B-46C800EDDC83}" type="sibTrans" cxnId="{D8D9FC23-3306-4AF2-A4A2-A1B7FA55C66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97AC5-AFAB-4F8B-BCF1-54021707890C}">
      <dgm:prSet phldrT="[Текст]"/>
      <dgm:spPr/>
      <dgm:t>
        <a:bodyPr/>
        <a:lstStyle/>
        <a:p>
          <a:r>
            <a:rPr lang="uk-UA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І рівня (технікум)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37DD9-D40C-4A99-9617-845BBA3DB08A}" type="parTrans" cxnId="{CEA01847-8628-495D-9A51-7A47B48CCDE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725A9-2219-4C20-801A-0CE85DEEBCEA}" type="sibTrans" cxnId="{CEA01847-8628-495D-9A51-7A47B48CCDEC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295F4-3503-4212-BEBF-DA36DFB92A9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0040D-7DE7-46FB-BCDB-95D55E46216A}" type="parTrans" cxnId="{5F5EFA4E-E7EE-41AF-841A-FC8BEC9CA8F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AD2B6-6732-4441-9335-4A3161021A96}" type="sibTrans" cxnId="{5F5EFA4E-E7EE-41AF-841A-FC8BEC9CA8F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C3FCD-906C-4919-B23D-E64C1DB3D886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ІІ 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коледж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BADB8-95D3-4686-8015-15C2CCB861C5}" type="parTrans" cxnId="{C9EB8A4B-32C8-4A3E-900C-7D7F3E6425C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49AF7-D392-4AFA-ACB4-B8B0E2B429C1}" type="sibTrans" cxnId="{C9EB8A4B-32C8-4A3E-900C-7D7F3E6425C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DF789-F71F-4DD9-8839-B0EC03AF0DE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8F3BB-1A26-4DA4-8A11-7AB0DF39DFE1}" type="parTrans" cxnId="{ABC3A4E8-13E7-41FD-86AA-88F58E209EF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3FF47-42C0-474A-B603-7847D79B1FE7}" type="sibTrans" cxnId="{ABC3A4E8-13E7-41FD-86AA-88F58E209EF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94485-5560-4E7F-B1C0-D25482FF9953}">
      <dgm:prSet phldrT="[Текст]"/>
      <dgm:spPr/>
      <dgm:t>
        <a:bodyPr/>
        <a:lstStyle/>
        <a:p>
          <a:r>
            <a:rPr lang="uk-UA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ІІІ рівня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84C63-C6D1-4BDB-B1FF-A5556E7E30C5}" type="parTrans" cxnId="{98C95C07-921B-465D-95DC-D35F09092B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61A6E-6AD3-4B0C-B9A6-6C068D45EBED}" type="sibTrans" cxnId="{98C95C07-921B-465D-95DC-D35F09092B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07B3C-51FE-41BA-A7EF-125D7F6AEE0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85EB8-78F1-419E-92D0-375EEC9C0BB1}" type="parTrans" cxnId="{442354BC-1623-44C8-8EE0-359FD62996B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EC636-BEF7-4A96-9CB7-A4A8070EE499}" type="sibTrans" cxnId="{442354BC-1623-44C8-8EE0-359FD62996B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FFB63-314C-4299-AAF7-5A50509A99A1}">
      <dgm:prSet/>
      <dgm:spPr/>
      <dgm:t>
        <a:bodyPr/>
        <a:lstStyle/>
        <a:p>
          <a:r>
            <a:rPr lang="uk-UA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</a:t>
          </a:r>
          <a:r>
            <a:rPr lang="en-US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uk-UA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 (університет, академія, інститут, коледж як структурний підрозділ, технікум як структурний підрозділ)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0E9E8-08E5-426D-9E47-FF3A2A75D95B}" type="parTrans" cxnId="{12EFF2E5-C720-404B-8C7C-A90889203CE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13C46-418E-4951-9F36-EBA29C62A833}" type="sibTrans" cxnId="{12EFF2E5-C720-404B-8C7C-A90889203CEB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6ACC3-DF7B-4F6C-80D7-C8AAF99E958F}" type="pres">
      <dgm:prSet presAssocID="{7848D806-665C-45A4-A63B-76C6C7CB58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7494F-5456-4645-9C70-DE29C372D198}" type="pres">
      <dgm:prSet presAssocID="{99250A8D-19B4-48B3-939A-328C775564DC}" presName="composite" presStyleCnt="0"/>
      <dgm:spPr/>
      <dgm:t>
        <a:bodyPr/>
        <a:lstStyle/>
        <a:p>
          <a:endParaRPr lang="ru-RU"/>
        </a:p>
      </dgm:t>
    </dgm:pt>
    <dgm:pt modelId="{E7772AA6-2BA2-4959-947C-FEA2572F8552}" type="pres">
      <dgm:prSet presAssocID="{99250A8D-19B4-48B3-939A-328C775564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D03718-8A5E-4453-B868-53C58441369C}" type="pres">
      <dgm:prSet presAssocID="{99250A8D-19B4-48B3-939A-328C775564DC}" presName="descendantText" presStyleLbl="alignAcc1" presStyleIdx="0" presStyleCnt="4" custScaleY="90455" custLinFactX="25232" custLinFactY="-162446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F7FABB-FC64-4D99-983E-897502937442}" type="pres">
      <dgm:prSet presAssocID="{FD0C663F-9D92-4C45-A50B-46C800EDDC83}" presName="sp" presStyleCnt="0"/>
      <dgm:spPr/>
      <dgm:t>
        <a:bodyPr/>
        <a:lstStyle/>
        <a:p>
          <a:endParaRPr lang="ru-RU"/>
        </a:p>
      </dgm:t>
    </dgm:pt>
    <dgm:pt modelId="{0312C703-F081-42DC-A1D0-87B2D58CF9E5}" type="pres">
      <dgm:prSet presAssocID="{1E5295F4-3503-4212-BEBF-DA36DFB92A98}" presName="composite" presStyleCnt="0"/>
      <dgm:spPr/>
      <dgm:t>
        <a:bodyPr/>
        <a:lstStyle/>
        <a:p>
          <a:endParaRPr lang="ru-RU"/>
        </a:p>
      </dgm:t>
    </dgm:pt>
    <dgm:pt modelId="{6E81DA8A-85B5-403A-AFD7-B73842255108}" type="pres">
      <dgm:prSet presAssocID="{1E5295F4-3503-4212-BEBF-DA36DFB92A9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9C1E6-C989-4F76-A38E-17FF8C6E5D50}" type="pres">
      <dgm:prSet presAssocID="{1E5295F4-3503-4212-BEBF-DA36DFB92A9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F9FDB7-3621-4640-9543-A36E5DBF2FC4}" type="pres">
      <dgm:prSet presAssocID="{65BAD2B6-6732-4441-9335-4A3161021A96}" presName="sp" presStyleCnt="0"/>
      <dgm:spPr/>
      <dgm:t>
        <a:bodyPr/>
        <a:lstStyle/>
        <a:p>
          <a:endParaRPr lang="ru-RU"/>
        </a:p>
      </dgm:t>
    </dgm:pt>
    <dgm:pt modelId="{A10D464B-A1FC-4C58-8257-C6125EE520D2}" type="pres">
      <dgm:prSet presAssocID="{453DF789-F71F-4DD9-8839-B0EC03AF0DE2}" presName="composite" presStyleCnt="0"/>
      <dgm:spPr/>
      <dgm:t>
        <a:bodyPr/>
        <a:lstStyle/>
        <a:p>
          <a:endParaRPr lang="ru-RU"/>
        </a:p>
      </dgm:t>
    </dgm:pt>
    <dgm:pt modelId="{0B8B2A1B-CA4D-42F9-9654-B2AD273B53FD}" type="pres">
      <dgm:prSet presAssocID="{453DF789-F71F-4DD9-8839-B0EC03AF0DE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5E08-55ED-40F3-A6FE-32A50FAB1A2C}" type="pres">
      <dgm:prSet presAssocID="{453DF789-F71F-4DD9-8839-B0EC03AF0DE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8F0337-D819-470C-9A63-9EED41D9B818}" type="pres">
      <dgm:prSet presAssocID="{2883FF47-42C0-474A-B603-7847D79B1FE7}" presName="sp" presStyleCnt="0"/>
      <dgm:spPr/>
      <dgm:t>
        <a:bodyPr/>
        <a:lstStyle/>
        <a:p>
          <a:endParaRPr lang="ru-RU"/>
        </a:p>
      </dgm:t>
    </dgm:pt>
    <dgm:pt modelId="{7DE6B3BB-99B7-4AB3-9823-AB2CBB102B81}" type="pres">
      <dgm:prSet presAssocID="{58D07B3C-51FE-41BA-A7EF-125D7F6AEE0B}" presName="composite" presStyleCnt="0"/>
      <dgm:spPr/>
      <dgm:t>
        <a:bodyPr/>
        <a:lstStyle/>
        <a:p>
          <a:endParaRPr lang="ru-RU"/>
        </a:p>
      </dgm:t>
    </dgm:pt>
    <dgm:pt modelId="{09E35163-B35A-4B3F-B20A-286A4854585A}" type="pres">
      <dgm:prSet presAssocID="{58D07B3C-51FE-41BA-A7EF-125D7F6AEE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C5B2-1C24-4CDC-AEA6-0D989B7C564E}" type="pres">
      <dgm:prSet presAssocID="{58D07B3C-51FE-41BA-A7EF-125D7F6AEE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3A4E8-13E7-41FD-86AA-88F58E209EF9}" srcId="{7848D806-665C-45A4-A63B-76C6C7CB582C}" destId="{453DF789-F71F-4DD9-8839-B0EC03AF0DE2}" srcOrd="2" destOrd="0" parTransId="{4968F3BB-1A26-4DA4-8A11-7AB0DF39DFE1}" sibTransId="{2883FF47-42C0-474A-B603-7847D79B1FE7}"/>
    <dgm:cxn modelId="{113B8E4E-7975-4F33-BF9C-456DFB58EEAF}" type="presOf" srcId="{C41C3FCD-906C-4919-B23D-E64C1DB3D886}" destId="{B6E9C1E6-C989-4F76-A38E-17FF8C6E5D50}" srcOrd="0" destOrd="0" presId="urn:microsoft.com/office/officeart/2005/8/layout/chevron2"/>
    <dgm:cxn modelId="{C9EB8A4B-32C8-4A3E-900C-7D7F3E6425CA}" srcId="{1E5295F4-3503-4212-BEBF-DA36DFB92A98}" destId="{C41C3FCD-906C-4919-B23D-E64C1DB3D886}" srcOrd="0" destOrd="0" parTransId="{1AEBADB8-95D3-4686-8015-15C2CCB861C5}" sibTransId="{AD249AF7-D392-4AFA-ACB4-B8B0E2B429C1}"/>
    <dgm:cxn modelId="{5B277A1E-07EC-45EE-838C-6F550E8061C8}" type="presOf" srcId="{58D07B3C-51FE-41BA-A7EF-125D7F6AEE0B}" destId="{09E35163-B35A-4B3F-B20A-286A4854585A}" srcOrd="0" destOrd="0" presId="urn:microsoft.com/office/officeart/2005/8/layout/chevron2"/>
    <dgm:cxn modelId="{98C95C07-921B-465D-95DC-D35F09092BC2}" srcId="{453DF789-F71F-4DD9-8839-B0EC03AF0DE2}" destId="{44894485-5560-4E7F-B1C0-D25482FF9953}" srcOrd="0" destOrd="0" parTransId="{F5084C63-C6D1-4BDB-B1FF-A5556E7E30C5}" sibTransId="{38261A6E-6AD3-4B0C-B9A6-6C068D45EBED}"/>
    <dgm:cxn modelId="{B31D76C6-2FE1-439A-9B91-8C56D04C1BD3}" type="presOf" srcId="{1E5295F4-3503-4212-BEBF-DA36DFB92A98}" destId="{6E81DA8A-85B5-403A-AFD7-B73842255108}" srcOrd="0" destOrd="0" presId="urn:microsoft.com/office/officeart/2005/8/layout/chevron2"/>
    <dgm:cxn modelId="{5F5EFA4E-E7EE-41AF-841A-FC8BEC9CA8F9}" srcId="{7848D806-665C-45A4-A63B-76C6C7CB582C}" destId="{1E5295F4-3503-4212-BEBF-DA36DFB92A98}" srcOrd="1" destOrd="0" parTransId="{8740040D-7DE7-46FB-BCDB-95D55E46216A}" sibTransId="{65BAD2B6-6732-4441-9335-4A3161021A96}"/>
    <dgm:cxn modelId="{CEA01847-8628-495D-9A51-7A47B48CCDEC}" srcId="{99250A8D-19B4-48B3-939A-328C775564DC}" destId="{C7597AC5-AFAB-4F8B-BCF1-54021707890C}" srcOrd="0" destOrd="0" parTransId="{D7C37DD9-D40C-4A99-9617-845BBA3DB08A}" sibTransId="{434725A9-2219-4C20-801A-0CE85DEEBCEA}"/>
    <dgm:cxn modelId="{DA797233-E186-4ECA-BECF-EC9687694885}" type="presOf" srcId="{C7597AC5-AFAB-4F8B-BCF1-54021707890C}" destId="{68D03718-8A5E-4453-B868-53C58441369C}" srcOrd="0" destOrd="0" presId="urn:microsoft.com/office/officeart/2005/8/layout/chevron2"/>
    <dgm:cxn modelId="{B5EC121E-D6D5-4880-8091-DE2CE6C2656F}" type="presOf" srcId="{44894485-5560-4E7F-B1C0-D25482FF9953}" destId="{CCF25E08-55ED-40F3-A6FE-32A50FAB1A2C}" srcOrd="0" destOrd="0" presId="urn:microsoft.com/office/officeart/2005/8/layout/chevron2"/>
    <dgm:cxn modelId="{27F9FBE9-BB03-491B-BF54-277D17212F7E}" type="presOf" srcId="{99250A8D-19B4-48B3-939A-328C775564DC}" destId="{E7772AA6-2BA2-4959-947C-FEA2572F8552}" srcOrd="0" destOrd="0" presId="urn:microsoft.com/office/officeart/2005/8/layout/chevron2"/>
    <dgm:cxn modelId="{12EFF2E5-C720-404B-8C7C-A90889203CEB}" srcId="{58D07B3C-51FE-41BA-A7EF-125D7F6AEE0B}" destId="{F56FFB63-314C-4299-AAF7-5A50509A99A1}" srcOrd="0" destOrd="0" parTransId="{BEC0E9E8-08E5-426D-9E47-FF3A2A75D95B}" sibTransId="{68513C46-418E-4951-9F36-EBA29C62A833}"/>
    <dgm:cxn modelId="{5DD20DF2-1E71-4CED-A511-D53EDBED484D}" type="presOf" srcId="{F56FFB63-314C-4299-AAF7-5A50509A99A1}" destId="{9FD5C5B2-1C24-4CDC-AEA6-0D989B7C564E}" srcOrd="0" destOrd="0" presId="urn:microsoft.com/office/officeart/2005/8/layout/chevron2"/>
    <dgm:cxn modelId="{D9044CEE-ABF3-49AD-AC1E-870E83B854D2}" type="presOf" srcId="{7848D806-665C-45A4-A63B-76C6C7CB582C}" destId="{C136ACC3-DF7B-4F6C-80D7-C8AAF99E958F}" srcOrd="0" destOrd="0" presId="urn:microsoft.com/office/officeart/2005/8/layout/chevron2"/>
    <dgm:cxn modelId="{CC67E64E-0A58-4715-AAE5-449E3FC06EED}" type="presOf" srcId="{453DF789-F71F-4DD9-8839-B0EC03AF0DE2}" destId="{0B8B2A1B-CA4D-42F9-9654-B2AD273B53FD}" srcOrd="0" destOrd="0" presId="urn:microsoft.com/office/officeart/2005/8/layout/chevron2"/>
    <dgm:cxn modelId="{D8D9FC23-3306-4AF2-A4A2-A1B7FA55C668}" srcId="{7848D806-665C-45A4-A63B-76C6C7CB582C}" destId="{99250A8D-19B4-48B3-939A-328C775564DC}" srcOrd="0" destOrd="0" parTransId="{5A6FE3E9-82D8-4A52-B563-9DB8D79E085C}" sibTransId="{FD0C663F-9D92-4C45-A50B-46C800EDDC83}"/>
    <dgm:cxn modelId="{442354BC-1623-44C8-8EE0-359FD62996B2}" srcId="{7848D806-665C-45A4-A63B-76C6C7CB582C}" destId="{58D07B3C-51FE-41BA-A7EF-125D7F6AEE0B}" srcOrd="3" destOrd="0" parTransId="{B5F85EB8-78F1-419E-92D0-375EEC9C0BB1}" sibTransId="{649EC636-BEF7-4A96-9CB7-A4A8070EE499}"/>
    <dgm:cxn modelId="{2C7EE839-2DE5-4561-B153-9346F0E1FEE4}" type="presParOf" srcId="{C136ACC3-DF7B-4F6C-80D7-C8AAF99E958F}" destId="{5D67494F-5456-4645-9C70-DE29C372D198}" srcOrd="0" destOrd="0" presId="urn:microsoft.com/office/officeart/2005/8/layout/chevron2"/>
    <dgm:cxn modelId="{1502EFE5-AA12-4708-BB1A-698EB7887967}" type="presParOf" srcId="{5D67494F-5456-4645-9C70-DE29C372D198}" destId="{E7772AA6-2BA2-4959-947C-FEA2572F8552}" srcOrd="0" destOrd="0" presId="urn:microsoft.com/office/officeart/2005/8/layout/chevron2"/>
    <dgm:cxn modelId="{5D8DBA99-0857-4778-8A64-0B4AD7601F33}" type="presParOf" srcId="{5D67494F-5456-4645-9C70-DE29C372D198}" destId="{68D03718-8A5E-4453-B868-53C58441369C}" srcOrd="1" destOrd="0" presId="urn:microsoft.com/office/officeart/2005/8/layout/chevron2"/>
    <dgm:cxn modelId="{ACBA4410-7754-4737-AC1E-4FCEA4B4103B}" type="presParOf" srcId="{C136ACC3-DF7B-4F6C-80D7-C8AAF99E958F}" destId="{20F7FABB-FC64-4D99-983E-897502937442}" srcOrd="1" destOrd="0" presId="urn:microsoft.com/office/officeart/2005/8/layout/chevron2"/>
    <dgm:cxn modelId="{FFD0ADE5-4EC2-4D24-96D9-99F8BD8809D8}" type="presParOf" srcId="{C136ACC3-DF7B-4F6C-80D7-C8AAF99E958F}" destId="{0312C703-F081-42DC-A1D0-87B2D58CF9E5}" srcOrd="2" destOrd="0" presId="urn:microsoft.com/office/officeart/2005/8/layout/chevron2"/>
    <dgm:cxn modelId="{4071C7D3-F272-44A8-8B7D-DF38F4DF58DC}" type="presParOf" srcId="{0312C703-F081-42DC-A1D0-87B2D58CF9E5}" destId="{6E81DA8A-85B5-403A-AFD7-B73842255108}" srcOrd="0" destOrd="0" presId="urn:microsoft.com/office/officeart/2005/8/layout/chevron2"/>
    <dgm:cxn modelId="{DBEDF4E2-1627-4434-8BE1-1028D8B69106}" type="presParOf" srcId="{0312C703-F081-42DC-A1D0-87B2D58CF9E5}" destId="{B6E9C1E6-C989-4F76-A38E-17FF8C6E5D50}" srcOrd="1" destOrd="0" presId="urn:microsoft.com/office/officeart/2005/8/layout/chevron2"/>
    <dgm:cxn modelId="{C4726F93-98ED-41E8-9F6B-9CB5514A10C0}" type="presParOf" srcId="{C136ACC3-DF7B-4F6C-80D7-C8AAF99E958F}" destId="{8AF9FDB7-3621-4640-9543-A36E5DBF2FC4}" srcOrd="3" destOrd="0" presId="urn:microsoft.com/office/officeart/2005/8/layout/chevron2"/>
    <dgm:cxn modelId="{5E4280E7-3833-429A-A48E-E23EADF83353}" type="presParOf" srcId="{C136ACC3-DF7B-4F6C-80D7-C8AAF99E958F}" destId="{A10D464B-A1FC-4C58-8257-C6125EE520D2}" srcOrd="4" destOrd="0" presId="urn:microsoft.com/office/officeart/2005/8/layout/chevron2"/>
    <dgm:cxn modelId="{37611EAE-5578-4251-92D8-75A5EEE01C86}" type="presParOf" srcId="{A10D464B-A1FC-4C58-8257-C6125EE520D2}" destId="{0B8B2A1B-CA4D-42F9-9654-B2AD273B53FD}" srcOrd="0" destOrd="0" presId="urn:microsoft.com/office/officeart/2005/8/layout/chevron2"/>
    <dgm:cxn modelId="{B05D34B4-AA2B-4360-A917-45AC84029A0F}" type="presParOf" srcId="{A10D464B-A1FC-4C58-8257-C6125EE520D2}" destId="{CCF25E08-55ED-40F3-A6FE-32A50FAB1A2C}" srcOrd="1" destOrd="0" presId="urn:microsoft.com/office/officeart/2005/8/layout/chevron2"/>
    <dgm:cxn modelId="{EEA8D175-C0FC-440B-B6C0-E2C1A96B55ED}" type="presParOf" srcId="{C136ACC3-DF7B-4F6C-80D7-C8AAF99E958F}" destId="{DC8F0337-D819-470C-9A63-9EED41D9B818}" srcOrd="5" destOrd="0" presId="urn:microsoft.com/office/officeart/2005/8/layout/chevron2"/>
    <dgm:cxn modelId="{B3DDBC7B-69B9-4E72-AD37-E7A29FDFA3DC}" type="presParOf" srcId="{C136ACC3-DF7B-4F6C-80D7-C8AAF99E958F}" destId="{7DE6B3BB-99B7-4AB3-9823-AB2CBB102B81}" srcOrd="6" destOrd="0" presId="urn:microsoft.com/office/officeart/2005/8/layout/chevron2"/>
    <dgm:cxn modelId="{E9701CA9-E9A6-49B1-BF30-E18312CFF62A}" type="presParOf" srcId="{7DE6B3BB-99B7-4AB3-9823-AB2CBB102B81}" destId="{09E35163-B35A-4B3F-B20A-286A4854585A}" srcOrd="0" destOrd="0" presId="urn:microsoft.com/office/officeart/2005/8/layout/chevron2"/>
    <dgm:cxn modelId="{1148A16A-7254-4426-B6EF-072C2BC4FB13}" type="presParOf" srcId="{7DE6B3BB-99B7-4AB3-9823-AB2CBB102B81}" destId="{9FD5C5B2-1C24-4CDC-AEA6-0D989B7C564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772AA6-2BA2-4959-947C-FEA2572F8552}">
      <dsp:nvSpPr>
        <dsp:cNvPr id="0" name=""/>
        <dsp:cNvSpPr/>
      </dsp:nvSpPr>
      <dsp:spPr>
        <a:xfrm rot="5400000">
          <a:off x="-147364" y="149777"/>
          <a:ext cx="982430" cy="6877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7364" y="149777"/>
        <a:ext cx="982430" cy="687701"/>
      </dsp:txXfrm>
    </dsp:sp>
    <dsp:sp modelId="{68D03718-8A5E-4453-B868-53C58441369C}">
      <dsp:nvSpPr>
        <dsp:cNvPr id="0" name=""/>
        <dsp:cNvSpPr/>
      </dsp:nvSpPr>
      <dsp:spPr>
        <a:xfrm rot="5400000">
          <a:off x="4620698" y="-3932996"/>
          <a:ext cx="577627" cy="8443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І рівня (технікум)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620698" y="-3932996"/>
        <a:ext cx="577627" cy="8443620"/>
      </dsp:txXfrm>
    </dsp:sp>
    <dsp:sp modelId="{6E81DA8A-85B5-403A-AFD7-B73842255108}">
      <dsp:nvSpPr>
        <dsp:cNvPr id="0" name=""/>
        <dsp:cNvSpPr/>
      </dsp:nvSpPr>
      <dsp:spPr>
        <a:xfrm rot="5400000">
          <a:off x="-147364" y="981025"/>
          <a:ext cx="982430" cy="687701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7364" y="981025"/>
        <a:ext cx="982430" cy="687701"/>
      </dsp:txXfrm>
    </dsp:sp>
    <dsp:sp modelId="{B6E9C1E6-C989-4F76-A38E-17FF8C6E5D50}">
      <dsp:nvSpPr>
        <dsp:cNvPr id="0" name=""/>
        <dsp:cNvSpPr/>
      </dsp:nvSpPr>
      <dsp:spPr>
        <a:xfrm rot="5400000">
          <a:off x="4590221" y="-3068858"/>
          <a:ext cx="638580" cy="8443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ІІ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коледж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90221" y="-3068858"/>
        <a:ext cx="638580" cy="8443620"/>
      </dsp:txXfrm>
    </dsp:sp>
    <dsp:sp modelId="{0B8B2A1B-CA4D-42F9-9654-B2AD273B53FD}">
      <dsp:nvSpPr>
        <dsp:cNvPr id="0" name=""/>
        <dsp:cNvSpPr/>
      </dsp:nvSpPr>
      <dsp:spPr>
        <a:xfrm rot="5400000">
          <a:off x="-147364" y="1812273"/>
          <a:ext cx="982430" cy="687701"/>
        </a:xfrm>
        <a:prstGeom prst="chevron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7364" y="1812273"/>
        <a:ext cx="982430" cy="687701"/>
      </dsp:txXfrm>
    </dsp:sp>
    <dsp:sp modelId="{CCF25E08-55ED-40F3-A6FE-32A50FAB1A2C}">
      <dsp:nvSpPr>
        <dsp:cNvPr id="0" name=""/>
        <dsp:cNvSpPr/>
      </dsp:nvSpPr>
      <dsp:spPr>
        <a:xfrm rot="5400000">
          <a:off x="4590221" y="-2237611"/>
          <a:ext cx="638580" cy="8443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ІІІ рівня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90221" y="-2237611"/>
        <a:ext cx="638580" cy="8443620"/>
      </dsp:txXfrm>
    </dsp:sp>
    <dsp:sp modelId="{09E35163-B35A-4B3F-B20A-286A4854585A}">
      <dsp:nvSpPr>
        <dsp:cNvPr id="0" name=""/>
        <dsp:cNvSpPr/>
      </dsp:nvSpPr>
      <dsp:spPr>
        <a:xfrm rot="5400000">
          <a:off x="-147364" y="2643521"/>
          <a:ext cx="982430" cy="687701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47364" y="2643521"/>
        <a:ext cx="982430" cy="687701"/>
      </dsp:txXfrm>
    </dsp:sp>
    <dsp:sp modelId="{9FD5C5B2-1C24-4CDC-AEA6-0D989B7C564E}">
      <dsp:nvSpPr>
        <dsp:cNvPr id="0" name=""/>
        <dsp:cNvSpPr/>
      </dsp:nvSpPr>
      <dsp:spPr>
        <a:xfrm rot="5400000">
          <a:off x="4590221" y="-1406363"/>
          <a:ext cx="638580" cy="8443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ВНЗ </a:t>
          </a:r>
          <a:r>
            <a:rPr lang="en-US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uk-UA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 (університет, академія, інститут, коледж як структурний підрозділ, технікум як структурний підрозділ)</a:t>
          </a:r>
          <a:endParaRPr lang="uk-UA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90221" y="-1406363"/>
        <a:ext cx="638580" cy="844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169F1-8D1F-4DED-9DDD-2D8375958FB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C1A5-CB81-4099-A666-3F38FA626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87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66716"/>
            <a:ext cx="18176081" cy="10565683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39852"/>
            <a:ext cx="16037719" cy="7327130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8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1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5763"/>
            <a:ext cx="4610844" cy="257187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5763"/>
            <a:ext cx="13565237" cy="25718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06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65993"/>
            <a:ext cx="18443377" cy="12624022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309443"/>
            <a:ext cx="18443377" cy="6638675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28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78813"/>
            <a:ext cx="9088041" cy="192556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78813"/>
            <a:ext cx="9088041" cy="192556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7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5769"/>
            <a:ext cx="18443377" cy="58659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39536"/>
            <a:ext cx="9046274" cy="3646001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85537"/>
            <a:ext cx="9046274" cy="163051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39536"/>
            <a:ext cx="9090826" cy="3646001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85537"/>
            <a:ext cx="9090826" cy="163051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61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75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5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23216"/>
            <a:ext cx="6896776" cy="708125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69591"/>
            <a:ext cx="10825460" cy="21566919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104472"/>
            <a:ext cx="6896776" cy="16867159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0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23216"/>
            <a:ext cx="6896776" cy="708125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69591"/>
            <a:ext cx="10825460" cy="21566919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104472"/>
            <a:ext cx="6896776" cy="16867159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43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5769"/>
            <a:ext cx="18443377" cy="586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78813"/>
            <a:ext cx="18443377" cy="1925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128327"/>
            <a:ext cx="4811316" cy="161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54DA-0E6E-49D3-B6EE-3BF8AE8FCF8C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128327"/>
            <a:ext cx="7216973" cy="161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128327"/>
            <a:ext cx="4811316" cy="161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B93D-30B2-45C3-8246-9992DA181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3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microsoft.com/office/2007/relationships/hdphoto" Target="../media/hdphoto1.wdp"/><Relationship Id="rId18" Type="http://schemas.openxmlformats.org/officeDocument/2006/relationships/comments" Target="../comments/comment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-1" y="-60717"/>
            <a:ext cx="21383626" cy="4922944"/>
          </a:xfrm>
          <a:prstGeom prst="wedgeRectCallout">
            <a:avLst/>
          </a:prstGeom>
          <a:solidFill>
            <a:srgbClr val="33CCFF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0409" y="357641"/>
            <a:ext cx="18545907" cy="158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УНІВЕРСИТЕТ ІМЕНІ БОРИСА ГРІНЧЕНКА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0717"/>
            <a:ext cx="1943100" cy="24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0408" y="1799012"/>
            <a:ext cx="10530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</a:t>
            </a:r>
            <a:r>
              <a:rPr lang="uk-UA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 в Швейцарії : досвід для України</a:t>
            </a:r>
          </a:p>
          <a:p>
            <a:pPr algn="ctr"/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0409" y="3599505"/>
            <a:ext cx="17746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 err="1"/>
              <a:t>Ляцевич</a:t>
            </a:r>
            <a:r>
              <a:rPr lang="uk-UA" dirty="0"/>
              <a:t> Катерина – студентка 3 курсу, </a:t>
            </a:r>
          </a:p>
          <a:p>
            <a:r>
              <a:rPr lang="uk-UA" dirty="0"/>
              <a:t>спеціальності 013 «Початкова освіта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96331" y="1609139"/>
            <a:ext cx="3115637" cy="415418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130" y="10903661"/>
            <a:ext cx="15346011" cy="5700770"/>
          </a:xfrm>
          <a:prstGeom prst="roundRect">
            <a:avLst/>
          </a:prstGeom>
          <a:solidFill>
            <a:srgbClr val="78CBE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39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57323" y="11089620"/>
            <a:ext cx="7947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Кількісні характеристики </a:t>
            </a:r>
            <a:r>
              <a:rPr lang="uk-UA" sz="4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країн</a:t>
            </a:r>
          </a:p>
        </p:txBody>
      </p:sp>
      <p:pic>
        <p:nvPicPr>
          <p:cNvPr id="1026" name="Picture 2" descr="Download Free png Image - Person.png | Communpedia, the communis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641" y="12057053"/>
            <a:ext cx="1212758" cy="15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96207" y="12366763"/>
            <a:ext cx="4802981" cy="4770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222629"/>
                </a:solidFill>
                <a:latin typeface="Roboto"/>
              </a:defRPr>
            </a:lvl1pPr>
          </a:lstStyle>
          <a:p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</a:t>
            </a:r>
            <a:r>
              <a:rPr lang="uk-UA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їни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41, 98 млн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6424" y="12317394"/>
            <a:ext cx="57124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8,57 млн</a:t>
            </a:r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6207" y="12899821"/>
            <a:ext cx="53969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Студентство – близько 1.3 млн осіб  </a:t>
            </a:r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26425" y="12840812"/>
            <a:ext cx="5712434" cy="4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Студентство – близько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uk-U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 осіб</a:t>
            </a:r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11" idx="1"/>
          </p:cNvCxnSpPr>
          <p:nvPr/>
        </p:nvCxnSpPr>
        <p:spPr>
          <a:xfrm flipV="1">
            <a:off x="458130" y="13677260"/>
            <a:ext cx="15346011" cy="76786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58130" y="11927893"/>
            <a:ext cx="15346011" cy="76786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Leaderboards Wall Of Hands College Png Black And White Transparen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781" y="14080557"/>
            <a:ext cx="2352475" cy="23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77109" y="14167589"/>
            <a:ext cx="53421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ВНЗ: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979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ІV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акредитації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(училища,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технікуми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коледжі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292861" y="14167589"/>
            <a:ext cx="474599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ВНЗ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500" b="1" dirty="0" err="1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</a:t>
            </a:r>
            <a:r>
              <a:rPr lang="uk-UA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</a:t>
            </a:r>
          </a:p>
          <a:p>
            <a:r>
              <a:rPr lang="ru-RU" sz="2500" b="1" dirty="0" err="1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і </a:t>
            </a:r>
            <a:r>
              <a:rPr lang="ru-RU" sz="2500" b="1" dirty="0" err="1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</a:t>
            </a:r>
          </a:p>
          <a:p>
            <a:r>
              <a:rPr lang="ru-RU" sz="2500" b="1" dirty="0" err="1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sz="2500" b="1" dirty="0" smtClean="0">
                <a:solidFill>
                  <a:srgbClr val="2226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</a:t>
            </a:r>
            <a:endParaRPr lang="en-US" sz="2500" b="1" dirty="0" smtClean="0">
              <a:solidFill>
                <a:srgbClr val="2226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10686" y="16884396"/>
            <a:ext cx="8122337" cy="1193505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8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акредитації</a:t>
            </a:r>
          </a:p>
        </p:txBody>
      </p:sp>
      <p:sp>
        <p:nvSpPr>
          <p:cNvPr id="26" name="Блок-схема: ручное управление 25"/>
          <p:cNvSpPr/>
          <p:nvPr/>
        </p:nvSpPr>
        <p:spPr>
          <a:xfrm>
            <a:off x="698851" y="18326378"/>
            <a:ext cx="8979975" cy="1563928"/>
          </a:xfrm>
          <a:prstGeom prst="flowChartManualOperation">
            <a:avLst/>
          </a:prstGeom>
          <a:solidFill>
            <a:srgbClr val="78CB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ВНЗ України отримує певний рівень акредитації у відповідності до спроможності цього закладу проводити освітню діяльність, пов’язану із здобуттям вищої освіти та кваліфікації.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355180219"/>
              </p:ext>
            </p:extLst>
          </p:nvPr>
        </p:nvGraphicFramePr>
        <p:xfrm>
          <a:off x="698851" y="20306512"/>
          <a:ext cx="9131322" cy="348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0120050" y="18326377"/>
            <a:ext cx="5684091" cy="4944031"/>
          </a:xfrm>
          <a:prstGeom prst="rect">
            <a:avLst/>
          </a:prstGeom>
          <a:solidFill>
            <a:srgbClr val="78CBE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Швейцарії поняття "акредитації" офіційно не існує. Але функції підготовки між ВНЗ є чітко розподіленими. Градація цих навчальних закладів, за вимогами до абітурієнта при вступі, така: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коледжі,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політехнічні школи,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вищі спеціалізовані школи,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інститути,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університети.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8130" y="5571615"/>
            <a:ext cx="15346011" cy="4405049"/>
          </a:xfrm>
          <a:prstGeom prst="roundRect">
            <a:avLst/>
          </a:prstGeom>
          <a:solidFill>
            <a:srgbClr val="33CC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107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дослідження. </a:t>
            </a:r>
            <a:r>
              <a:rPr lang="uk-UA" sz="3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sz="3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 України побудована відповідно до структури освіти розвинених країн світу, яка визначена ЮНЕСКО, ООН та іншими міжнародними організаціями. </a:t>
            </a:r>
            <a:r>
              <a:rPr lang="uk-UA" sz="3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 не менш, детальніше ознайомлення з освітніми системами інших країн дозволяє переймати досвід та вдосконалювати власну систему освіти.  З цією метою було обрано країну, рівень вищої освіти в якій займає високе місце в оцінці за загальними показниками - </a:t>
            </a:r>
            <a:r>
              <a:rPr lang="ru-RU" sz="3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3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3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світоглядні</a:t>
            </a:r>
            <a:r>
              <a:rPr lang="ru-RU" sz="3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310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1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40464" y="6523978"/>
            <a:ext cx="5207968" cy="1200329"/>
          </a:xfrm>
          <a:prstGeom prst="rect">
            <a:avLst/>
          </a:prstGeom>
          <a:ln>
            <a:solidFill>
              <a:srgbClr val="33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та порівняти якість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40464" y="7901441"/>
            <a:ext cx="5207968" cy="1938992"/>
          </a:xfrm>
          <a:prstGeom prst="rect">
            <a:avLst/>
          </a:prstGeom>
          <a:ln>
            <a:solidFill>
              <a:srgbClr val="33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 аналіз нормативних документів, статистичних даних, електронних ресурсів, синтез, узагальнення, статистичний аналіз.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-1" y="10454906"/>
            <a:ext cx="21383626" cy="24333"/>
          </a:xfrm>
          <a:prstGeom prst="line">
            <a:avLst/>
          </a:prstGeom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878412" y="23787512"/>
            <a:ext cx="7554612" cy="1277615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8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 та кількісні характеристики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03750" y="25313603"/>
            <a:ext cx="15000391" cy="4351278"/>
          </a:xfrm>
          <a:prstGeom prst="roundRect">
            <a:avLst/>
          </a:prstGeom>
          <a:solidFill>
            <a:srgbClr val="33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uk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обох країнах представлений досить широкий спектр ВНЗ, напрямків підготовки, спеціальностей. Але в Швейцарії перевага надається дипломам державного зразка, а недержавні навіть не йдуть у порівняння (це стосується університетів). В Україні кількість недержавних університетів є невиправдано високою. Відповідно і дипломи наших фахівців програють на фоні закордонних.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вищої освіти Швейцарії орієнтована на власний ринок, спеціальності та напрямки підготовки вдосконалюються відповідно з потребами країни, що підтверджується цифрами. А наша держава акцентує увагу на напрямках, що розвиваються в інших країнах, нехтуючи власними потребами.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uk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 умовою для України, у порівнянні з Швейцарією у галузі системи вищою освіти, є підвищення якості підготовки фахівців, шляхом розширення вже існуючих напрямків, часткової переорієнтація спеціальностей на державні потреби, більш суттєвої практичної бази студентів.</a:t>
            </a:r>
          </a:p>
        </p:txBody>
      </p:sp>
      <p:pic>
        <p:nvPicPr>
          <p:cNvPr id="36" name="Picture 12" descr="Icon Education at GetDrawings | Free downlo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255" y="25781605"/>
            <a:ext cx="998991" cy="9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Eu Stars Europe Png Img"/>
          <p:cNvPicPr>
            <a:picLocks noChangeAspect="1" noChangeArrowheads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30" y="27087680"/>
            <a:ext cx="1612231" cy="10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Iconizer.net | стрелка бесплатные иконк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255" y="28367260"/>
            <a:ext cx="1007380" cy="10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5940464" y="10516545"/>
            <a:ext cx="20514" cy="19831693"/>
          </a:xfrm>
          <a:prstGeom prst="line">
            <a:avLst/>
          </a:prstGeom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6119648" y="10562054"/>
            <a:ext cx="5028784" cy="1504711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10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Ступенева система вищої освіти</a:t>
            </a:r>
          </a:p>
        </p:txBody>
      </p:sp>
      <p:sp>
        <p:nvSpPr>
          <p:cNvPr id="44" name="Выгнутая вверх стрелка 43"/>
          <p:cNvSpPr/>
          <p:nvPr/>
        </p:nvSpPr>
        <p:spPr>
          <a:xfrm rot="4539470">
            <a:off x="16101002" y="16514670"/>
            <a:ext cx="7889098" cy="1658750"/>
          </a:xfrm>
          <a:prstGeom prst="curvedDownArrow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78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6119648" y="12366763"/>
            <a:ext cx="5028784" cy="5311637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Ступенева освіта є подібною як 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і в Швейцарії. Відмінності полягають у термінах підготовки фахівців різних освітньо-кваліфікаційних рівнів, наявність ступеня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докторант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швейцарській системі освіти, а також у вимогах, що ставляться до післядипломної освіти.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Швейцарія робить акцент на професіоналізмі абітурієнта, коли зараховує його до закладу післядипломної освіти.</a:t>
            </a:r>
          </a:p>
        </p:txBody>
      </p:sp>
      <p:pic>
        <p:nvPicPr>
          <p:cNvPr id="45" name="Picture 10" descr="Graduate Material Design For School Students, Graduation ..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80"/>
          <a:stretch/>
        </p:blipFill>
        <p:spPr bwMode="auto">
          <a:xfrm>
            <a:off x="16245365" y="17481148"/>
            <a:ext cx="3093914" cy="28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16130646" y="20432391"/>
            <a:ext cx="4005829" cy="5102875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є досить суттєвим, оскільки маючи стаж, тобто відпрацьовані прийоми роботи і поєднуючи їх з новими знаннями в процесі навчання, студент переходить на якісно новий рівень, аналогів якому в Україні не має, бо принцип безперервності освіти в нашій державі сприяє накопиченню теоретичної бази, навіть при паралельній роботі студента.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911600" y="26942100"/>
            <a:ext cx="1431098" cy="1425160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33020" y="28535923"/>
            <a:ext cx="1530657" cy="149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16142716" y="26019174"/>
            <a:ext cx="3508565" cy="4154984"/>
          </a:xfrm>
          <a:prstGeom prst="rect">
            <a:avLst/>
          </a:prstGeom>
          <a:solidFill>
            <a:srgbClr val="33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особливостей та відмінностей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вищої освіти Швейцарії та України створює полотно для врахування усіх недоліків нашої системи освіти, їх виправлення з урахуванням позитивних якостей освітньої системи порівнюваної країни.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5973809" y="25781605"/>
            <a:ext cx="5389868" cy="0"/>
          </a:xfrm>
          <a:prstGeom prst="line">
            <a:avLst/>
          </a:prstGeom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97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615</Words>
  <Application>Microsoft Office PowerPoint</Application>
  <PresentationFormat>Произвольный</PresentationFormat>
  <Paragraphs>43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user</cp:lastModifiedBy>
  <cp:revision>30</cp:revision>
  <dcterms:created xsi:type="dcterms:W3CDTF">2020-04-02T08:55:34Z</dcterms:created>
  <dcterms:modified xsi:type="dcterms:W3CDTF">2020-10-02T14:00:38Z</dcterms:modified>
</cp:coreProperties>
</file>