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21383625" cy="30348238"/>
  <p:notesSz cx="6858000" cy="9144000"/>
  <p:defaultTextStyle>
    <a:defPPr>
      <a:defRPr lang="en-US"/>
    </a:defPPr>
    <a:lvl1pPr marL="0" algn="l" defTabSz="2472720" rtl="0" eaLnBrk="1" latinLnBrk="0" hangingPunct="1">
      <a:defRPr sz="4868" kern="1200">
        <a:solidFill>
          <a:schemeClr val="tx1"/>
        </a:solidFill>
        <a:latin typeface="+mn-lt"/>
        <a:ea typeface="+mn-ea"/>
        <a:cs typeface="+mn-cs"/>
      </a:defRPr>
    </a:lvl1pPr>
    <a:lvl2pPr marL="1236360" algn="l" defTabSz="2472720" rtl="0" eaLnBrk="1" latinLnBrk="0" hangingPunct="1">
      <a:defRPr sz="4868" kern="1200">
        <a:solidFill>
          <a:schemeClr val="tx1"/>
        </a:solidFill>
        <a:latin typeface="+mn-lt"/>
        <a:ea typeface="+mn-ea"/>
        <a:cs typeface="+mn-cs"/>
      </a:defRPr>
    </a:lvl2pPr>
    <a:lvl3pPr marL="2472720" algn="l" defTabSz="2472720" rtl="0" eaLnBrk="1" latinLnBrk="0" hangingPunct="1">
      <a:defRPr sz="4868" kern="1200">
        <a:solidFill>
          <a:schemeClr val="tx1"/>
        </a:solidFill>
        <a:latin typeface="+mn-lt"/>
        <a:ea typeface="+mn-ea"/>
        <a:cs typeface="+mn-cs"/>
      </a:defRPr>
    </a:lvl3pPr>
    <a:lvl4pPr marL="3709081" algn="l" defTabSz="2472720" rtl="0" eaLnBrk="1" latinLnBrk="0" hangingPunct="1">
      <a:defRPr sz="4868" kern="1200">
        <a:solidFill>
          <a:schemeClr val="tx1"/>
        </a:solidFill>
        <a:latin typeface="+mn-lt"/>
        <a:ea typeface="+mn-ea"/>
        <a:cs typeface="+mn-cs"/>
      </a:defRPr>
    </a:lvl4pPr>
    <a:lvl5pPr marL="4945441" algn="l" defTabSz="2472720" rtl="0" eaLnBrk="1" latinLnBrk="0" hangingPunct="1">
      <a:defRPr sz="4868" kern="1200">
        <a:solidFill>
          <a:schemeClr val="tx1"/>
        </a:solidFill>
        <a:latin typeface="+mn-lt"/>
        <a:ea typeface="+mn-ea"/>
        <a:cs typeface="+mn-cs"/>
      </a:defRPr>
    </a:lvl5pPr>
    <a:lvl6pPr marL="6181801" algn="l" defTabSz="2472720" rtl="0" eaLnBrk="1" latinLnBrk="0" hangingPunct="1">
      <a:defRPr sz="4868" kern="1200">
        <a:solidFill>
          <a:schemeClr val="tx1"/>
        </a:solidFill>
        <a:latin typeface="+mn-lt"/>
        <a:ea typeface="+mn-ea"/>
        <a:cs typeface="+mn-cs"/>
      </a:defRPr>
    </a:lvl6pPr>
    <a:lvl7pPr marL="7418161" algn="l" defTabSz="2472720" rtl="0" eaLnBrk="1" latinLnBrk="0" hangingPunct="1">
      <a:defRPr sz="4868" kern="1200">
        <a:solidFill>
          <a:schemeClr val="tx1"/>
        </a:solidFill>
        <a:latin typeface="+mn-lt"/>
        <a:ea typeface="+mn-ea"/>
        <a:cs typeface="+mn-cs"/>
      </a:defRPr>
    </a:lvl7pPr>
    <a:lvl8pPr marL="8654522" algn="l" defTabSz="2472720" rtl="0" eaLnBrk="1" latinLnBrk="0" hangingPunct="1">
      <a:defRPr sz="4868" kern="1200">
        <a:solidFill>
          <a:schemeClr val="tx1"/>
        </a:solidFill>
        <a:latin typeface="+mn-lt"/>
        <a:ea typeface="+mn-ea"/>
        <a:cs typeface="+mn-cs"/>
      </a:defRPr>
    </a:lvl8pPr>
    <a:lvl9pPr marL="9890882" algn="l" defTabSz="2472720" rtl="0" eaLnBrk="1" latinLnBrk="0" hangingPunct="1">
      <a:defRPr sz="486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59" userDrawn="1">
          <p15:clr>
            <a:srgbClr val="A4A3A4"/>
          </p15:clr>
        </p15:guide>
        <p15:guide id="2" pos="6735" userDrawn="1">
          <p15:clr>
            <a:srgbClr val="A4A3A4"/>
          </p15:clr>
        </p15:guide>
        <p15:guide id="3" pos="69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-78" y="-72"/>
      </p:cViewPr>
      <p:guideLst>
        <p:guide orient="horz" pos="9559"/>
        <p:guide pos="6735"/>
        <p:guide pos="6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169F1-8D1F-4DED-9DDD-2D8375958FB1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CC1A5-CB81-4099-A666-3F38FA626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87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CC1A5-CB81-4099-A666-3F38FA6265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81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66716"/>
            <a:ext cx="18176081" cy="10565683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39852"/>
            <a:ext cx="16037719" cy="7327130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86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2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5763"/>
            <a:ext cx="4610844" cy="2571872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5763"/>
            <a:ext cx="13565237" cy="25718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4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706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65993"/>
            <a:ext cx="18443377" cy="12624022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309443"/>
            <a:ext cx="18443377" cy="6638675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28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78813"/>
            <a:ext cx="9088041" cy="192556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78813"/>
            <a:ext cx="9088041" cy="192556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373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5769"/>
            <a:ext cx="18443377" cy="586592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39536"/>
            <a:ext cx="9046274" cy="3646001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85537"/>
            <a:ext cx="9046274" cy="163051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39536"/>
            <a:ext cx="9090826" cy="3646001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85537"/>
            <a:ext cx="9090826" cy="163051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161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75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51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23216"/>
            <a:ext cx="6896776" cy="708125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69591"/>
            <a:ext cx="10825460" cy="21566919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104472"/>
            <a:ext cx="6896776" cy="16867159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09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23216"/>
            <a:ext cx="6896776" cy="708125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69591"/>
            <a:ext cx="10825460" cy="21566919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104472"/>
            <a:ext cx="6896776" cy="16867159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43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5769"/>
            <a:ext cx="18443377" cy="5865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78813"/>
            <a:ext cx="18443377" cy="19255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128327"/>
            <a:ext cx="4811316" cy="1615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54DA-0E6E-49D3-B6EE-3BF8AE8FCF8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128327"/>
            <a:ext cx="7216973" cy="1615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128327"/>
            <a:ext cx="4811316" cy="1615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B93D-30B2-45C3-8246-9992DA181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30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0755806" cy="1160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944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0" y="-105358"/>
            <a:ext cx="21383626" cy="4922944"/>
          </a:xfrm>
          <a:prstGeom prst="wedgeRectCallout">
            <a:avLst/>
          </a:prstGeom>
          <a:solidFill>
            <a:srgbClr val="33CCCC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0717"/>
            <a:ext cx="1943100" cy="241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90800" y="361950"/>
            <a:ext cx="18573750" cy="1610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5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УНІВЕРСИТЕТ ІМЕНІ БОРИСА ГРІНЧЕНКА</a:t>
            </a:r>
            <a:endParaRPr lang="ru-RU" sz="5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60281" y="3733458"/>
            <a:ext cx="13296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Олександра </a:t>
            </a: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Назаренко, </a:t>
            </a:r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аспірантка 2 року навчання, спеціальність «Освітні, педагогічні науки»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05501" y="1300828"/>
            <a:ext cx="136029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 БОЛОНСЬКОГО ПРОЦЕСУ </a:t>
            </a:r>
            <a:endParaRPr lang="ru-RU" sz="4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ВИЩОЇ ОСВІТИ </a:t>
            </a:r>
            <a:endParaRPr lang="ru-RU" sz="4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ДАЛЕКОСХІДНОМУ РЕГІОНІ </a:t>
            </a:r>
            <a:endParaRPr 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1560" y="5400748"/>
            <a:ext cx="20260506" cy="1938992"/>
          </a:xfrm>
          <a:prstGeom prst="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indent="457200"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Сьогодні, 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 інтеграційних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глобалізаційних процесах, орієнтація на вивчення і запозичення позитивного досвіду інших стає все більш актуальною.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ключовий індикатор соціально-економічного рівня суспільств відіграє важливу роль у побудові успішної, економічно сильної і незалежної країни. Тому більшість країн світу намагаються брати приклад з найкращих, вивчати їх досвід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імплементувати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його до своїх культурних реалій.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 наслідування є країни-учасниці Асоціації держав Південно-Східної Азії (АСЕАН), які орієнтуючись на європейських колег вирішили реформувати вищу освіту у Далекосхідному регіоні, зробити її конкурентоспроможною та якісною.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1560" y="7672823"/>
            <a:ext cx="20194246" cy="856506"/>
          </a:xfrm>
          <a:prstGeom prst="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indent="457200"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дослідження: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Союзу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Далекосхідних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4798" y="16100379"/>
            <a:ext cx="20405409" cy="6370975"/>
          </a:xfrm>
          <a:prstGeom prst="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lvl="0" indent="457200" algn="just"/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ключових напрямів роботи АСЕАН є співпраця у секторі вищої освіти. Маючи результати, які Європа отримала завдячуючи Болонському процесу, політика Асоціації у даній сфері у більшості зосереджувалась на здійсненні та контролі інституційними органами в системі АСЕАН різноманітних навчально-розвиваючих заходах та програмах. </a:t>
            </a:r>
          </a:p>
          <a:p>
            <a:pPr lvl="0" indent="457200" algn="just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 зазначити, що майже з початку виникнення Асоціації, провідні країни не раз порушували питання щодо розвитку та покращення освіти в Південно-Східному регіоні, орієнтуючись на європейські практики. У той час було лише розуміння у якому напрямку буде рухатися </a:t>
            </a:r>
            <a:r>
              <a:rPr lang="uk-UA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асоціація,тому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ключовим у сфері освіти і науки затвердила такі положення: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активному співробітництву та взаємодопомозі в питань, що становлять спільний інтерес в економічній, соціальній, культурній, технічній, науковій та адміністративній сферах;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 допомогу один одному у формі навчальних та дослідницьких засобів у навчальній, професійній, технічній та адміністративній сферах.</a:t>
            </a:r>
          </a:p>
          <a:p>
            <a:pPr lvl="0" indent="457200" algn="just"/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на сьогодні країнами-учасницями АСЕАН було досягнуто чималих звершень у вищій освіті регіону, серед яких можна виділити наступні: створення мережі університетів АСЕАН (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ASEAN University Network (AUN));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ухвалено та підписано рішення про скликання зборів міністрів освіти країн-учасниць АСЕАН на регулярній основі, а також затвердили директиви регіональної співпраці в освітній галузі.</a:t>
            </a:r>
          </a:p>
          <a:p>
            <a:pPr lvl="0" indent="457200" algn="just"/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пунктами за якими можна простежити спільність у діях усіх учасників АСЕАН стало те, що лідери асоціації підкреслили важливість зміцнення ідентичності, а також примноження людського капіталу в освітній сфері, яке призведе до зміцнення університетської мережі.</a:t>
            </a:r>
          </a:p>
          <a:p>
            <a:pPr lvl="0" indent="457200" algn="just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Університетська мережа відіграє важливу роль у розвитку вищої освіти і науки. На </a:t>
            </a:r>
            <a:r>
              <a:rPr lang="uk-UA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міжуніверситетському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рівні створені інституції (департаменти), які планують та здійснюють роботу пов’язану з академічним обміном, моніторингом якості надання освітніх послуг, а також сприяють ефективній співпраці та поширенню інформації серед університетів мережі. </a:t>
            </a:r>
          </a:p>
        </p:txBody>
      </p:sp>
      <p:pic>
        <p:nvPicPr>
          <p:cNvPr id="32" name="Рисунок 31" descr="H:\Папка А\Работа\фото для документів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8529" y="1207717"/>
            <a:ext cx="3029272" cy="377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4443" y="24637879"/>
            <a:ext cx="7962367" cy="4731262"/>
          </a:xfrm>
          <a:prstGeom prst="rect">
            <a:avLst/>
          </a:prstGeom>
        </p:spPr>
      </p:pic>
      <p:pic>
        <p:nvPicPr>
          <p:cNvPr id="33" name="Picture 3" descr="C:\Users\SANJA\Desktop\asean_logo_30061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07143"/>
            <a:ext cx="4561846" cy="34158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20800" y="22513361"/>
            <a:ext cx="7169407" cy="49207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8747" y="11495744"/>
            <a:ext cx="7178755" cy="402010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758073" y="8735289"/>
            <a:ext cx="10063993" cy="7109639"/>
          </a:xfrm>
          <a:prstGeom prst="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lvl="0" indent="457200" algn="just"/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 </a:t>
            </a: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матеріалу.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ми говоримо про європейську освіту, ми чітко розуміємо, що вона є якісною, конкурентною, різноманітною та відповідає усім світовим стандартам. Постійне удосконалення нормативно-правової бази, контролю якості надання освітніх послуг,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примноження наукових знань, обмін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 –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все стало запорукою чудового іміджу європейської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освіти.</a:t>
            </a:r>
          </a:p>
          <a:p>
            <a:pPr lvl="0" indent="457200" algn="just"/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процеси, які виражаються не тільки у кількісних, а й у якісних показниках, змушують інші країни, що не входять у єдиний європейський простір підтягувати свою освіту до належного рівня.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прикладом Європи, країни Південно-Східної Азії почали створювати власні об’єднавчі союзи міжнародного масштабу, які мають на меті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освіти.</a:t>
            </a:r>
          </a:p>
          <a:p>
            <a:pPr lvl="0" indent="457200" algn="just"/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Однією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подібних організацій представлених у Далекосхідному регіоні є Асоціація держав Південно-Східної Азії (АСЕАН), створена ще у серпні 1967 року, вона спочатку опікувалася питаннями економічного розвитку та благополуччя країн-учасниць.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 на початку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ст., коли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Європі почався так званий Болонський процес, стало зрозуміло, що досягти разючих економічних результатів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якщо не зважати на якість освіти і рівень освіченості суспільства загалом. </a:t>
            </a:r>
            <a:endParaRPr lang="uk-UA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560" y="22726805"/>
            <a:ext cx="5488695" cy="6370975"/>
          </a:xfrm>
          <a:prstGeom prst="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lvl="0" indent="457200" algn="just"/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Висновки.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Рівняючись на Європейську практику, Уряди країн-членів АСЕАН дійшла висновку, що для того, щоб досягти значних поступів в соціально-економічній сфері, потрібно створити власний простір, в якому освіта буде виступати ключовим інструментом досягнення поставлених цілей. Для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 за все потрібно уніфікувати та адаптувати освітні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системи.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власної моделі та концепції розвитку вищої освіти, яка зможе готувати до реального життя фахівців різного профілю, орієнтуючись на ринок праці – пріоритетна задача держав, які входять до асоціації та їх стратегічних партнерів.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71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711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</dc:creator>
  <cp:lastModifiedBy>user</cp:lastModifiedBy>
  <cp:revision>42</cp:revision>
  <dcterms:created xsi:type="dcterms:W3CDTF">2020-04-02T08:55:34Z</dcterms:created>
  <dcterms:modified xsi:type="dcterms:W3CDTF">2020-10-02T13:59:46Z</dcterms:modified>
</cp:coreProperties>
</file>