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21383625" cy="30348238"/>
  <p:notesSz cx="6858000" cy="9144000"/>
  <p:defaultTextStyle>
    <a:defPPr>
      <a:defRPr lang="en-US"/>
    </a:defPPr>
    <a:lvl1pPr marL="0" algn="l" defTabSz="2472720" rtl="0" eaLnBrk="1" latinLnBrk="0" hangingPunct="1">
      <a:defRPr sz="4868" kern="1200">
        <a:solidFill>
          <a:schemeClr val="tx1"/>
        </a:solidFill>
        <a:latin typeface="+mn-lt"/>
        <a:ea typeface="+mn-ea"/>
        <a:cs typeface="+mn-cs"/>
      </a:defRPr>
    </a:lvl1pPr>
    <a:lvl2pPr marL="1236360" algn="l" defTabSz="2472720" rtl="0" eaLnBrk="1" latinLnBrk="0" hangingPunct="1">
      <a:defRPr sz="4868" kern="1200">
        <a:solidFill>
          <a:schemeClr val="tx1"/>
        </a:solidFill>
        <a:latin typeface="+mn-lt"/>
        <a:ea typeface="+mn-ea"/>
        <a:cs typeface="+mn-cs"/>
      </a:defRPr>
    </a:lvl2pPr>
    <a:lvl3pPr marL="2472720" algn="l" defTabSz="2472720" rtl="0" eaLnBrk="1" latinLnBrk="0" hangingPunct="1">
      <a:defRPr sz="4868" kern="1200">
        <a:solidFill>
          <a:schemeClr val="tx1"/>
        </a:solidFill>
        <a:latin typeface="+mn-lt"/>
        <a:ea typeface="+mn-ea"/>
        <a:cs typeface="+mn-cs"/>
      </a:defRPr>
    </a:lvl3pPr>
    <a:lvl4pPr marL="3709081" algn="l" defTabSz="2472720" rtl="0" eaLnBrk="1" latinLnBrk="0" hangingPunct="1">
      <a:defRPr sz="4868" kern="1200">
        <a:solidFill>
          <a:schemeClr val="tx1"/>
        </a:solidFill>
        <a:latin typeface="+mn-lt"/>
        <a:ea typeface="+mn-ea"/>
        <a:cs typeface="+mn-cs"/>
      </a:defRPr>
    </a:lvl4pPr>
    <a:lvl5pPr marL="4945441" algn="l" defTabSz="2472720" rtl="0" eaLnBrk="1" latinLnBrk="0" hangingPunct="1">
      <a:defRPr sz="4868" kern="1200">
        <a:solidFill>
          <a:schemeClr val="tx1"/>
        </a:solidFill>
        <a:latin typeface="+mn-lt"/>
        <a:ea typeface="+mn-ea"/>
        <a:cs typeface="+mn-cs"/>
      </a:defRPr>
    </a:lvl5pPr>
    <a:lvl6pPr marL="6181801" algn="l" defTabSz="2472720" rtl="0" eaLnBrk="1" latinLnBrk="0" hangingPunct="1">
      <a:defRPr sz="4868" kern="1200">
        <a:solidFill>
          <a:schemeClr val="tx1"/>
        </a:solidFill>
        <a:latin typeface="+mn-lt"/>
        <a:ea typeface="+mn-ea"/>
        <a:cs typeface="+mn-cs"/>
      </a:defRPr>
    </a:lvl6pPr>
    <a:lvl7pPr marL="7418161" algn="l" defTabSz="2472720" rtl="0" eaLnBrk="1" latinLnBrk="0" hangingPunct="1">
      <a:defRPr sz="4868" kern="1200">
        <a:solidFill>
          <a:schemeClr val="tx1"/>
        </a:solidFill>
        <a:latin typeface="+mn-lt"/>
        <a:ea typeface="+mn-ea"/>
        <a:cs typeface="+mn-cs"/>
      </a:defRPr>
    </a:lvl7pPr>
    <a:lvl8pPr marL="8654522" algn="l" defTabSz="2472720" rtl="0" eaLnBrk="1" latinLnBrk="0" hangingPunct="1">
      <a:defRPr sz="4868" kern="1200">
        <a:solidFill>
          <a:schemeClr val="tx1"/>
        </a:solidFill>
        <a:latin typeface="+mn-lt"/>
        <a:ea typeface="+mn-ea"/>
        <a:cs typeface="+mn-cs"/>
      </a:defRPr>
    </a:lvl8pPr>
    <a:lvl9pPr marL="9890882" algn="l" defTabSz="2472720" rtl="0" eaLnBrk="1" latinLnBrk="0" hangingPunct="1">
      <a:defRPr sz="486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559" userDrawn="1">
          <p15:clr>
            <a:srgbClr val="A4A3A4"/>
          </p15:clr>
        </p15:guide>
        <p15:guide id="2" pos="6735" userDrawn="1">
          <p15:clr>
            <a:srgbClr val="A4A3A4"/>
          </p15:clr>
        </p15:guide>
        <p15:guide id="3" pos="69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>
        <p:scale>
          <a:sx n="50" d="100"/>
          <a:sy n="50" d="100"/>
        </p:scale>
        <p:origin x="-78" y="-72"/>
      </p:cViewPr>
      <p:guideLst>
        <p:guide orient="horz" pos="9559"/>
        <p:guide pos="6735"/>
        <p:guide pos="69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169F1-8D1F-4DED-9DDD-2D8375958FB1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41563" y="1143000"/>
            <a:ext cx="2174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CC1A5-CB81-4099-A666-3F38FA6265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877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CC1A5-CB81-4099-A666-3F38FA6265E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2812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66716"/>
            <a:ext cx="18176081" cy="10565683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39852"/>
            <a:ext cx="16037719" cy="7327130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54DA-0E6E-49D3-B6EE-3BF8AE8FCF8C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B93D-30B2-45C3-8246-9992DA181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5869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54DA-0E6E-49D3-B6EE-3BF8AE8FCF8C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B93D-30B2-45C3-8246-9992DA181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412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5763"/>
            <a:ext cx="4610844" cy="2571872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5763"/>
            <a:ext cx="13565237" cy="25718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54DA-0E6E-49D3-B6EE-3BF8AE8FCF8C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B93D-30B2-45C3-8246-9992DA181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4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54DA-0E6E-49D3-B6EE-3BF8AE8FCF8C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B93D-30B2-45C3-8246-9992DA181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706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65993"/>
            <a:ext cx="18443377" cy="12624022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309443"/>
            <a:ext cx="18443377" cy="6638675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54DA-0E6E-49D3-B6EE-3BF8AE8FCF8C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B93D-30B2-45C3-8246-9992DA181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3286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78813"/>
            <a:ext cx="9088041" cy="192556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78813"/>
            <a:ext cx="9088041" cy="192556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54DA-0E6E-49D3-B6EE-3BF8AE8FCF8C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B93D-30B2-45C3-8246-9992DA181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373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5769"/>
            <a:ext cx="18443377" cy="586592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39536"/>
            <a:ext cx="9046274" cy="3646001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85537"/>
            <a:ext cx="9046274" cy="1630515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39536"/>
            <a:ext cx="9090826" cy="3646001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85537"/>
            <a:ext cx="9090826" cy="1630515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54DA-0E6E-49D3-B6EE-3BF8AE8FCF8C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B93D-30B2-45C3-8246-9992DA181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161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54DA-0E6E-49D3-B6EE-3BF8AE8FCF8C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B93D-30B2-45C3-8246-9992DA181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6755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54DA-0E6E-49D3-B6EE-3BF8AE8FCF8C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B93D-30B2-45C3-8246-9992DA181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351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23216"/>
            <a:ext cx="6896776" cy="708125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69591"/>
            <a:ext cx="10825460" cy="21566919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104472"/>
            <a:ext cx="6896776" cy="16867159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54DA-0E6E-49D3-B6EE-3BF8AE8FCF8C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B93D-30B2-45C3-8246-9992DA181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009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23216"/>
            <a:ext cx="6896776" cy="708125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69591"/>
            <a:ext cx="10825460" cy="21566919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104472"/>
            <a:ext cx="6896776" cy="16867159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54DA-0E6E-49D3-B6EE-3BF8AE8FCF8C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B93D-30B2-45C3-8246-9992DA181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2437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5769"/>
            <a:ext cx="18443377" cy="5865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78813"/>
            <a:ext cx="18443377" cy="19255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128327"/>
            <a:ext cx="4811316" cy="1615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254DA-0E6E-49D3-B6EE-3BF8AE8FCF8C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128327"/>
            <a:ext cx="7216973" cy="1615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128327"/>
            <a:ext cx="4811316" cy="1615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7B93D-30B2-45C3-8246-9992DA181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230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20755806" cy="1160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944" dirty="0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0" y="-1665752"/>
            <a:ext cx="21383626" cy="4922944"/>
          </a:xfrm>
          <a:prstGeom prst="wedgeRectCallout">
            <a:avLst/>
          </a:prstGeom>
          <a:solidFill>
            <a:srgbClr val="33CCCC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0717"/>
            <a:ext cx="1943100" cy="241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796692" y="3239008"/>
            <a:ext cx="12295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Ухтомська</a:t>
            </a:r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Анна, аспірант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року навчання спеціальності «012 Дошкільна освіта»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4212" y="926772"/>
            <a:ext cx="2952750" cy="37449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68232" y="-37632"/>
            <a:ext cx="138213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 дошкільної освіти </a:t>
            </a:r>
            <a:r>
              <a:rPr lang="uk-UA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країнах – учасницях Болонського </a:t>
            </a:r>
            <a:r>
              <a:rPr lang="uk-UA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uk-UA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досвід для України</a:t>
            </a:r>
          </a:p>
          <a:p>
            <a:pPr algn="ctr"/>
            <a:r>
              <a:rPr 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 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pre-school education in the countries of the Bologna Process: experience for </a:t>
            </a:r>
            <a:r>
              <a:rPr 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Ukraine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1560" y="5476347"/>
            <a:ext cx="20260506" cy="2308324"/>
          </a:xfrm>
          <a:prstGeom prst="rect">
            <a:avLst/>
          </a:prstGeom>
          <a:gradFill flip="none" rotWithShape="1">
            <a:gsLst>
              <a:gs pos="0">
                <a:srgbClr val="33CCFF">
                  <a:tint val="66000"/>
                  <a:satMod val="160000"/>
                </a:srgbClr>
              </a:gs>
              <a:gs pos="50000">
                <a:srgbClr val="33CCFF">
                  <a:tint val="44500"/>
                  <a:satMod val="160000"/>
                </a:srgbClr>
              </a:gs>
              <a:gs pos="100000">
                <a:srgbClr val="33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дослідження.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Всесвітні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 глобалізації та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інтернаціоналізації вимагають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сучасних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 швидкого збору, аналізу та обробки наукової інформації за короткі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терміни, а також соціальних навичок, таких,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здатність ефективно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комунікувати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креативне мислення, робота у команді, здатність працювати під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тиском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навички швидко пристосовуватись до нових умов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вчених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наполягають: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чим раніше формувати навички, тим легше проходить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процес. Дошкільне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дитинство відіграє особливу, унікальну, своєрідну роль у становленні особистості.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вік є сенситивним для становлення первинного синкретичного світогляду, встановлення супідрядності поведінкових мотивів, довільної поведінки, внутрішніх етичних інстанцій самосвідомості, закладання основ естетичного світосприймання і соціокультурного становлення особистості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12663" y="7954915"/>
            <a:ext cx="9016202" cy="5624745"/>
          </a:xfrm>
          <a:prstGeom prst="rect">
            <a:avLst/>
          </a:prstGeom>
          <a:gradFill flip="none" rotWithShape="1">
            <a:gsLst>
              <a:gs pos="0">
                <a:srgbClr val="33CCFF">
                  <a:tint val="66000"/>
                  <a:satMod val="160000"/>
                </a:srgbClr>
              </a:gs>
              <a:gs pos="50000">
                <a:srgbClr val="33CCFF">
                  <a:tint val="44500"/>
                  <a:satMod val="160000"/>
                </a:srgbClr>
              </a:gs>
              <a:gs pos="100000">
                <a:srgbClr val="33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про формування соціальних навичок варто подбати у період дошкільного дитинства. Стандартом дошкільної освіти України у лінії «Особистість дитини» визначено рівень очікуваної компетентності дитини на кінець дошкільного дитинства. До переліку базових якостей особистості входять: довільність, самостійність і відповідальність, креативність, ініціативність, свобода поведінки і безпечність,  самосвідомість,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самоставлення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 базових якостей особистості дитини є актуальними у кожній країні-учасниці Болонського процесу. Для України є корисною думка наукової спільноти з питань урізноманітнення форм та методів роботи з дітьми дошкільного віку, адже такі дослідження – це інвестиції, направлені на удосконалення та покращення освіти, економіки, позитивних змін у житті громадян нашої країни та розвиток країни в різних сферах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6728" y="13694128"/>
            <a:ext cx="8874599" cy="830997"/>
          </a:xfrm>
          <a:prstGeom prst="rect">
            <a:avLst/>
          </a:prstGeom>
          <a:gradFill flip="none" rotWithShape="1">
            <a:gsLst>
              <a:gs pos="0">
                <a:srgbClr val="33CCFF">
                  <a:tint val="66000"/>
                  <a:satMod val="160000"/>
                </a:srgbClr>
              </a:gs>
              <a:gs pos="50000">
                <a:srgbClr val="33CCFF">
                  <a:tint val="44500"/>
                  <a:satMod val="160000"/>
                </a:srgbClr>
              </a:gs>
              <a:gs pos="100000">
                <a:srgbClr val="33CCFF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дослідження: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 та порівняти якість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 освіти у країнах-учасницях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Болонського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2967" y="19023725"/>
            <a:ext cx="20478751" cy="5632311"/>
          </a:xfrm>
          <a:prstGeom prst="rect">
            <a:avLst/>
          </a:prstGeom>
          <a:gradFill flip="none" rotWithShape="1">
            <a:gsLst>
              <a:gs pos="0">
                <a:srgbClr val="33CCFF">
                  <a:tint val="66000"/>
                  <a:satMod val="160000"/>
                </a:srgbClr>
              </a:gs>
              <a:gs pos="50000">
                <a:srgbClr val="33CCFF">
                  <a:tint val="44500"/>
                  <a:satMod val="160000"/>
                </a:srgbClr>
              </a:gs>
              <a:gs pos="100000">
                <a:srgbClr val="33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lvl="0" indent="457200" algn="just"/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Освіта в </a:t>
            </a:r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Данії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сповідує принцип «Навчання для життя». Данці вважають, що навчання має всебічно розвивати особистість, а не перетворювати людину на заручника системи. Знання 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людини, а не людина 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знань. Саме тому освіта в Данії більше орієнтована на практичну підготовку, ніж на теоретичну. У Данії також значна частина працівників дошкільних закладів є чоловіками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just"/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Дошкільна освіта в </a:t>
            </a:r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Швеції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акцентує увагу на загальному розвитку дітей: успіхи не оцінюються за спеціальними шкалами і рівнями. Особлива увага приділяється колективізації дітей, а також прищепленню поваги до всіх оточуючих. Всі діти багато часу проводять на свіжому повітрі, незалежно від погодних умов. Подібна дошкільна освіта і в </a:t>
            </a:r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Норвегії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мою думку, було б корисно також в українських закладах дошкільної освіти акцентувати увагу на </a:t>
            </a:r>
            <a:r>
              <a:rPr lang="uk-UA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здоров’язбережувальних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заходах.</a:t>
            </a:r>
          </a:p>
          <a:p>
            <a:pPr indent="45720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 в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Швейцарії 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 однією з кращих 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 своїм традиціям, якості викладання та історії ДНЗ. Тут багато послідовників Марії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Рудольфа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Штайнера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(засновник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Вальфдорської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педагогіки), Йоганн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Песталоцці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 відомих педагогів.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Німецькі кантони приділяють увагу загальному розвитку дітей, а франко-італійські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підготовці дитини до подальшого навчання 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школах.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 в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Італії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 класичну систему Марії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понад 100 років. У садочку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 різновікові. Одночасно в групі діти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3-6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років, але зберігається рівний відсоток старших та молодших дітей, таким чином 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 формуються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 взаємодопомоги, старші піклуються про менших, тим самим підвищують самооцінку та відповідальність. Ключовим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середовищним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принципом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наявність усіх дидактичних матеріалів лише в одному екземплярі, що зумовлює дітей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комунікувати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формує навички домовлятися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Свобода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вибору матеріалу формує таку базову якість, як довільність поведінки, безпечність та креативність.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33533" y="25054677"/>
            <a:ext cx="125295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Відомі випускники закладів </a:t>
            </a:r>
            <a:r>
              <a:rPr lang="uk-UA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Монтессорі</a:t>
            </a:r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 descr="http://sad.familyartclub.com.ua/images/graduates/grads6-u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967" y="24618460"/>
            <a:ext cx="6743700" cy="1522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http://sad.familyartclub.com.ua/images/graduates/grads2-ua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9096" y="26138642"/>
            <a:ext cx="7052810" cy="1565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http://sad.familyartclub.com.ua/images/graduates/grads7-ua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158" y="27744394"/>
            <a:ext cx="6108383" cy="1403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http://sad.familyartclub.com.ua/images/graduates/grads1-ua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71868" y="24677190"/>
            <a:ext cx="6419850" cy="1522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http://sad.familyartclub.com.ua/images/graduates/grads3-ua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6974" y="26191899"/>
            <a:ext cx="6362699" cy="1563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 descr="http://sad.familyartclub.com.ua/images/graduates/grads4-ua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5850" y="27782761"/>
            <a:ext cx="6245701" cy="140457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30"/>
          <p:cNvSpPr txBox="1"/>
          <p:nvPr/>
        </p:nvSpPr>
        <p:spPr>
          <a:xfrm>
            <a:off x="759141" y="29147909"/>
            <a:ext cx="19945350" cy="1200329"/>
          </a:xfrm>
          <a:prstGeom prst="rect">
            <a:avLst/>
          </a:prstGeom>
          <a:gradFill flip="none" rotWithShape="1">
            <a:gsLst>
              <a:gs pos="0">
                <a:srgbClr val="33CCFF">
                  <a:tint val="66000"/>
                  <a:satMod val="160000"/>
                </a:srgbClr>
              </a:gs>
              <a:gs pos="50000">
                <a:srgbClr val="33CCFF">
                  <a:tint val="44500"/>
                  <a:satMod val="160000"/>
                </a:srgbClr>
              </a:gs>
              <a:gs pos="100000">
                <a:srgbClr val="33CCFF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аналіз особливостей та відмінностей систем дошкільного виховання, традицій, оновлення форм та методів роботи з дітьми значно підвищує якість дошкільної освіти в Україні, що в свою чергу значно впливає на якість формування базових якостей особистості дитини, готовність дітей до школи та розкриває потенціал творчої та гармонійної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278" y="7825377"/>
            <a:ext cx="3866734" cy="67437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21581" y="7825377"/>
            <a:ext cx="7159941" cy="110740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2967" y="14596110"/>
            <a:ext cx="12915898" cy="4524315"/>
          </a:xfrm>
          <a:prstGeom prst="rect">
            <a:avLst/>
          </a:prstGeom>
          <a:gradFill flip="none" rotWithShape="1">
            <a:gsLst>
              <a:gs pos="0">
                <a:srgbClr val="33CCFF">
                  <a:tint val="66000"/>
                  <a:satMod val="160000"/>
                </a:srgbClr>
              </a:gs>
              <a:gs pos="50000">
                <a:srgbClr val="33CCFF">
                  <a:tint val="44500"/>
                  <a:satMod val="160000"/>
                </a:srgbClr>
              </a:gs>
              <a:gs pos="100000">
                <a:srgbClr val="33CC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lvl="0" indent="457200" algn="just"/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 основного матеріалу.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Кожна країна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учасниця Болонського процесу має свої відмінності у системах дошкільної освіти. Спільними є такі розповсюджені системи, як </a:t>
            </a:r>
            <a:r>
              <a:rPr lang="uk-UA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Вальдорфська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педагогіка та система Марії </a:t>
            </a:r>
            <a:r>
              <a:rPr lang="uk-UA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Монтессорі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Варто зазначити, що вищеозначені педагогічні системи освіти дуже популярні у кожній країні-учасниці Болонського процесу.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just"/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Німеччині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дуже розповсюджені такі садочки. Особливістю дошкільної освіти у Німеччині є гнучкий графік. Батьки самі можуть обирати кількість годин перебування дитини у садочку. Корисною для України була б можливість обирати завчасно меню для своєї дитини, адже кожна дитина має свої індивідуальні смакові вподобання. Особливістю та незвичайністю для української дошкільної освіти є вихователі чоловічої статі. Я була б у захваті, якби у моїх дітей був вихователем мужчина, адже такі базові якості особистості, як </a:t>
            </a:r>
            <a:r>
              <a:rPr lang="uk-UA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самоставлення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самооцінка у </a:t>
            </a:r>
            <a:r>
              <a:rPr lang="uk-UA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дівчаток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формувалися б легше. А для хлопчиків, безумовно, легко черпати мужність, відповідальність та впевненість від вихователя чоловіка</a:t>
            </a:r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93653" y="4201439"/>
            <a:ext cx="15510838" cy="1200329"/>
          </a:xfrm>
          <a:prstGeom prst="rect">
            <a:avLst/>
          </a:prstGeom>
          <a:gradFill flip="none" rotWithShape="1">
            <a:gsLst>
              <a:gs pos="0">
                <a:srgbClr val="33CCFF">
                  <a:tint val="66000"/>
                  <a:satMod val="160000"/>
                </a:srgbClr>
              </a:gs>
              <a:gs pos="50000">
                <a:srgbClr val="33CCFF">
                  <a:tint val="44500"/>
                  <a:satMod val="160000"/>
                </a:srgbClr>
              </a:gs>
              <a:gs pos="100000">
                <a:srgbClr val="33CC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quality of pre-school education in the countries participating in the Bologna process is considered from the perspective of soft skills: communicative, team-working, leadership and others.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been emphasized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common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preschool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Waldorf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Montessori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71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</TotalTime>
  <Words>500</Words>
  <Application>Microsoft Office PowerPoint</Application>
  <PresentationFormat>Произвольный</PresentationFormat>
  <Paragraphs>17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Oksana</dc:creator>
  <cp:lastModifiedBy>user</cp:lastModifiedBy>
  <cp:revision>34</cp:revision>
  <dcterms:created xsi:type="dcterms:W3CDTF">2020-04-02T08:55:34Z</dcterms:created>
  <dcterms:modified xsi:type="dcterms:W3CDTF">2020-10-02T14:01:21Z</dcterms:modified>
</cp:coreProperties>
</file>