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0275213" cy="42803763"/>
  <p:notesSz cx="6715125"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64" y="24"/>
      </p:cViewPr>
      <p:guideLst>
        <p:guide orient="horz" pos="13481"/>
        <p:guide pos="953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812800"/>
            <a:ext cx="2835275"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pPr marL="0" marR="0" lvl="0" indent="0" algn="r" rtl="0">
                <a:spcBef>
                  <a:spcPts val="0"/>
                </a:spcBef>
                <a:spcAft>
                  <a:spcPts val="0"/>
                </a:spcAft>
                <a:buNone/>
              </a:p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3803760" y="8775720"/>
            <a:ext cx="2909520" cy="46152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2400" b="0" strike="noStrike">
              <a:latin typeface="Times New Roman"/>
              <a:ea typeface="Times New Roman"/>
              <a:cs typeface="Times New Roman"/>
              <a:sym typeface="Times New Roman"/>
            </a:endParaRPr>
          </a:p>
        </p:txBody>
      </p:sp>
      <p:sp>
        <p:nvSpPr>
          <p:cNvPr id="63" name="Google Shape;63;p1:notes"/>
          <p:cNvSpPr>
            <a:spLocks noGrp="1" noRot="1" noChangeAspect="1"/>
          </p:cNvSpPr>
          <p:nvPr>
            <p:ph type="sldImg" idx="2"/>
          </p:nvPr>
        </p:nvSpPr>
        <p:spPr>
          <a:xfrm>
            <a:off x="2133600" y="692150"/>
            <a:ext cx="2449513"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671400" y="4389480"/>
            <a:ext cx="5371920" cy="41572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 name="Google Shape;45;p11"/>
          <p:cNvSpPr txBox="1">
            <a:spLocks noGrp="1"/>
          </p:cNvSpPr>
          <p:nvPr>
            <p:ph type="body" idx="1"/>
          </p:nvPr>
        </p:nvSpPr>
        <p:spPr>
          <a:xfrm>
            <a:off x="1513440" y="10015920"/>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6" name="Google Shape;46;p11"/>
          <p:cNvSpPr txBox="1">
            <a:spLocks noGrp="1"/>
          </p:cNvSpPr>
          <p:nvPr>
            <p:ph type="body" idx="2"/>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1" name="Google Shape;51;p12"/>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2" name="Google Shape;52;p12"/>
          <p:cNvSpPr txBox="1">
            <a:spLocks noGrp="1"/>
          </p:cNvSpPr>
          <p:nvPr>
            <p:ph type="body" idx="4"/>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body" idx="1"/>
          </p:nvPr>
        </p:nvSpPr>
        <p:spPr>
          <a:xfrm>
            <a:off x="1513440"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6" name="Google Shape;56;p13"/>
          <p:cNvSpPr txBox="1">
            <a:spLocks noGrp="1"/>
          </p:cNvSpPr>
          <p:nvPr>
            <p:ph type="body" idx="2"/>
          </p:nvPr>
        </p:nvSpPr>
        <p:spPr>
          <a:xfrm>
            <a:off x="1072584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7" name="Google Shape;57;p13"/>
          <p:cNvSpPr txBox="1">
            <a:spLocks noGrp="1"/>
          </p:cNvSpPr>
          <p:nvPr>
            <p:ph type="body" idx="3"/>
          </p:nvPr>
        </p:nvSpPr>
        <p:spPr>
          <a:xfrm>
            <a:off x="1993788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8" name="Google Shape;58;p13"/>
          <p:cNvSpPr txBox="1">
            <a:spLocks noGrp="1"/>
          </p:cNvSpPr>
          <p:nvPr>
            <p:ph type="body" idx="4"/>
          </p:nvPr>
        </p:nvSpPr>
        <p:spPr>
          <a:xfrm>
            <a:off x="1513440"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9" name="Google Shape;59;p13"/>
          <p:cNvSpPr txBox="1">
            <a:spLocks noGrp="1"/>
          </p:cNvSpPr>
          <p:nvPr>
            <p:ph type="body" idx="5"/>
          </p:nvPr>
        </p:nvSpPr>
        <p:spPr>
          <a:xfrm>
            <a:off x="1072584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0" name="Google Shape;60;p13"/>
          <p:cNvSpPr txBox="1">
            <a:spLocks noGrp="1"/>
          </p:cNvSpPr>
          <p:nvPr>
            <p:ph type="body" idx="6"/>
          </p:nvPr>
        </p:nvSpPr>
        <p:spPr>
          <a:xfrm>
            <a:off x="1993788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 name="Google Shape;16;p3"/>
          <p:cNvSpPr txBox="1">
            <a:spLocks noGrp="1"/>
          </p:cNvSpPr>
          <p:nvPr>
            <p:ph type="subTitle" idx="1"/>
          </p:nvPr>
        </p:nvSpPr>
        <p:spPr>
          <a:xfrm>
            <a:off x="1513440" y="10015922"/>
            <a:ext cx="27246961" cy="24825238"/>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4"/>
          <p:cNvSpPr txBox="1">
            <a:spLocks noGrp="1"/>
          </p:cNvSpPr>
          <p:nvPr>
            <p:ph type="body" idx="1"/>
          </p:nvPr>
        </p:nvSpPr>
        <p:spPr>
          <a:xfrm>
            <a:off x="1513440" y="10015922"/>
            <a:ext cx="27246961"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 name="Google Shape;22;p5"/>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 name="Google Shape;23;p5"/>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1513440" y="1707840"/>
            <a:ext cx="27246961" cy="33132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 name="Google Shape;30;p8"/>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Google Shape;31;p8"/>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2" name="Google Shape;32;p8"/>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6" name="Google Shape;36;p9"/>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7" name="Google Shape;37;p9"/>
          <p:cNvSpPr txBox="1">
            <a:spLocks noGrp="1"/>
          </p:cNvSpPr>
          <p:nvPr>
            <p:ph type="body" idx="3"/>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1" name="Google Shape;41;p10"/>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2" name="Google Shape;42;p10"/>
          <p:cNvSpPr txBox="1">
            <a:spLocks noGrp="1"/>
          </p:cNvSpPr>
          <p:nvPr>
            <p:ph type="body" idx="3"/>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r="38728"/>
          <a:stretch/>
        </p:blipFill>
        <p:spPr>
          <a:xfrm>
            <a:off x="24663600" y="42353643"/>
            <a:ext cx="3255120" cy="166680"/>
          </a:xfrm>
          <a:prstGeom prst="rect">
            <a:avLst/>
          </a:prstGeom>
          <a:noFill/>
          <a:ln>
            <a:noFill/>
          </a:ln>
        </p:spPr>
      </p:pic>
      <p:sp>
        <p:nvSpPr>
          <p:cNvPr id="11" name="Google Shape;11;p1"/>
          <p:cNvSpPr/>
          <p:nvPr/>
        </p:nvSpPr>
        <p:spPr>
          <a:xfrm>
            <a:off x="27910805" y="42276601"/>
            <a:ext cx="1945799" cy="28835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300" b="0" i="0" u="none" strike="noStrike" cap="none">
                <a:solidFill>
                  <a:srgbClr val="FFFFFF"/>
                </a:solidFill>
                <a:latin typeface="Arial"/>
                <a:ea typeface="Arial"/>
                <a:cs typeface="Arial"/>
                <a:sym typeface="Arial"/>
              </a:rPr>
              <a:t>www.postersession.com</a:t>
            </a:r>
            <a:endParaRPr sz="1300" b="0" i="0" u="none" strike="noStrike" cap="none">
              <a:latin typeface="Arial"/>
              <a:ea typeface="Arial"/>
              <a:cs typeface="Arial"/>
              <a:sym typeface="Arial"/>
            </a:endParaRPr>
          </a:p>
        </p:txBody>
      </p:sp>
      <p:sp>
        <p:nvSpPr>
          <p:cNvPr id="12" name="Google Shape;12;p1"/>
          <p:cNvSpPr/>
          <p:nvPr/>
        </p:nvSpPr>
        <p:spPr>
          <a:xfrm>
            <a:off x="1440" y="42680523"/>
            <a:ext cx="458280" cy="120961"/>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00" b="0" i="0" u="none" strike="noStrike" cap="none">
                <a:solidFill>
                  <a:srgbClr val="003064"/>
                </a:solidFill>
                <a:latin typeface="Arial"/>
                <a:ea typeface="Arial"/>
                <a:cs typeface="Arial"/>
                <a:sym typeface="Arial"/>
              </a:rPr>
              <a:t>www.postersession.com</a:t>
            </a:r>
            <a:endParaRPr sz="200" b="0" i="0" u="none" strike="noStrike" cap="none">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15544800" y="8166240"/>
            <a:ext cx="14172840" cy="33522840"/>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14"/>
          <p:cNvSpPr/>
          <p:nvPr/>
        </p:nvSpPr>
        <p:spPr>
          <a:xfrm>
            <a:off x="571680" y="8128080"/>
            <a:ext cx="14058721" cy="33561001"/>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14"/>
          <p:cNvSpPr/>
          <p:nvPr/>
        </p:nvSpPr>
        <p:spPr>
          <a:xfrm>
            <a:off x="1185469" y="15102727"/>
            <a:ext cx="12997094" cy="6387447"/>
          </a:xfrm>
          <a:prstGeom prst="rect">
            <a:avLst/>
          </a:prstGeom>
          <a:blipFill>
            <a:blip r:embed="rId3"/>
            <a:tile tx="0" ty="0" sx="100000" sy="100000" flip="none" algn="tl"/>
          </a:blipFill>
          <a:ln>
            <a:noFill/>
          </a:ln>
        </p:spPr>
        <p:txBody>
          <a:bodyPr spcFirstLastPara="1" wrap="square" lIns="90000" tIns="45000" rIns="90000" bIns="45000" anchor="t" anchorCtr="0">
            <a:noAutofit/>
          </a:bodyPr>
          <a:lstStyle/>
          <a:p>
            <a:pPr indent="457200" algn="just"/>
            <a:r>
              <a:rPr lang="en-US" sz="3200" dirty="0" err="1">
                <a:latin typeface="Times New Roman"/>
                <a:ea typeface="Times New Roman"/>
                <a:cs typeface="Times New Roman"/>
                <a:sym typeface="Times New Roman"/>
              </a:rPr>
              <a:t>Прояви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недоброчесності</a:t>
            </a:r>
            <a:r>
              <a:rPr lang="en-US" sz="3200" dirty="0">
                <a:latin typeface="Times New Roman"/>
                <a:ea typeface="Times New Roman"/>
                <a:cs typeface="Times New Roman"/>
                <a:sym typeface="Times New Roman"/>
              </a:rPr>
              <a:t> є </a:t>
            </a:r>
            <a:r>
              <a:rPr lang="en-US" sz="3200" dirty="0" err="1">
                <a:latin typeface="Times New Roman"/>
                <a:ea typeface="Times New Roman"/>
                <a:cs typeface="Times New Roman"/>
                <a:sym typeface="Times New Roman"/>
              </a:rPr>
              <a:t>досить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поширеним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явищем</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сучасному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освітньому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процесі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Вітчизняна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тільки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починає</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слідувати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стандартам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практикам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що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сприяють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утвердженню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Імплементація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вплине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позитивного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освітнього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іміджу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іноземних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країн</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жаль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представників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фахової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передвищої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зокрема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спостерігається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недостатнє</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розуміння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важливості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проблеми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навчання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надзвичайно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важливим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актуальним</a:t>
            </a:r>
            <a:r>
              <a:rPr lang="en-US" sz="3200" dirty="0">
                <a:latin typeface="Times New Roman"/>
                <a:ea typeface="Times New Roman"/>
                <a:cs typeface="Times New Roman"/>
                <a:sym typeface="Times New Roman"/>
              </a:rPr>
              <a:t> є </a:t>
            </a:r>
            <a:r>
              <a:rPr lang="en-US" sz="3200" dirty="0" err="1">
                <a:latin typeface="Times New Roman"/>
                <a:ea typeface="Times New Roman"/>
                <a:cs typeface="Times New Roman"/>
                <a:sym typeface="Times New Roman"/>
              </a:rPr>
              <a:t>розповсюдження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принципів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навичок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викладачів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українських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закладів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фахової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передвищої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a:t>
            </a:r>
            <a:endParaRPr sz="3200" dirty="0"/>
          </a:p>
        </p:txBody>
      </p:sp>
      <p:sp>
        <p:nvSpPr>
          <p:cNvPr id="69" name="Google Shape;69;p14"/>
          <p:cNvSpPr/>
          <p:nvPr/>
        </p:nvSpPr>
        <p:spPr>
          <a:xfrm>
            <a:off x="3635822" y="21622668"/>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Meтоди</a:t>
            </a:r>
            <a:endParaRPr sz="6000" dirty="0">
              <a:latin typeface="Times New Roman" panose="02020603050405020304" pitchFamily="18" charset="0"/>
              <a:cs typeface="Times New Roman" panose="02020603050405020304" pitchFamily="18" charset="0"/>
            </a:endParaRPr>
          </a:p>
        </p:txBody>
      </p:sp>
      <p:sp>
        <p:nvSpPr>
          <p:cNvPr id="70" name="Google Shape;70;p14"/>
          <p:cNvSpPr/>
          <p:nvPr/>
        </p:nvSpPr>
        <p:spPr>
          <a:xfrm>
            <a:off x="18911700" y="33094063"/>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Висновки</a:t>
            </a:r>
            <a:endParaRPr sz="6000" dirty="0">
              <a:latin typeface="Times New Roman" panose="02020603050405020304" pitchFamily="18" charset="0"/>
              <a:cs typeface="Times New Roman" panose="02020603050405020304" pitchFamily="18" charset="0"/>
            </a:endParaRPr>
          </a:p>
        </p:txBody>
      </p:sp>
      <p:sp>
        <p:nvSpPr>
          <p:cNvPr id="71" name="Google Shape;71;p14"/>
          <p:cNvSpPr/>
          <p:nvPr/>
        </p:nvSpPr>
        <p:spPr>
          <a:xfrm>
            <a:off x="571680" y="509154"/>
            <a:ext cx="29203199" cy="700992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2" name="Google Shape;72;p14"/>
          <p:cNvSpPr/>
          <p:nvPr/>
        </p:nvSpPr>
        <p:spPr>
          <a:xfrm>
            <a:off x="1657439" y="1205461"/>
            <a:ext cx="28060201" cy="3868560"/>
          </a:xfrm>
          <a:prstGeom prst="rect">
            <a:avLst/>
          </a:prstGeom>
          <a:noFill/>
          <a:ln>
            <a:noFill/>
          </a:ln>
        </p:spPr>
        <p:txBody>
          <a:bodyPr spcFirstLastPara="1" wrap="square" lIns="90000" tIns="45000" rIns="90000" bIns="45000" anchor="t" anchorCtr="0">
            <a:noAutofit/>
          </a:bodyPr>
          <a:lstStyle/>
          <a:p>
            <a:pPr algn="ctr"/>
            <a:r>
              <a:rPr lang="ru-RU" sz="5400" b="1" dirty="0" smtClean="0"/>
              <a:t>ЗАСТОСУВАННЯ ЄВРОПЕЙСЬКОГО ДОСВІДУ РОЗВИТКУ АКАДЕМІЧНОЇ ЧЕСНОСТІ В СИСТЕМІ ВИЩОЇ ОСВІТИ УКРАЇНИ</a:t>
            </a:r>
          </a:p>
          <a:p>
            <a:pPr algn="ctr"/>
            <a:endParaRPr lang="ru-RU" sz="5400" b="1" dirty="0" smtClean="0"/>
          </a:p>
          <a:p>
            <a:pPr algn="ctr"/>
            <a:r>
              <a:rPr lang="en-US" sz="5400" b="1" dirty="0" smtClean="0"/>
              <a:t>APPLICATION OF THE EUROPEAN EXPERIENCE OF ACADEMIC INTEGRITY DEVELOPMENT IN THE HIGHER EDUCATION SYSTEM OF UKRAINE </a:t>
            </a:r>
            <a:endParaRPr lang="en-US" sz="5400" dirty="0" smtClean="0"/>
          </a:p>
        </p:txBody>
      </p:sp>
      <p:sp>
        <p:nvSpPr>
          <p:cNvPr id="73" name="Google Shape;73;p14"/>
          <p:cNvSpPr/>
          <p:nvPr/>
        </p:nvSpPr>
        <p:spPr>
          <a:xfrm>
            <a:off x="19545480" y="36562319"/>
            <a:ext cx="6229080" cy="1080720"/>
          </a:xfrm>
          <a:prstGeom prst="rect">
            <a:avLst/>
          </a:prstGeom>
          <a:noFill/>
          <a:ln>
            <a:noFill/>
          </a:ln>
        </p:spPr>
        <p:txBody>
          <a:bodyPr spcFirstLastPara="1" wrap="square" lIns="90000" tIns="45000" rIns="90000" bIns="45000" anchor="t" anchorCtr="0">
            <a:noAutofit/>
          </a:bodyPr>
          <a:lstStyle/>
          <a:p>
            <a:pPr algn="ctr"/>
            <a:endParaRPr sz="6500" dirty="0"/>
          </a:p>
        </p:txBody>
      </p:sp>
      <p:sp>
        <p:nvSpPr>
          <p:cNvPr id="74" name="Google Shape;74;p14"/>
          <p:cNvSpPr/>
          <p:nvPr/>
        </p:nvSpPr>
        <p:spPr>
          <a:xfrm>
            <a:off x="1208391" y="22791264"/>
            <a:ext cx="12997093" cy="554228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buFont typeface="Arial" panose="020B0604020202020204" pitchFamily="34" charset="0"/>
              <a:buChar char="•"/>
            </a:pPr>
            <a:r>
              <a:rPr lang="en-US" sz="3200" dirty="0" err="1" smtClean="0">
                <a:latin typeface="Times New Roman"/>
                <a:ea typeface="Times New Roman"/>
                <a:cs typeface="Times New Roman"/>
                <a:sym typeface="Times New Roman"/>
              </a:rPr>
              <a:t>теоретичні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синтез</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узагальнення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що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дасть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змогу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сутність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ідей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застосування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вищій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конкретизація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порівняння</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абстрагування</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тенденцій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студентів</a:t>
            </a:r>
            <a:r>
              <a:rPr lang="en-US" sz="3200" dirty="0" smtClean="0">
                <a:latin typeface="Times New Roman"/>
                <a:ea typeface="Times New Roman"/>
                <a:cs typeface="Times New Roman"/>
                <a:sym typeface="Times New Roman"/>
              </a:rPr>
              <a:t>;</a:t>
            </a:r>
            <a:endParaRPr lang="uk-UA" sz="3200" dirty="0" smtClean="0">
              <a:latin typeface="Times New Roman"/>
              <a:ea typeface="Times New Roman"/>
              <a:cs typeface="Times New Roman"/>
              <a:sym typeface="Times New Roman"/>
            </a:endParaRPr>
          </a:p>
          <a:p>
            <a:pPr indent="457200" algn="just">
              <a:buFont typeface="Arial" panose="020B0604020202020204" pitchFamily="34" charset="0"/>
              <a:buChar char="•"/>
            </a:pPr>
            <a:r>
              <a:rPr lang="en-US" sz="3200" dirty="0" err="1">
                <a:latin typeface="Times New Roman"/>
                <a:ea typeface="Times New Roman"/>
                <a:cs typeface="Times New Roman"/>
                <a:sym typeface="Times New Roman"/>
              </a:rPr>
              <a:t>емпіричні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компаративний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аналіз</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визначення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спільних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відмінних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рис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країнах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союзу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анкетування</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діагностування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ставлення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експертна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оцінка</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визначення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кількісних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показників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рівня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сформованості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a:t>
            </a:r>
            <a:endParaRPr sz="3200" dirty="0">
              <a:latin typeface="Times New Roman"/>
              <a:ea typeface="Times New Roman"/>
              <a:cs typeface="Times New Roman"/>
            </a:endParaRPr>
          </a:p>
          <a:p>
            <a:endParaRPr sz="3200" dirty="0"/>
          </a:p>
        </p:txBody>
      </p:sp>
      <p:sp>
        <p:nvSpPr>
          <p:cNvPr id="75" name="Google Shape;75;p14"/>
          <p:cNvSpPr/>
          <p:nvPr/>
        </p:nvSpPr>
        <p:spPr>
          <a:xfrm>
            <a:off x="16084441" y="37506241"/>
            <a:ext cx="13061520" cy="1297440"/>
          </a:xfrm>
          <a:prstGeom prst="rect">
            <a:avLst/>
          </a:prstGeom>
          <a:noFill/>
          <a:ln>
            <a:noFill/>
          </a:ln>
        </p:spPr>
        <p:txBody>
          <a:bodyPr spcFirstLastPara="1" wrap="square" lIns="61200" tIns="30600" rIns="61200" bIns="30600" anchor="t" anchorCtr="0">
            <a:noAutofit/>
          </a:bodyPr>
          <a:lstStyle/>
          <a:p>
            <a:pPr marL="343080" indent="-342720">
              <a:lnSpc>
                <a:spcPct val="95000"/>
              </a:lnSpc>
            </a:pPr>
            <a:endParaRPr sz="1800"/>
          </a:p>
          <a:p>
            <a:pPr>
              <a:lnSpc>
                <a:spcPct val="95000"/>
              </a:lnSpc>
            </a:pPr>
            <a:endParaRPr sz="1800"/>
          </a:p>
          <a:p>
            <a:pPr>
              <a:lnSpc>
                <a:spcPct val="95000"/>
              </a:lnSpc>
            </a:pPr>
            <a:endParaRPr sz="1800"/>
          </a:p>
        </p:txBody>
      </p:sp>
      <p:sp>
        <p:nvSpPr>
          <p:cNvPr id="76" name="Google Shape;76;p14"/>
          <p:cNvSpPr/>
          <p:nvPr/>
        </p:nvSpPr>
        <p:spPr>
          <a:xfrm>
            <a:off x="16049520" y="10401486"/>
            <a:ext cx="13096440" cy="21531935"/>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r>
              <a:rPr lang="en-US" sz="3200" b="1" dirty="0" err="1">
                <a:latin typeface="Times New Roman"/>
                <a:ea typeface="Times New Roman"/>
                <a:cs typeface="Times New Roman"/>
                <a:sym typeface="Times New Roman"/>
              </a:rPr>
              <a:t>Зміст</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дослідження</a:t>
            </a:r>
            <a:r>
              <a:rPr lang="en-US" sz="3200" b="1" dirty="0">
                <a:latin typeface="Times New Roman"/>
                <a:ea typeface="Times New Roman"/>
                <a:cs typeface="Times New Roman"/>
                <a:sym typeface="Times New Roman"/>
              </a:rPr>
              <a:t>:</a:t>
            </a:r>
            <a:endParaRPr sz="3200" b="1" dirty="0"/>
          </a:p>
          <a:p>
            <a:pPr indent="457200" algn="just"/>
            <a:r>
              <a:rPr lang="en-US" sz="3200" dirty="0" err="1">
                <a:latin typeface="Times New Roman"/>
                <a:ea typeface="Times New Roman"/>
                <a:cs typeface="Times New Roman"/>
                <a:sym typeface="Times New Roman"/>
              </a:rPr>
              <a:t>Часові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рамки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2018 — 2020 </a:t>
            </a:r>
            <a:r>
              <a:rPr lang="en-US" sz="3200" dirty="0" err="1">
                <a:latin typeface="Times New Roman"/>
                <a:ea typeface="Times New Roman"/>
                <a:cs typeface="Times New Roman"/>
                <a:sym typeface="Times New Roman"/>
              </a:rPr>
              <a:t>рр</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1. </a:t>
            </a:r>
            <a:r>
              <a:rPr lang="en-US" sz="3200" dirty="0" err="1">
                <a:latin typeface="Times New Roman"/>
                <a:ea typeface="Times New Roman"/>
                <a:cs typeface="Times New Roman"/>
                <a:sym typeface="Times New Roman"/>
              </a:rPr>
              <a:t>Семінар-практикум</a:t>
            </a:r>
            <a:r>
              <a:rPr lang="en-US" sz="3200" dirty="0">
                <a:latin typeface="Times New Roman"/>
                <a:ea typeface="Times New Roman"/>
                <a:cs typeface="Times New Roman"/>
                <a:sym typeface="Times New Roman"/>
              </a:rPr>
              <a:t> </a:t>
            </a:r>
            <a:r>
              <a:rPr lang="uk-UA" sz="3200" dirty="0" smtClean="0">
                <a:latin typeface="Times New Roman"/>
                <a:ea typeface="Times New Roman"/>
                <a:cs typeface="Times New Roman"/>
                <a:sym typeface="Times New Roman"/>
              </a:rPr>
              <a:t>«</a:t>
            </a:r>
            <a:r>
              <a:rPr lang="en-US" sz="3200" dirty="0" err="1" smtClean="0">
                <a:latin typeface="Times New Roman"/>
                <a:ea typeface="Times New Roman"/>
                <a:cs typeface="Times New Roman"/>
                <a:sym typeface="Times New Roman"/>
              </a:rPr>
              <a:t>Писати</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без</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може</a:t>
            </a:r>
            <a:r>
              <a:rPr lang="en-US" sz="3200" dirty="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кожен</a:t>
            </a:r>
            <a:r>
              <a:rPr lang="uk-UA" sz="3200" dirty="0" smtClean="0">
                <a:latin typeface="Times New Roman"/>
                <a:ea typeface="Times New Roman"/>
                <a:cs typeface="Times New Roman"/>
                <a:sym typeface="Times New Roman"/>
              </a:rPr>
              <a:t>».</a:t>
            </a:r>
            <a:r>
              <a:rPr lang="en-US" sz="3200" dirty="0" smtClean="0">
                <a:latin typeface="Times New Roman"/>
                <a:ea typeface="Times New Roman"/>
                <a:cs typeface="Times New Roman"/>
                <a:sym typeface="Times New Roman"/>
              </a:rPr>
              <a:t> </a:t>
            </a:r>
            <a:r>
              <a:rPr lang="en-US" sz="3200" dirty="0">
                <a:latin typeface="Times New Roman"/>
                <a:ea typeface="Times New Roman"/>
                <a:cs typeface="Times New Roman"/>
                <a:sym typeface="Times New Roman"/>
              </a:rPr>
              <a:t>10 </a:t>
            </a:r>
            <a:r>
              <a:rPr lang="en-US" sz="3200" dirty="0" err="1">
                <a:latin typeface="Times New Roman"/>
                <a:ea typeface="Times New Roman"/>
                <a:cs typeface="Times New Roman"/>
                <a:sym typeface="Times New Roman"/>
              </a:rPr>
              <a:t>жовтня</a:t>
            </a:r>
            <a:r>
              <a:rPr lang="en-US" sz="3200" dirty="0">
                <a:latin typeface="Times New Roman"/>
                <a:ea typeface="Times New Roman"/>
                <a:cs typeface="Times New Roman"/>
                <a:sym typeface="Times New Roman"/>
              </a:rPr>
              <a:t> 2018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групи</a:t>
            </a:r>
            <a:r>
              <a:rPr lang="en-US" sz="3200" dirty="0">
                <a:latin typeface="Times New Roman"/>
                <a:ea typeface="Times New Roman"/>
                <a:cs typeface="Times New Roman"/>
                <a:sym typeface="Times New Roman"/>
              </a:rPr>
              <a:t> ДОмс-1-17-3.0д </a:t>
            </a:r>
            <a:r>
              <a:rPr lang="en-US" sz="3200" dirty="0" err="1">
                <a:latin typeface="Times New Roman"/>
                <a:ea typeface="Times New Roman"/>
                <a:cs typeface="Times New Roman"/>
                <a:sym typeface="Times New Roman"/>
              </a:rPr>
              <a:t>Учасники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семінару</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практикуму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явище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закладах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морально-етичні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засади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кодекс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механізм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протидії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базис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системи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якостей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особистості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Завершився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семінар-практикум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анкетуванням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підведенням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підсумків</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2.Тренінг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написанні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06 </a:t>
            </a:r>
            <a:r>
              <a:rPr lang="en-US" sz="3200" dirty="0" err="1">
                <a:latin typeface="Times New Roman"/>
                <a:ea typeface="Times New Roman"/>
                <a:cs typeface="Times New Roman"/>
                <a:sym typeface="Times New Roman"/>
              </a:rPr>
              <a:t>грудня</a:t>
            </a:r>
            <a:r>
              <a:rPr lang="en-US" sz="3200" dirty="0">
                <a:latin typeface="Times New Roman"/>
                <a:ea typeface="Times New Roman"/>
                <a:cs typeface="Times New Roman"/>
                <a:sym typeface="Times New Roman"/>
              </a:rPr>
              <a:t> 2018р.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спеціальності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Дошкільна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рамках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тренінгу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принципів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Були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засади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основа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вимогливості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себе</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свого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оточення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відповідальності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наслідки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своїх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endParaRPr sz="3200" dirty="0"/>
          </a:p>
          <a:p>
            <a:pPr indent="457200" algn="just"/>
            <a:r>
              <a:rPr lang="en-US" sz="3200" dirty="0">
                <a:latin typeface="Times New Roman"/>
                <a:ea typeface="Times New Roman"/>
                <a:cs typeface="Times New Roman"/>
                <a:sym typeface="Times New Roman"/>
              </a:rPr>
              <a:t>3. </a:t>
            </a:r>
            <a:r>
              <a:rPr lang="en-US" sz="3200" dirty="0" err="1">
                <a:latin typeface="Times New Roman"/>
                <a:ea typeface="Times New Roman"/>
                <a:cs typeface="Times New Roman"/>
                <a:sym typeface="Times New Roman"/>
              </a:rPr>
              <a:t>Практикум</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8 </a:t>
            </a:r>
            <a:r>
              <a:rPr lang="en-US" sz="3200" dirty="0" err="1">
                <a:latin typeface="Times New Roman"/>
                <a:ea typeface="Times New Roman"/>
                <a:cs typeface="Times New Roman"/>
                <a:sym typeface="Times New Roman"/>
              </a:rPr>
              <a:t>лютого</a:t>
            </a:r>
            <a:r>
              <a:rPr lang="en-US" sz="3200" dirty="0">
                <a:latin typeface="Times New Roman"/>
                <a:ea typeface="Times New Roman"/>
                <a:cs typeface="Times New Roman"/>
                <a:sym typeface="Times New Roman"/>
              </a:rPr>
              <a:t> 2019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викладачів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Університетського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коледжу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зверталася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роль</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значущість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кодексів</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процесі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підготовки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вплив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допомогою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інтерактивних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ігор</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було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закцентовано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значущості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написанні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різних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видів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endParaRPr sz="3200" dirty="0"/>
          </a:p>
          <a:p>
            <a:pPr indent="457200" algn="just"/>
            <a:r>
              <a:rPr lang="en-US" sz="3200" dirty="0">
                <a:latin typeface="Times New Roman"/>
                <a:ea typeface="Times New Roman"/>
                <a:cs typeface="Times New Roman"/>
                <a:sym typeface="Times New Roman"/>
              </a:rPr>
              <a:t>4. 31 </a:t>
            </a:r>
            <a:r>
              <a:rPr lang="en-US" sz="3200" dirty="0" err="1">
                <a:latin typeface="Times New Roman"/>
                <a:ea typeface="Times New Roman"/>
                <a:cs typeface="Times New Roman"/>
                <a:sym typeface="Times New Roman"/>
              </a:rPr>
              <a:t>жовтня</a:t>
            </a:r>
            <a:r>
              <a:rPr lang="en-US" sz="3200" dirty="0">
                <a:latin typeface="Times New Roman"/>
                <a:ea typeface="Times New Roman"/>
                <a:cs typeface="Times New Roman"/>
                <a:sym typeface="Times New Roman"/>
              </a:rPr>
              <a:t> 2019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науково-методичний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випускних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Початкова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Дошкільна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Соціальна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робота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Образотворче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мистецтво</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написання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робота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одна</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форм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самостійного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Приділено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питанням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оформлення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сучасного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пошуку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інформації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правилам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цитування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написання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стилістичного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оформлення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5. 14 </a:t>
            </a:r>
            <a:r>
              <a:rPr lang="en-US" sz="3200" dirty="0" err="1">
                <a:latin typeface="Times New Roman"/>
                <a:ea typeface="Times New Roman"/>
                <a:cs typeface="Times New Roman"/>
                <a:sym typeface="Times New Roman"/>
              </a:rPr>
              <a:t>лютого</a:t>
            </a:r>
            <a:r>
              <a:rPr lang="en-US" sz="3200" dirty="0">
                <a:latin typeface="Times New Roman"/>
                <a:ea typeface="Times New Roman"/>
                <a:cs typeface="Times New Roman"/>
                <a:sym typeface="Times New Roman"/>
              </a:rPr>
              <a:t> 2020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базі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Американської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бібліотеки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імені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Віктора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Китастого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відбулася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виїзна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лекція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групи</a:t>
            </a:r>
            <a:r>
              <a:rPr lang="en-US" sz="3200" dirty="0">
                <a:latin typeface="Times New Roman"/>
                <a:ea typeface="Times New Roman"/>
                <a:cs typeface="Times New Roman"/>
                <a:sym typeface="Times New Roman"/>
              </a:rPr>
              <a:t> ДОмс-2-18-3.Од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Напрями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впровадження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університетів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Союзу</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систему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лекції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імплементації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систему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концептуальні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основи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педагогів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підготовки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нагоду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виокремити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науковому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дискурсі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його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зміст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стосовно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особистісних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характеристик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компетентного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визначили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відсоток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проявів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зокрема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навчання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Результати</a:t>
            </a:r>
            <a:r>
              <a:rPr lang="en-US" sz="3200" dirty="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мож</a:t>
            </a:r>
            <a:r>
              <a:rPr lang="uk-UA" sz="3200" dirty="0" smtClean="0">
                <a:latin typeface="Times New Roman"/>
                <a:ea typeface="Times New Roman"/>
                <a:cs typeface="Times New Roman"/>
                <a:sym typeface="Times New Roman"/>
              </a:rPr>
              <a:t>на</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побачити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рис</a:t>
            </a:r>
            <a:r>
              <a:rPr lang="en-US" sz="3200" dirty="0">
                <a:latin typeface="Times New Roman"/>
                <a:ea typeface="Times New Roman"/>
                <a:cs typeface="Times New Roman"/>
                <a:sym typeface="Times New Roman"/>
              </a:rPr>
              <a:t>. 1.</a:t>
            </a:r>
            <a:endParaRPr sz="3200" dirty="0"/>
          </a:p>
        </p:txBody>
      </p:sp>
      <p:sp>
        <p:nvSpPr>
          <p:cNvPr id="77" name="Google Shape;77;p14"/>
          <p:cNvSpPr/>
          <p:nvPr/>
        </p:nvSpPr>
        <p:spPr>
          <a:xfrm>
            <a:off x="16135201" y="34696788"/>
            <a:ext cx="13010759" cy="623167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lnSpc>
                <a:spcPct val="95000"/>
              </a:lnSpc>
            </a:pPr>
            <a:r>
              <a:rPr lang="en-US" sz="3200" dirty="0" err="1" smtClean="0">
                <a:latin typeface="Times New Roman" panose="02020603050405020304" pitchFamily="18" charset="0"/>
                <a:ea typeface="Times New Roman"/>
                <a:cs typeface="Times New Roman" panose="02020603050405020304" pitchFamily="18" charset="0"/>
                <a:sym typeface="Times New Roman"/>
              </a:rPr>
              <a:t>Нами</a:t>
            </a:r>
            <a:r>
              <a:rPr lang="en-US" sz="3200" dirty="0" smtClean="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було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застосовано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європейський</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досвід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розвитку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системі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вищої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України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визначено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відсоток</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вдавання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плагіату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час</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 17,6 %, </a:t>
            </a:r>
            <a:r>
              <a:rPr lang="en-US" sz="3200" dirty="0" err="1">
                <a:latin typeface="Times New Roman" panose="02020603050405020304" pitchFamily="18" charset="0"/>
                <a:ea typeface="Times New Roman"/>
                <a:cs typeface="Times New Roman" panose="02020603050405020304" pitchFamily="18" charset="0"/>
                <a:sym typeface="Times New Roman"/>
              </a:rPr>
              <a:t>досліджено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рівні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необізнаності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з </a:t>
            </a:r>
            <a:r>
              <a:rPr lang="en-US" sz="3200" dirty="0" err="1">
                <a:latin typeface="Times New Roman" panose="02020603050405020304" pitchFamily="18" charset="0"/>
                <a:ea typeface="Times New Roman"/>
                <a:cs typeface="Times New Roman" panose="02020603050405020304" pitchFamily="18" charset="0"/>
                <a:sym typeface="Times New Roman"/>
              </a:rPr>
              <a:t>питань</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підвищено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увагу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викладачів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дотримання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норм</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етики</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освітньому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процесі</a:t>
            </a:r>
            <a:r>
              <a:rPr lang="en-US" sz="3200" dirty="0">
                <a:latin typeface="Times New Roman" panose="02020603050405020304" pitchFamily="18" charset="0"/>
                <a:ea typeface="Times New Roman"/>
                <a:cs typeface="Times New Roman" panose="02020603050405020304" pitchFamily="18" charset="0"/>
                <a:sym typeface="Times New Roman"/>
              </a:rPr>
              <a:t>.</a:t>
            </a:r>
            <a:endParaRPr sz="3200" dirty="0">
              <a:latin typeface="Times New Roman" panose="02020603050405020304" pitchFamily="18" charset="0"/>
              <a:cs typeface="Times New Roman" panose="02020603050405020304" pitchFamily="18" charset="0"/>
            </a:endParaRP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1. </a:t>
            </a:r>
            <a:r>
              <a:rPr lang="en-US" sz="3200" dirty="0" err="1">
                <a:latin typeface="Times New Roman" panose="02020603050405020304" pitchFamily="18" charset="0"/>
                <a:ea typeface="Times New Roman"/>
                <a:cs typeface="Times New Roman" panose="02020603050405020304" pitchFamily="18" charset="0"/>
                <a:sym typeface="Times New Roman"/>
              </a:rPr>
              <a:t>Короткострокові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зростання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інтересу</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участі</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заходах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тематику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усвідомлення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студентами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необхідності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дотримання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етичних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принципів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час</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процесу</a:t>
            </a:r>
            <a:r>
              <a:rPr lang="en-US" sz="3200" dirty="0">
                <a:latin typeface="Times New Roman" panose="02020603050405020304" pitchFamily="18" charset="0"/>
                <a:ea typeface="Times New Roman"/>
                <a:cs typeface="Times New Roman" panose="02020603050405020304" pitchFamily="18" charset="0"/>
                <a:sym typeface="Times New Roman"/>
              </a:rPr>
              <a:t>.</a:t>
            </a:r>
            <a:endParaRPr sz="3200" dirty="0">
              <a:latin typeface="Times New Roman" panose="02020603050405020304" pitchFamily="18" charset="0"/>
              <a:cs typeface="Times New Roman" panose="02020603050405020304" pitchFamily="18" charset="0"/>
            </a:endParaRP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2. </a:t>
            </a:r>
            <a:r>
              <a:rPr lang="en-US" sz="3200" dirty="0" err="1">
                <a:latin typeface="Times New Roman" panose="02020603050405020304" pitchFamily="18" charset="0"/>
                <a:ea typeface="Times New Roman"/>
                <a:cs typeface="Times New Roman" panose="02020603050405020304" pitchFamily="18" charset="0"/>
                <a:sym typeface="Times New Roman"/>
              </a:rPr>
              <a:t>Довгострокові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зниження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кількості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нечесних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проявів</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зростання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якості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підвищення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рівня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сумлінності</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виконанні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домашніх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завдань</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сприяння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формуванню</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середовища</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Університетському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коледжі</a:t>
            </a:r>
            <a:r>
              <a:rPr lang="en-US" sz="2800" dirty="0">
                <a:latin typeface="Times New Roman" panose="02020603050405020304" pitchFamily="18" charset="0"/>
                <a:ea typeface="Times New Roman"/>
                <a:cs typeface="Times New Roman" panose="02020603050405020304" pitchFamily="18" charset="0"/>
                <a:sym typeface="Times New Roman"/>
              </a:rPr>
              <a:t>.</a:t>
            </a:r>
            <a:endParaRPr sz="2800" dirty="0">
              <a:latin typeface="Times New Roman" panose="02020603050405020304" pitchFamily="18" charset="0"/>
              <a:cs typeface="Times New Roman" panose="02020603050405020304" pitchFamily="18" charset="0"/>
            </a:endParaRPr>
          </a:p>
        </p:txBody>
      </p:sp>
      <p:sp>
        <p:nvSpPr>
          <p:cNvPr id="78" name="Google Shape;78;p14"/>
          <p:cNvSpPr/>
          <p:nvPr/>
        </p:nvSpPr>
        <p:spPr>
          <a:xfrm>
            <a:off x="3915000" y="12966288"/>
            <a:ext cx="7372080" cy="191916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a:ea typeface="Times New Roman"/>
                <a:cs typeface="Times New Roman"/>
                <a:sym typeface="Times New Roman"/>
              </a:rPr>
              <a:t>Актуальність</a:t>
            </a:r>
            <a:r>
              <a:rPr lang="en-US" sz="6000" b="1" dirty="0">
                <a:latin typeface="Times New Roman"/>
                <a:ea typeface="Times New Roman"/>
                <a:cs typeface="Times New Roman"/>
                <a:sym typeface="Times New Roman"/>
              </a:rPr>
              <a:t> </a:t>
            </a:r>
            <a:r>
              <a:rPr lang="en-US" sz="6000" b="1" dirty="0" err="1" smtClean="0">
                <a:latin typeface="Times New Roman"/>
                <a:ea typeface="Times New Roman"/>
                <a:cs typeface="Times New Roman"/>
                <a:sym typeface="Times New Roman"/>
              </a:rPr>
              <a:t>дослідження</a:t>
            </a:r>
            <a:r>
              <a:rPr lang="en-US" sz="6000" b="1" dirty="0" smtClean="0">
                <a:latin typeface="Times New Roman"/>
                <a:ea typeface="Times New Roman"/>
                <a:cs typeface="Times New Roman"/>
                <a:sym typeface="Times New Roman"/>
              </a:rPr>
              <a:t> </a:t>
            </a:r>
            <a:endParaRPr sz="6000" b="1" dirty="0"/>
          </a:p>
        </p:txBody>
      </p:sp>
      <p:sp>
        <p:nvSpPr>
          <p:cNvPr id="79" name="Google Shape;79;p14"/>
          <p:cNvSpPr/>
          <p:nvPr/>
        </p:nvSpPr>
        <p:spPr>
          <a:xfrm>
            <a:off x="18973800" y="8751960"/>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Результати</a:t>
            </a:r>
            <a:endParaRPr sz="6000" dirty="0">
              <a:latin typeface="Times New Roman" panose="02020603050405020304" pitchFamily="18" charset="0"/>
              <a:cs typeface="Times New Roman" panose="02020603050405020304" pitchFamily="18" charset="0"/>
            </a:endParaRPr>
          </a:p>
        </p:txBody>
      </p:sp>
      <p:sp>
        <p:nvSpPr>
          <p:cNvPr id="80" name="Google Shape;80;p14"/>
          <p:cNvSpPr/>
          <p:nvPr/>
        </p:nvSpPr>
        <p:spPr>
          <a:xfrm>
            <a:off x="25444080" y="2058840"/>
            <a:ext cx="3828600" cy="1944360"/>
          </a:xfrm>
          <a:prstGeom prst="rect">
            <a:avLst/>
          </a:prstGeom>
          <a:noFill/>
          <a:ln>
            <a:noFill/>
          </a:ln>
        </p:spPr>
        <p:txBody>
          <a:bodyPr spcFirstLastPara="1" wrap="square" lIns="90000" tIns="45000" rIns="90000" bIns="45000" anchor="t" anchorCtr="0">
            <a:noAutofit/>
          </a:bodyPr>
          <a:lstStyle/>
          <a:p>
            <a:pPr algn="ctr"/>
            <a:endParaRPr sz="1800"/>
          </a:p>
          <a:p>
            <a:pPr algn="ctr">
              <a:spcBef>
                <a:spcPts val="1400"/>
              </a:spcBef>
            </a:pPr>
            <a:endParaRPr sz="1800"/>
          </a:p>
        </p:txBody>
      </p:sp>
      <p:sp>
        <p:nvSpPr>
          <p:cNvPr id="81" name="Google Shape;81;p14"/>
          <p:cNvSpPr/>
          <p:nvPr/>
        </p:nvSpPr>
        <p:spPr>
          <a:xfrm>
            <a:off x="16394041" y="17864280"/>
            <a:ext cx="9575280" cy="1198440"/>
          </a:xfrm>
          <a:prstGeom prst="rect">
            <a:avLst/>
          </a:prstGeom>
          <a:noFill/>
          <a:ln>
            <a:noFill/>
          </a:ln>
          <a:effectLst>
            <a:outerShdw blurRad="50800" dist="38100" dir="2700000" algn="tl" rotWithShape="0">
              <a:srgbClr val="000000">
                <a:alpha val="24705"/>
              </a:srgbClr>
            </a:outerShdw>
          </a:effectLst>
        </p:spPr>
        <p:txBody>
          <a:bodyPr spcFirstLastPara="1" wrap="square" lIns="91425" tIns="91425" rIns="91425" bIns="91425" anchor="ctr" anchorCtr="0">
            <a:noAutofit/>
          </a:bodyPr>
          <a:lstStyle/>
          <a:p>
            <a:endParaRPr/>
          </a:p>
        </p:txBody>
      </p:sp>
      <p:sp>
        <p:nvSpPr>
          <p:cNvPr id="82" name="Google Shape;82;p14"/>
          <p:cNvSpPr/>
          <p:nvPr/>
        </p:nvSpPr>
        <p:spPr>
          <a:xfrm>
            <a:off x="16205041" y="20621159"/>
            <a:ext cx="13068000" cy="2265480"/>
          </a:xfrm>
          <a:prstGeom prst="rect">
            <a:avLst/>
          </a:prstGeom>
          <a:noFill/>
          <a:ln>
            <a:noFill/>
          </a:ln>
        </p:spPr>
        <p:txBody>
          <a:bodyPr spcFirstLastPara="1" wrap="square" lIns="90000" tIns="45000" rIns="90000" bIns="45000" anchor="t" anchorCtr="0">
            <a:noAutofit/>
          </a:bodyPr>
          <a:lstStyle/>
          <a:p>
            <a:pPr>
              <a:lnSpc>
                <a:spcPct val="85000"/>
              </a:lnSpc>
            </a:pPr>
            <a:endParaRPr sz="1800"/>
          </a:p>
          <a:p>
            <a:pPr>
              <a:lnSpc>
                <a:spcPct val="85000"/>
              </a:lnSpc>
              <a:spcBef>
                <a:spcPts val="3149"/>
              </a:spcBef>
            </a:pPr>
            <a:endParaRPr sz="1800"/>
          </a:p>
        </p:txBody>
      </p:sp>
      <p:sp>
        <p:nvSpPr>
          <p:cNvPr id="83" name="Google Shape;83;p14"/>
          <p:cNvSpPr/>
          <p:nvPr/>
        </p:nvSpPr>
        <p:spPr>
          <a:xfrm>
            <a:off x="-1409040" y="43373519"/>
            <a:ext cx="32955480" cy="1004760"/>
          </a:xfrm>
          <a:prstGeom prst="rect">
            <a:avLst/>
          </a:prstGeom>
          <a:noFill/>
          <a:ln>
            <a:noFill/>
          </a:ln>
        </p:spPr>
        <p:txBody>
          <a:bodyPr spcFirstLastPara="1" wrap="square" lIns="90000" tIns="45000" rIns="90000" bIns="45000" anchor="t" anchorCtr="0">
            <a:noAutofit/>
          </a:bodyPr>
          <a:lstStyle/>
          <a:p>
            <a:pPr algn="ctr"/>
            <a:r>
              <a:rPr lang="en-US" sz="6000" b="1" i="1">
                <a:solidFill>
                  <a:srgbClr val="0046D2"/>
                </a:solidFill>
              </a:rPr>
              <a:t>Order online at    https://www.postersession.com/order/</a:t>
            </a:r>
            <a:endParaRPr sz="6000"/>
          </a:p>
        </p:txBody>
      </p:sp>
      <p:pic>
        <p:nvPicPr>
          <p:cNvPr id="84" name="Google Shape;84;p14"/>
          <p:cNvPicPr preferRelativeResize="0"/>
          <p:nvPr/>
        </p:nvPicPr>
        <p:blipFill rotWithShape="1">
          <a:blip r:embed="rId4">
            <a:alphaModFix/>
          </a:blip>
          <a:srcRect l="76537" t="32451" r="11836" b="50128"/>
          <a:stretch/>
        </p:blipFill>
        <p:spPr>
          <a:xfrm>
            <a:off x="178049" y="4630993"/>
            <a:ext cx="4187474" cy="4493567"/>
          </a:xfrm>
          <a:prstGeom prst="rect">
            <a:avLst/>
          </a:prstGeom>
          <a:noFill/>
          <a:ln>
            <a:noFill/>
          </a:ln>
        </p:spPr>
      </p:pic>
      <p:pic>
        <p:nvPicPr>
          <p:cNvPr id="85" name="Google Shape;85;p14"/>
          <p:cNvPicPr preferRelativeResize="0"/>
          <p:nvPr/>
        </p:nvPicPr>
        <p:blipFill rotWithShape="1">
          <a:blip r:embed="rId5">
            <a:alphaModFix/>
          </a:blip>
          <a:srcRect l="11288" t="44833" r="47589" b="18804"/>
          <a:stretch/>
        </p:blipFill>
        <p:spPr>
          <a:xfrm>
            <a:off x="1185470" y="28711452"/>
            <a:ext cx="12997092" cy="6242225"/>
          </a:xfrm>
          <a:prstGeom prst="rect">
            <a:avLst/>
          </a:prstGeom>
          <a:noFill/>
          <a:ln>
            <a:noFill/>
          </a:ln>
        </p:spPr>
      </p:pic>
      <p:pic>
        <p:nvPicPr>
          <p:cNvPr id="86" name="Google Shape;86;p14"/>
          <p:cNvPicPr preferRelativeResize="0"/>
          <p:nvPr/>
        </p:nvPicPr>
        <p:blipFill rotWithShape="1">
          <a:blip r:embed="rId6">
            <a:alphaModFix/>
          </a:blip>
          <a:srcRect l="27173" t="26480" r="29948" b="15177"/>
          <a:stretch/>
        </p:blipFill>
        <p:spPr>
          <a:xfrm>
            <a:off x="1061623" y="35316178"/>
            <a:ext cx="7341480" cy="5257440"/>
          </a:xfrm>
          <a:prstGeom prst="rect">
            <a:avLst/>
          </a:prstGeom>
          <a:noFill/>
          <a:ln>
            <a:noFill/>
          </a:ln>
        </p:spPr>
      </p:pic>
      <p:pic>
        <p:nvPicPr>
          <p:cNvPr id="87" name="Google Shape;87;p14"/>
          <p:cNvPicPr preferRelativeResize="0"/>
          <p:nvPr/>
        </p:nvPicPr>
        <p:blipFill rotWithShape="1">
          <a:blip r:embed="rId7">
            <a:alphaModFix/>
          </a:blip>
          <a:srcRect l="30972" t="24413" r="32139" b="18184"/>
          <a:stretch/>
        </p:blipFill>
        <p:spPr>
          <a:xfrm>
            <a:off x="8993509" y="35316178"/>
            <a:ext cx="5279040" cy="5257440"/>
          </a:xfrm>
          <a:prstGeom prst="rect">
            <a:avLst/>
          </a:prstGeom>
          <a:noFill/>
          <a:ln>
            <a:noFill/>
          </a:ln>
        </p:spPr>
      </p:pic>
      <p:sp>
        <p:nvSpPr>
          <p:cNvPr id="2" name="TextBox 1"/>
          <p:cNvSpPr txBox="1"/>
          <p:nvPr/>
        </p:nvSpPr>
        <p:spPr>
          <a:xfrm>
            <a:off x="5646762" y="5727964"/>
            <a:ext cx="24216851" cy="1446550"/>
          </a:xfrm>
          <a:prstGeom prst="rect">
            <a:avLst/>
          </a:prstGeom>
          <a:noFill/>
        </p:spPr>
        <p:txBody>
          <a:bodyPr wrap="square" rtlCol="0">
            <a:spAutoFit/>
          </a:bodyPr>
          <a:lstStyle/>
          <a:p>
            <a:r>
              <a:rPr lang="uk-UA" sz="4400" b="1" dirty="0" err="1" smtClean="0">
                <a:latin typeface="Times New Roman" panose="02020603050405020304" pitchFamily="18" charset="0"/>
                <a:cs typeface="Times New Roman" panose="02020603050405020304" pitchFamily="18" charset="0"/>
              </a:rPr>
              <a:t>Сопова</a:t>
            </a:r>
            <a:r>
              <a:rPr lang="uk-UA" sz="4400" b="1" dirty="0">
                <a:latin typeface="Times New Roman" panose="02020603050405020304" pitchFamily="18" charset="0"/>
                <a:cs typeface="Times New Roman" panose="02020603050405020304" pitchFamily="18" charset="0"/>
              </a:rPr>
              <a:t> Дана, </a:t>
            </a:r>
            <a:r>
              <a:rPr lang="uk-UA" sz="4400" dirty="0" smtClean="0">
                <a:latin typeface="Times New Roman" panose="02020603050405020304" pitchFamily="18" charset="0"/>
                <a:cs typeface="Times New Roman" panose="02020603050405020304" pitchFamily="18" charset="0"/>
              </a:rPr>
              <a:t>аспірант </a:t>
            </a:r>
            <a:r>
              <a:rPr lang="uk-UA" sz="4400" dirty="0">
                <a:latin typeface="Times New Roman" panose="02020603050405020304" pitchFamily="18" charset="0"/>
                <a:cs typeface="Times New Roman" panose="02020603050405020304" pitchFamily="18" charset="0"/>
              </a:rPr>
              <a:t>спеціальності </a:t>
            </a:r>
            <a:r>
              <a:rPr lang="uk-UA" sz="4400" dirty="0" smtClean="0">
                <a:latin typeface="Times New Roman" panose="02020603050405020304" pitchFamily="18" charset="0"/>
                <a:cs typeface="Times New Roman" panose="02020603050405020304" pitchFamily="18" charset="0"/>
              </a:rPr>
              <a:t>«011 </a:t>
            </a:r>
            <a:r>
              <a:rPr lang="uk-UA" sz="4400" dirty="0">
                <a:latin typeface="Times New Roman" panose="02020603050405020304" pitchFamily="18" charset="0"/>
                <a:cs typeface="Times New Roman" panose="02020603050405020304" pitchFamily="18" charset="0"/>
              </a:rPr>
              <a:t>Науки про </a:t>
            </a:r>
            <a:r>
              <a:rPr lang="uk-UA" sz="4400" dirty="0" smtClean="0">
                <a:latin typeface="Times New Roman" panose="02020603050405020304" pitchFamily="18" charset="0"/>
                <a:cs typeface="Times New Roman" panose="02020603050405020304" pitchFamily="18" charset="0"/>
              </a:rPr>
              <a:t>освіту» </a:t>
            </a:r>
            <a:r>
              <a:rPr lang="uk-UA" sz="4400" dirty="0">
                <a:latin typeface="Times New Roman" panose="02020603050405020304" pitchFamily="18" charset="0"/>
                <a:cs typeface="Times New Roman" panose="02020603050405020304" pitchFamily="18" charset="0"/>
              </a:rPr>
              <a:t>кафедри теорії та історії педагогіки Педагогічного інституту Київського університету імені Бориса Грінченка </a:t>
            </a:r>
            <a:endParaRPr lang="en-US" sz="4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08391" y="8899630"/>
            <a:ext cx="12974171" cy="3149037"/>
          </a:xfrm>
          <a:prstGeom prst="rect">
            <a:avLst/>
          </a:prstGeom>
          <a:blipFill>
            <a:blip r:embed="rId3"/>
            <a:tile tx="0" ty="0" sx="100000" sy="100000" flip="none" algn="tl"/>
          </a:blipFill>
        </p:spPr>
        <p:txBody>
          <a:bodyPr wrap="square" rtlCol="0">
            <a:spAutoFit/>
          </a:bodyPr>
          <a:lstStyle/>
          <a:p>
            <a:pPr indent="457200" algn="just"/>
            <a:r>
              <a:rPr lang="en-US" sz="3200" dirty="0">
                <a:latin typeface="Times New Roman" panose="02020603050405020304" pitchFamily="18" charset="0"/>
                <a:cs typeface="Times New Roman" panose="02020603050405020304" pitchFamily="18" charset="0"/>
              </a:rPr>
              <a:t>Academic dishonesty is quite common in the modern educational process. Ukrainian higher education is just beginning to follow European standards and practices that promote ethical standards of academic integrity. The European experience in implementing the ideas of academic integrity in the higher education system of Ukraine will influence the formation of a positive educational image of Ukraine among foreign countries.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823</Words>
  <Application>Microsoft Office PowerPoint</Application>
  <PresentationFormat>Произвольный</PresentationFormat>
  <Paragraphs>24</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Слайд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user</cp:lastModifiedBy>
  <cp:revision>14</cp:revision>
  <dcterms:modified xsi:type="dcterms:W3CDTF">2020-10-02T14:02:02Z</dcterms:modified>
</cp:coreProperties>
</file>